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5021" r:id="rId2"/>
    <p:sldMasterId id="2147485033" r:id="rId3"/>
    <p:sldMasterId id="2147485221" r:id="rId4"/>
    <p:sldMasterId id="2147485236" r:id="rId5"/>
    <p:sldMasterId id="2147485253" r:id="rId6"/>
    <p:sldMasterId id="2147485265" r:id="rId7"/>
    <p:sldMasterId id="2147485277" r:id="rId8"/>
  </p:sldMasterIdLst>
  <p:notesMasterIdLst>
    <p:notesMasterId r:id="rId42"/>
  </p:notesMasterIdLst>
  <p:handoutMasterIdLst>
    <p:handoutMasterId r:id="rId43"/>
  </p:handoutMasterIdLst>
  <p:sldIdLst>
    <p:sldId id="1809" r:id="rId9"/>
    <p:sldId id="1975" r:id="rId10"/>
    <p:sldId id="1952" r:id="rId11"/>
    <p:sldId id="1948" r:id="rId12"/>
    <p:sldId id="1949" r:id="rId13"/>
    <p:sldId id="1950" r:id="rId14"/>
    <p:sldId id="1951" r:id="rId15"/>
    <p:sldId id="1963" r:id="rId16"/>
    <p:sldId id="1964" r:id="rId17"/>
    <p:sldId id="1961" r:id="rId18"/>
    <p:sldId id="1953" r:id="rId19"/>
    <p:sldId id="1954" r:id="rId20"/>
    <p:sldId id="1955" r:id="rId21"/>
    <p:sldId id="1956" r:id="rId22"/>
    <p:sldId id="1957" r:id="rId23"/>
    <p:sldId id="1959" r:id="rId24"/>
    <p:sldId id="1976" r:id="rId25"/>
    <p:sldId id="1980" r:id="rId26"/>
    <p:sldId id="1982" r:id="rId27"/>
    <p:sldId id="1984" r:id="rId28"/>
    <p:sldId id="1985" r:id="rId29"/>
    <p:sldId id="1991" r:id="rId30"/>
    <p:sldId id="1994" r:id="rId31"/>
    <p:sldId id="1996" r:id="rId32"/>
    <p:sldId id="1966" r:id="rId33"/>
    <p:sldId id="1968" r:id="rId34"/>
    <p:sldId id="1973" r:id="rId35"/>
    <p:sldId id="1969" r:id="rId36"/>
    <p:sldId id="1974" r:id="rId37"/>
    <p:sldId id="1986" r:id="rId38"/>
    <p:sldId id="1929" r:id="rId39"/>
    <p:sldId id="1990" r:id="rId40"/>
    <p:sldId id="1989" r:id="rId41"/>
  </p:sldIdLst>
  <p:sldSz cx="10287000" cy="6858000" type="35mm"/>
  <p:notesSz cx="9926638" cy="6669088"/>
  <p:defaultTextStyle>
    <a:defPPr>
      <a:defRPr lang="ko-KR"/>
    </a:defPPr>
    <a:lvl1pPr algn="l" rtl="0" fontAlgn="base">
      <a:spcBef>
        <a:spcPct val="0"/>
      </a:spcBef>
      <a:spcAft>
        <a:spcPct val="0"/>
      </a:spcAft>
      <a:defRPr kumimoji="1" sz="3200" b="1" kern="1200">
        <a:solidFill>
          <a:schemeClr val="tx1"/>
        </a:solidFill>
        <a:latin typeface="Times New Roman" pitchFamily="18" charset="0"/>
        <a:ea typeface="돋움" pitchFamily="50" charset="-127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3200" b="1" kern="1200">
        <a:solidFill>
          <a:schemeClr val="tx1"/>
        </a:solidFill>
        <a:latin typeface="Times New Roman" pitchFamily="18" charset="0"/>
        <a:ea typeface="돋움" pitchFamily="50" charset="-127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3200" b="1" kern="1200">
        <a:solidFill>
          <a:schemeClr val="tx1"/>
        </a:solidFill>
        <a:latin typeface="Times New Roman" pitchFamily="18" charset="0"/>
        <a:ea typeface="돋움" pitchFamily="50" charset="-127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3200" b="1" kern="1200">
        <a:solidFill>
          <a:schemeClr val="tx1"/>
        </a:solidFill>
        <a:latin typeface="Times New Roman" pitchFamily="18" charset="0"/>
        <a:ea typeface="돋움" pitchFamily="50" charset="-127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3200" b="1" kern="1200">
        <a:solidFill>
          <a:schemeClr val="tx1"/>
        </a:solidFill>
        <a:latin typeface="Times New Roman" pitchFamily="18" charset="0"/>
        <a:ea typeface="돋움" pitchFamily="50" charset="-127"/>
        <a:cs typeface="+mn-cs"/>
      </a:defRPr>
    </a:lvl5pPr>
    <a:lvl6pPr marL="2286000" algn="l" defTabSz="914400" rtl="0" eaLnBrk="1" latinLnBrk="1" hangingPunct="1">
      <a:defRPr kumimoji="1" sz="3200" b="1" kern="1200">
        <a:solidFill>
          <a:schemeClr val="tx1"/>
        </a:solidFill>
        <a:latin typeface="Times New Roman" pitchFamily="18" charset="0"/>
        <a:ea typeface="돋움" pitchFamily="50" charset="-127"/>
        <a:cs typeface="+mn-cs"/>
      </a:defRPr>
    </a:lvl6pPr>
    <a:lvl7pPr marL="2743200" algn="l" defTabSz="914400" rtl="0" eaLnBrk="1" latinLnBrk="1" hangingPunct="1">
      <a:defRPr kumimoji="1" sz="3200" b="1" kern="1200">
        <a:solidFill>
          <a:schemeClr val="tx1"/>
        </a:solidFill>
        <a:latin typeface="Times New Roman" pitchFamily="18" charset="0"/>
        <a:ea typeface="돋움" pitchFamily="50" charset="-127"/>
        <a:cs typeface="+mn-cs"/>
      </a:defRPr>
    </a:lvl7pPr>
    <a:lvl8pPr marL="3200400" algn="l" defTabSz="914400" rtl="0" eaLnBrk="1" latinLnBrk="1" hangingPunct="1">
      <a:defRPr kumimoji="1" sz="3200" b="1" kern="1200">
        <a:solidFill>
          <a:schemeClr val="tx1"/>
        </a:solidFill>
        <a:latin typeface="Times New Roman" pitchFamily="18" charset="0"/>
        <a:ea typeface="돋움" pitchFamily="50" charset="-127"/>
        <a:cs typeface="+mn-cs"/>
      </a:defRPr>
    </a:lvl8pPr>
    <a:lvl9pPr marL="3657600" algn="l" defTabSz="914400" rtl="0" eaLnBrk="1" latinLnBrk="1" hangingPunct="1">
      <a:defRPr kumimoji="1" sz="3200" b="1" kern="1200">
        <a:solidFill>
          <a:schemeClr val="tx1"/>
        </a:solidFill>
        <a:latin typeface="Times New Roman" pitchFamily="18" charset="0"/>
        <a:ea typeface="돋움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>
          <p15:clr>
            <a:srgbClr val="A4A3A4"/>
          </p15:clr>
        </p15:guide>
        <p15:guide id="2" orient="horz" pos="4156">
          <p15:clr>
            <a:srgbClr val="A4A3A4"/>
          </p15:clr>
        </p15:guide>
        <p15:guide id="3" pos="473">
          <p15:clr>
            <a:srgbClr val="A4A3A4"/>
          </p15:clr>
        </p15:guide>
        <p15:guide id="4" orient="horz" pos="391">
          <p15:clr>
            <a:srgbClr val="A4A3A4"/>
          </p15:clr>
        </p15:guide>
        <p15:guide id="5" orient="horz" pos="1197">
          <p15:clr>
            <a:srgbClr val="A4A3A4"/>
          </p15:clr>
        </p15:guide>
        <p15:guide id="6" pos="6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616">
          <p15:clr>
            <a:srgbClr val="A4A3A4"/>
          </p15:clr>
        </p15:guide>
        <p15:guide id="2" pos="47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9900"/>
    <a:srgbClr val="FFFF99"/>
    <a:srgbClr val="66FFFF"/>
    <a:srgbClr val="FF00FF"/>
    <a:srgbClr val="FF0066"/>
    <a:srgbClr val="FFFF00"/>
    <a:srgbClr val="0033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3" autoAdjust="0"/>
    <p:restoredTop sz="84159" autoAdjust="0"/>
  </p:normalViewPr>
  <p:slideViewPr>
    <p:cSldViewPr snapToGrid="0" snapToObjects="1">
      <p:cViewPr varScale="1">
        <p:scale>
          <a:sx n="149" d="100"/>
          <a:sy n="149" d="100"/>
        </p:scale>
        <p:origin x="184" y="256"/>
      </p:cViewPr>
      <p:guideLst>
        <p:guide orient="horz" pos="935"/>
        <p:guide orient="horz" pos="4156"/>
        <p:guide pos="473"/>
        <p:guide orient="horz" pos="391"/>
        <p:guide orient="horz" pos="1197"/>
        <p:guide pos="6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4260" y="-102"/>
      </p:cViewPr>
      <p:guideLst>
        <p:guide orient="horz" pos="1616"/>
        <p:guide pos="47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ST Reduce 15%</c:v>
                </c:pt>
              </c:strCache>
            </c:strRef>
          </c:tx>
          <c:spPr>
            <a:ln w="38100">
              <a:solidFill>
                <a:srgbClr val="6699FF"/>
              </a:solidFill>
            </a:ln>
          </c:spPr>
          <c:marker>
            <c:symbol val="none"/>
          </c:marker>
          <c:cat>
            <c:strRef>
              <c:f>Sheet1!$C$12:$C$17</c:f>
              <c:strCache>
                <c:ptCount val="6"/>
                <c:pt idx="0">
                  <c:v>6.1%  (+10%)</c:v>
                </c:pt>
                <c:pt idx="1">
                  <c:v>6.6%  (+20%)</c:v>
                </c:pt>
                <c:pt idx="2">
                  <c:v>7.2%  (+30%)</c:v>
                </c:pt>
                <c:pt idx="3">
                  <c:v>7.7%  (+40%)</c:v>
                </c:pt>
                <c:pt idx="4">
                  <c:v>8.2%  (+50%)</c:v>
                </c:pt>
                <c:pt idx="5">
                  <c:v>8.8%  (+60%)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2.820512820512822</c:v>
                </c:pt>
                <c:pt idx="1">
                  <c:v>5.64102564102564</c:v>
                </c:pt>
                <c:pt idx="2">
                  <c:v>8.461538461538463</c:v>
                </c:pt>
                <c:pt idx="3">
                  <c:v>11.28205128205128</c:v>
                </c:pt>
                <c:pt idx="4">
                  <c:v>14.1025641025641</c:v>
                </c:pt>
                <c:pt idx="5">
                  <c:v>16.92307692307692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Sheet1!$H$1</c:f>
              <c:strCache>
                <c:ptCount val="1"/>
                <c:pt idx="0">
                  <c:v>ST Reduce 20%</c:v>
                </c:pt>
              </c:strCache>
            </c:strRef>
          </c:tx>
          <c:spPr>
            <a:ln w="38100">
              <a:solidFill>
                <a:srgbClr val="FF3300"/>
              </a:solidFill>
            </a:ln>
          </c:spPr>
          <c:marker>
            <c:symbol val="none"/>
          </c:marker>
          <c:cat>
            <c:strRef>
              <c:f>Sheet1!$C$12:$C$17</c:f>
              <c:strCache>
                <c:ptCount val="6"/>
                <c:pt idx="0">
                  <c:v>6.1%  (+10%)</c:v>
                </c:pt>
                <c:pt idx="1">
                  <c:v>6.6%  (+20%)</c:v>
                </c:pt>
                <c:pt idx="2">
                  <c:v>7.2%  (+30%)</c:v>
                </c:pt>
                <c:pt idx="3">
                  <c:v>7.7%  (+40%)</c:v>
                </c:pt>
                <c:pt idx="4">
                  <c:v>8.2%  (+50%)</c:v>
                </c:pt>
                <c:pt idx="5">
                  <c:v>8.8%  (+60%)</c:v>
                </c:pt>
              </c:strCache>
            </c:strRef>
          </c:cat>
          <c:val>
            <c:numRef>
              <c:f>Sheet1!$H$2:$H$7</c:f>
              <c:numCache>
                <c:formatCode>General</c:formatCode>
                <c:ptCount val="6"/>
                <c:pt idx="0">
                  <c:v>2.115384615384618</c:v>
                </c:pt>
                <c:pt idx="1">
                  <c:v>4.230769230769232</c:v>
                </c:pt>
                <c:pt idx="2">
                  <c:v>6.346153846153848</c:v>
                </c:pt>
                <c:pt idx="3">
                  <c:v>8.461538461538461</c:v>
                </c:pt>
                <c:pt idx="4">
                  <c:v>10.57692307692308</c:v>
                </c:pt>
                <c:pt idx="5">
                  <c:v>12.6923076923077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Sheet1!$I$1</c:f>
              <c:strCache>
                <c:ptCount val="1"/>
                <c:pt idx="0">
                  <c:v>ST Reduce 25%</c:v>
                </c:pt>
              </c:strCache>
            </c:strRef>
          </c:tx>
          <c:spPr>
            <a:ln w="38100">
              <a:solidFill>
                <a:srgbClr val="339933"/>
              </a:solidFill>
            </a:ln>
          </c:spPr>
          <c:marker>
            <c:symbol val="none"/>
          </c:marker>
          <c:cat>
            <c:strRef>
              <c:f>Sheet1!$C$12:$C$17</c:f>
              <c:strCache>
                <c:ptCount val="6"/>
                <c:pt idx="0">
                  <c:v>6.1%  (+10%)</c:v>
                </c:pt>
                <c:pt idx="1">
                  <c:v>6.6%  (+20%)</c:v>
                </c:pt>
                <c:pt idx="2">
                  <c:v>7.2%  (+30%)</c:v>
                </c:pt>
                <c:pt idx="3">
                  <c:v>7.7%  (+40%)</c:v>
                </c:pt>
                <c:pt idx="4">
                  <c:v>8.2%  (+50%)</c:v>
                </c:pt>
                <c:pt idx="5">
                  <c:v>8.8%  (+60%)</c:v>
                </c:pt>
              </c:strCache>
            </c:strRef>
          </c:cat>
          <c:val>
            <c:numRef>
              <c:f>Sheet1!$I$2:$I$7</c:f>
              <c:numCache>
                <c:formatCode>General</c:formatCode>
                <c:ptCount val="6"/>
                <c:pt idx="0">
                  <c:v>1.692307692307694</c:v>
                </c:pt>
                <c:pt idx="1">
                  <c:v>3.384615384615385</c:v>
                </c:pt>
                <c:pt idx="2">
                  <c:v>5.07692307692308</c:v>
                </c:pt>
                <c:pt idx="3">
                  <c:v>6.76923076923077</c:v>
                </c:pt>
                <c:pt idx="4">
                  <c:v>8.461538461538463</c:v>
                </c:pt>
                <c:pt idx="5">
                  <c:v>10.15384615384616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Sheet1!$J$1</c:f>
              <c:strCache>
                <c:ptCount val="1"/>
                <c:pt idx="0">
                  <c:v>ST Reduce 30%</c:v>
                </c:pt>
              </c:strCache>
            </c:strRef>
          </c:tx>
          <c:spPr>
            <a:ln w="38100">
              <a:solidFill>
                <a:srgbClr val="0000FF"/>
              </a:solidFill>
            </a:ln>
          </c:spPr>
          <c:marker>
            <c:symbol val="none"/>
          </c:marker>
          <c:cat>
            <c:strRef>
              <c:f>Sheet1!$C$12:$C$17</c:f>
              <c:strCache>
                <c:ptCount val="6"/>
                <c:pt idx="0">
                  <c:v>6.1%  (+10%)</c:v>
                </c:pt>
                <c:pt idx="1">
                  <c:v>6.6%  (+20%)</c:v>
                </c:pt>
                <c:pt idx="2">
                  <c:v>7.2%  (+30%)</c:v>
                </c:pt>
                <c:pt idx="3">
                  <c:v>7.7%  (+40%)</c:v>
                </c:pt>
                <c:pt idx="4">
                  <c:v>8.2%  (+50%)</c:v>
                </c:pt>
                <c:pt idx="5">
                  <c:v>8.8%  (+60%)</c:v>
                </c:pt>
              </c:strCache>
            </c:strRef>
          </c:cat>
          <c:val>
            <c:numRef>
              <c:f>Sheet1!$J$2:$J$7</c:f>
              <c:numCache>
                <c:formatCode>General</c:formatCode>
                <c:ptCount val="6"/>
                <c:pt idx="0">
                  <c:v>1.410256410256411</c:v>
                </c:pt>
                <c:pt idx="1">
                  <c:v>2.82051282051282</c:v>
                </c:pt>
                <c:pt idx="2">
                  <c:v>4.230769230769232</c:v>
                </c:pt>
                <c:pt idx="3">
                  <c:v>5.641025641025639</c:v>
                </c:pt>
                <c:pt idx="4">
                  <c:v>7.05128205128205</c:v>
                </c:pt>
                <c:pt idx="5">
                  <c:v>8.461538461538461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Sheet1!$K$1</c:f>
              <c:strCache>
                <c:ptCount val="1"/>
                <c:pt idx="0">
                  <c:v>ST Reduce 35%</c:v>
                </c:pt>
              </c:strCache>
            </c:strRef>
          </c:tx>
          <c:spPr>
            <a:ln w="38100">
              <a:solidFill>
                <a:srgbClr val="FEF0A8"/>
              </a:solidFill>
            </a:ln>
          </c:spPr>
          <c:marker>
            <c:symbol val="none"/>
          </c:marker>
          <c:cat>
            <c:strRef>
              <c:f>Sheet1!$C$12:$C$17</c:f>
              <c:strCache>
                <c:ptCount val="6"/>
                <c:pt idx="0">
                  <c:v>6.1%  (+10%)</c:v>
                </c:pt>
                <c:pt idx="1">
                  <c:v>6.6%  (+20%)</c:v>
                </c:pt>
                <c:pt idx="2">
                  <c:v>7.2%  (+30%)</c:v>
                </c:pt>
                <c:pt idx="3">
                  <c:v>7.7%  (+40%)</c:v>
                </c:pt>
                <c:pt idx="4">
                  <c:v>8.2%  (+50%)</c:v>
                </c:pt>
                <c:pt idx="5">
                  <c:v>8.8%  (+60%)</c:v>
                </c:pt>
              </c:strCache>
            </c:strRef>
          </c:cat>
          <c:val>
            <c:numRef>
              <c:f>Sheet1!$K$2:$K$7</c:f>
              <c:numCache>
                <c:formatCode>General</c:formatCode>
                <c:ptCount val="6"/>
                <c:pt idx="0">
                  <c:v>1.20879120879121</c:v>
                </c:pt>
                <c:pt idx="1">
                  <c:v>2.417582417582418</c:v>
                </c:pt>
                <c:pt idx="2">
                  <c:v>3.626373626373628</c:v>
                </c:pt>
                <c:pt idx="3">
                  <c:v>4.835164835164834</c:v>
                </c:pt>
                <c:pt idx="4">
                  <c:v>6.043956043956041</c:v>
                </c:pt>
                <c:pt idx="5">
                  <c:v>7.252747252747254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Sheet1!$L$1</c:f>
              <c:strCache>
                <c:ptCount val="1"/>
                <c:pt idx="0">
                  <c:v>ST Reduce 40%</c:v>
                </c:pt>
              </c:strCache>
            </c:strRef>
          </c:tx>
          <c:spPr>
            <a:ln w="38100">
              <a:solidFill>
                <a:srgbClr val="969696"/>
              </a:solidFill>
            </a:ln>
          </c:spPr>
          <c:marker>
            <c:symbol val="none"/>
          </c:marker>
          <c:cat>
            <c:strRef>
              <c:f>Sheet1!$C$12:$C$17</c:f>
              <c:strCache>
                <c:ptCount val="6"/>
                <c:pt idx="0">
                  <c:v>6.1%  (+10%)</c:v>
                </c:pt>
                <c:pt idx="1">
                  <c:v>6.6%  (+20%)</c:v>
                </c:pt>
                <c:pt idx="2">
                  <c:v>7.2%  (+30%)</c:v>
                </c:pt>
                <c:pt idx="3">
                  <c:v>7.7%  (+40%)</c:v>
                </c:pt>
                <c:pt idx="4">
                  <c:v>8.2%  (+50%)</c:v>
                </c:pt>
                <c:pt idx="5">
                  <c:v>8.8%  (+60%)</c:v>
                </c:pt>
              </c:strCache>
            </c:strRef>
          </c:cat>
          <c:val>
            <c:numRef>
              <c:f>Sheet1!$L$2:$L$7</c:f>
              <c:numCache>
                <c:formatCode>General</c:formatCode>
                <c:ptCount val="6"/>
                <c:pt idx="0">
                  <c:v>1.057692307692309</c:v>
                </c:pt>
                <c:pt idx="1">
                  <c:v>2.115384615384616</c:v>
                </c:pt>
                <c:pt idx="2">
                  <c:v>3.173076923076925</c:v>
                </c:pt>
                <c:pt idx="3">
                  <c:v>4.230769230769231</c:v>
                </c:pt>
                <c:pt idx="4">
                  <c:v>5.28846153846154</c:v>
                </c:pt>
                <c:pt idx="5">
                  <c:v>6.346153846153848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Sheet1!$M$1</c:f>
              <c:strCache>
                <c:ptCount val="1"/>
                <c:pt idx="0">
                  <c:v>ST Reduce 45%</c:v>
                </c:pt>
              </c:strCache>
            </c:strRef>
          </c:tx>
          <c:spPr>
            <a:ln w="38100">
              <a:solidFill>
                <a:srgbClr val="FF6600"/>
              </a:solidFill>
            </a:ln>
          </c:spPr>
          <c:marker>
            <c:symbol val="none"/>
          </c:marker>
          <c:cat>
            <c:strRef>
              <c:f>Sheet1!$C$12:$C$17</c:f>
              <c:strCache>
                <c:ptCount val="6"/>
                <c:pt idx="0">
                  <c:v>6.1%  (+10%)</c:v>
                </c:pt>
                <c:pt idx="1">
                  <c:v>6.6%  (+20%)</c:v>
                </c:pt>
                <c:pt idx="2">
                  <c:v>7.2%  (+30%)</c:v>
                </c:pt>
                <c:pt idx="3">
                  <c:v>7.7%  (+40%)</c:v>
                </c:pt>
                <c:pt idx="4">
                  <c:v>8.2%  (+50%)</c:v>
                </c:pt>
                <c:pt idx="5">
                  <c:v>8.8%  (+60%)</c:v>
                </c:pt>
              </c:strCache>
            </c:strRef>
          </c:cat>
          <c:val>
            <c:numRef>
              <c:f>Sheet1!$M$2:$M$7</c:f>
              <c:numCache>
                <c:formatCode>General</c:formatCode>
                <c:ptCount val="6"/>
                <c:pt idx="0">
                  <c:v>0.940170940170941</c:v>
                </c:pt>
                <c:pt idx="1">
                  <c:v>1.880341880341881</c:v>
                </c:pt>
                <c:pt idx="2">
                  <c:v>2.820512820512822</c:v>
                </c:pt>
                <c:pt idx="3">
                  <c:v>3.760683760683761</c:v>
                </c:pt>
                <c:pt idx="4">
                  <c:v>4.700854700854702</c:v>
                </c:pt>
                <c:pt idx="5">
                  <c:v>5.64102564102564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Sheet1!$N$1</c:f>
              <c:strCache>
                <c:ptCount val="1"/>
                <c:pt idx="0">
                  <c:v>ST Reduce 50%</c:v>
                </c:pt>
              </c:strCache>
            </c:strRef>
          </c:tx>
          <c:spPr>
            <a:ln w="38100">
              <a:solidFill>
                <a:srgbClr val="CC66FF"/>
              </a:solidFill>
            </a:ln>
          </c:spPr>
          <c:marker>
            <c:symbol val="none"/>
          </c:marker>
          <c:cat>
            <c:strRef>
              <c:f>Sheet1!$C$12:$C$17</c:f>
              <c:strCache>
                <c:ptCount val="6"/>
                <c:pt idx="0">
                  <c:v>6.1%  (+10%)</c:v>
                </c:pt>
                <c:pt idx="1">
                  <c:v>6.6%  (+20%)</c:v>
                </c:pt>
                <c:pt idx="2">
                  <c:v>7.2%  (+30%)</c:v>
                </c:pt>
                <c:pt idx="3">
                  <c:v>7.7%  (+40%)</c:v>
                </c:pt>
                <c:pt idx="4">
                  <c:v>8.2%  (+50%)</c:v>
                </c:pt>
                <c:pt idx="5">
                  <c:v>8.8%  (+60%)</c:v>
                </c:pt>
              </c:strCache>
            </c:strRef>
          </c:cat>
          <c:val>
            <c:numRef>
              <c:f>Sheet1!$N$2:$N$7</c:f>
              <c:numCache>
                <c:formatCode>General</c:formatCode>
                <c:ptCount val="6"/>
                <c:pt idx="0">
                  <c:v>0.846153846153847</c:v>
                </c:pt>
                <c:pt idx="1">
                  <c:v>1.692307692307692</c:v>
                </c:pt>
                <c:pt idx="2">
                  <c:v>2.53846153846154</c:v>
                </c:pt>
                <c:pt idx="3">
                  <c:v>3.384615384615384</c:v>
                </c:pt>
                <c:pt idx="4">
                  <c:v>4.230769230769231</c:v>
                </c:pt>
                <c:pt idx="5">
                  <c:v>5.076923076923078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Sheet1!$O$1</c:f>
              <c:strCache>
                <c:ptCount val="1"/>
                <c:pt idx="0">
                  <c:v>ST Reduce 55%</c:v>
                </c:pt>
              </c:strCache>
            </c:strRef>
          </c:tx>
          <c:spPr>
            <a:ln w="38100">
              <a:solidFill>
                <a:srgbClr val="00CC99"/>
              </a:solidFill>
            </a:ln>
          </c:spPr>
          <c:marker>
            <c:symbol val="none"/>
          </c:marker>
          <c:cat>
            <c:strRef>
              <c:f>Sheet1!$C$12:$C$17</c:f>
              <c:strCache>
                <c:ptCount val="6"/>
                <c:pt idx="0">
                  <c:v>6.1%  (+10%)</c:v>
                </c:pt>
                <c:pt idx="1">
                  <c:v>6.6%  (+20%)</c:v>
                </c:pt>
                <c:pt idx="2">
                  <c:v>7.2%  (+30%)</c:v>
                </c:pt>
                <c:pt idx="3">
                  <c:v>7.7%  (+40%)</c:v>
                </c:pt>
                <c:pt idx="4">
                  <c:v>8.2%  (+50%)</c:v>
                </c:pt>
                <c:pt idx="5">
                  <c:v>8.8%  (+60%)</c:v>
                </c:pt>
              </c:strCache>
            </c:strRef>
          </c:cat>
          <c:val>
            <c:numRef>
              <c:f>Sheet1!$O$2:$O$7</c:f>
              <c:numCache>
                <c:formatCode>General</c:formatCode>
                <c:ptCount val="6"/>
                <c:pt idx="0">
                  <c:v>0.76923076923077</c:v>
                </c:pt>
                <c:pt idx="1">
                  <c:v>1.53846153846154</c:v>
                </c:pt>
                <c:pt idx="2">
                  <c:v>2.30769230769231</c:v>
                </c:pt>
                <c:pt idx="3">
                  <c:v>3.076923076923077</c:v>
                </c:pt>
                <c:pt idx="4">
                  <c:v>3.846153846153847</c:v>
                </c:pt>
                <c:pt idx="5">
                  <c:v>4.615384615384617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Sheet1!$P$1</c:f>
              <c:strCache>
                <c:ptCount val="1"/>
                <c:pt idx="0">
                  <c:v>ST Reduce 60%</c:v>
                </c:pt>
              </c:strCache>
            </c:strRef>
          </c:tx>
          <c:spPr>
            <a:ln w="38100">
              <a:solidFill>
                <a:srgbClr val="6600CC"/>
              </a:solidFill>
            </a:ln>
          </c:spPr>
          <c:marker>
            <c:symbol val="none"/>
          </c:marker>
          <c:cat>
            <c:strRef>
              <c:f>Sheet1!$C$12:$C$17</c:f>
              <c:strCache>
                <c:ptCount val="6"/>
                <c:pt idx="0">
                  <c:v>6.1%  (+10%)</c:v>
                </c:pt>
                <c:pt idx="1">
                  <c:v>6.6%  (+20%)</c:v>
                </c:pt>
                <c:pt idx="2">
                  <c:v>7.2%  (+30%)</c:v>
                </c:pt>
                <c:pt idx="3">
                  <c:v>7.7%  (+40%)</c:v>
                </c:pt>
                <c:pt idx="4">
                  <c:v>8.2%  (+50%)</c:v>
                </c:pt>
                <c:pt idx="5">
                  <c:v>8.8%  (+60%)</c:v>
                </c:pt>
              </c:strCache>
            </c:strRef>
          </c:cat>
          <c:val>
            <c:numRef>
              <c:f>Sheet1!$P$2:$P$7</c:f>
              <c:numCache>
                <c:formatCode>General</c:formatCode>
                <c:ptCount val="6"/>
                <c:pt idx="0">
                  <c:v>0.705128205128206</c:v>
                </c:pt>
                <c:pt idx="1">
                  <c:v>1.410256410256411</c:v>
                </c:pt>
                <c:pt idx="2">
                  <c:v>2.115384615384617</c:v>
                </c:pt>
                <c:pt idx="3">
                  <c:v>2.82051282051282</c:v>
                </c:pt>
                <c:pt idx="4">
                  <c:v>3.525641025641026</c:v>
                </c:pt>
                <c:pt idx="5">
                  <c:v>4.230769230769232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Sheet1!$Q$1</c:f>
              <c:strCache>
                <c:ptCount val="1"/>
                <c:pt idx="0">
                  <c:v>ST Reduce 65%</c:v>
                </c:pt>
              </c:strCache>
            </c:strRef>
          </c:tx>
          <c:spPr>
            <a:ln w="38100">
              <a:solidFill>
                <a:srgbClr val="FFCC00"/>
              </a:solidFill>
            </a:ln>
          </c:spPr>
          <c:marker>
            <c:symbol val="none"/>
          </c:marker>
          <c:cat>
            <c:strRef>
              <c:f>Sheet1!$C$12:$C$17</c:f>
              <c:strCache>
                <c:ptCount val="6"/>
                <c:pt idx="0">
                  <c:v>6.1%  (+10%)</c:v>
                </c:pt>
                <c:pt idx="1">
                  <c:v>6.6%  (+20%)</c:v>
                </c:pt>
                <c:pt idx="2">
                  <c:v>7.2%  (+30%)</c:v>
                </c:pt>
                <c:pt idx="3">
                  <c:v>7.7%  (+40%)</c:v>
                </c:pt>
                <c:pt idx="4">
                  <c:v>8.2%  (+50%)</c:v>
                </c:pt>
                <c:pt idx="5">
                  <c:v>8.8%  (+60%)</c:v>
                </c:pt>
              </c:strCache>
            </c:strRef>
          </c:cat>
          <c:val>
            <c:numRef>
              <c:f>Sheet1!$Q$2:$Q$7</c:f>
              <c:numCache>
                <c:formatCode>General</c:formatCode>
                <c:ptCount val="6"/>
                <c:pt idx="0">
                  <c:v>0.650887573964498</c:v>
                </c:pt>
                <c:pt idx="1">
                  <c:v>1.301775147928994</c:v>
                </c:pt>
                <c:pt idx="2">
                  <c:v>1.952662721893492</c:v>
                </c:pt>
                <c:pt idx="3">
                  <c:v>2.603550295857988</c:v>
                </c:pt>
                <c:pt idx="4">
                  <c:v>3.254437869822486</c:v>
                </c:pt>
                <c:pt idx="5">
                  <c:v>3.905325443786984</c:v>
                </c:pt>
              </c:numCache>
            </c:numRef>
          </c:val>
          <c:smooth val="0"/>
        </c:ser>
        <c:ser>
          <c:idx val="11"/>
          <c:order val="11"/>
          <c:tx>
            <c:v>ST Reduce 70%</c:v>
          </c:tx>
          <c:spPr>
            <a:ln w="38100">
              <a:solidFill>
                <a:srgbClr val="9999FF"/>
              </a:solidFill>
            </a:ln>
          </c:spPr>
          <c:marker>
            <c:symbol val="none"/>
          </c:marker>
          <c:val>
            <c:numRef>
              <c:f>Sheet1!$R$2:$R$7</c:f>
              <c:numCache>
                <c:formatCode>General</c:formatCode>
                <c:ptCount val="6"/>
                <c:pt idx="0">
                  <c:v>0.604395604395605</c:v>
                </c:pt>
                <c:pt idx="1">
                  <c:v>1.208791208791209</c:v>
                </c:pt>
                <c:pt idx="2">
                  <c:v>1.813186813186814</c:v>
                </c:pt>
                <c:pt idx="3">
                  <c:v>2.417582417582418</c:v>
                </c:pt>
                <c:pt idx="4">
                  <c:v>3.021978021978023</c:v>
                </c:pt>
                <c:pt idx="5">
                  <c:v>3.626373626373628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1717264"/>
        <c:axId val="891719168"/>
      </c:lineChart>
      <c:catAx>
        <c:axId val="891717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1719168"/>
        <c:crosses val="autoZero"/>
        <c:auto val="1"/>
        <c:lblAlgn val="ctr"/>
        <c:lblOffset val="100"/>
        <c:noMultiLvlLbl val="0"/>
      </c:catAx>
      <c:valAx>
        <c:axId val="8917191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9171726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19" cy="3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b="0" i="1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6119" y="0"/>
            <a:ext cx="4300519" cy="3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35260"/>
            <a:ext cx="4300519" cy="3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b="0" i="1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6119" y="6335260"/>
            <a:ext cx="4300519" cy="3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/>
            </a:lvl1pPr>
          </a:lstStyle>
          <a:p>
            <a:pPr>
              <a:defRPr/>
            </a:pPr>
            <a:fld id="{591FABC3-FD1A-4758-8BC5-9DD3EC1F0FB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45086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19" cy="3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762000">
              <a:defRPr sz="1000" b="0" i="1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6119" y="0"/>
            <a:ext cx="4300519" cy="3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b="0" i="1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35260"/>
            <a:ext cx="4300519" cy="3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762000">
              <a:defRPr sz="1000" b="0" i="1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6119" y="6335260"/>
            <a:ext cx="4300519" cy="3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b="0" i="1">
                <a:latin typeface="Arial" pitchFamily="34" charset="0"/>
              </a:defRPr>
            </a:lvl1pPr>
          </a:lstStyle>
          <a:p>
            <a:pPr>
              <a:defRPr/>
            </a:pPr>
            <a:fld id="{9662D7B4-0C35-4063-96BD-1A4EF72E53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237" y="3169763"/>
            <a:ext cx="7280165" cy="263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 smtClean="0"/>
              <a:t>Click to edit Master text styles</a:t>
            </a:r>
          </a:p>
          <a:p>
            <a:pPr lvl="1"/>
            <a:r>
              <a:rPr lang="en-US" altLang="ko-KR" noProof="0" smtClean="0"/>
              <a:t>Second level</a:t>
            </a:r>
          </a:p>
          <a:p>
            <a:pPr lvl="2"/>
            <a:r>
              <a:rPr lang="en-US" altLang="ko-KR" noProof="0" smtClean="0"/>
              <a:t>Third level</a:t>
            </a:r>
          </a:p>
          <a:p>
            <a:pPr lvl="3"/>
            <a:r>
              <a:rPr lang="en-US" altLang="ko-KR" noProof="0" smtClean="0"/>
              <a:t>Fourth level</a:t>
            </a:r>
          </a:p>
          <a:p>
            <a:pPr lvl="4"/>
            <a:r>
              <a:rPr lang="en-US" altLang="ko-KR" noProof="0" smtClean="0"/>
              <a:t>Fifth level</a:t>
            </a:r>
          </a:p>
        </p:txBody>
      </p:sp>
      <p:sp>
        <p:nvSpPr>
          <p:cNvPr id="28679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94038" y="504825"/>
            <a:ext cx="3740150" cy="2492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662963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돋움" pitchFamily="50" charset="-127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돋움" pitchFamily="50" charset="-127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돋움" pitchFamily="50" charset="-127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돋움" pitchFamily="50" charset="-127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돋움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r>
              <a:rPr lang="ko-KR" altLang="en-US" dirty="0" smtClean="0"/>
              <a:t>분강의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0DBD2-509A-694C-92EE-8F0590AD1BF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42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2D7B4-0C35-4063-96BD-1A4EF72E53E2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22438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22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22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r>
              <a:rPr lang="en-US" smtClean="0"/>
              <a:t>This is the </a:t>
            </a:r>
            <a:r>
              <a:rPr lang="en-US" b="1" smtClean="0"/>
              <a:t>Bulleted List</a:t>
            </a:r>
            <a:r>
              <a:rPr lang="en-US" smtClean="0"/>
              <a:t> slide.</a:t>
            </a:r>
          </a:p>
          <a:p>
            <a:pPr marL="228600" indent="-228600" eaLnBrk="1" hangingPunct="1"/>
            <a:r>
              <a:rPr lang="en-US" smtClean="0"/>
              <a:t>To create this particular slide, click the </a:t>
            </a:r>
            <a:r>
              <a:rPr lang="en-US" b="1" i="1" smtClean="0"/>
              <a:t>NEW SLIDE</a:t>
            </a:r>
            <a:r>
              <a:rPr lang="en-US" smtClean="0"/>
              <a:t> button on your toolbar and choose the </a:t>
            </a:r>
            <a:r>
              <a:rPr lang="en-US" b="1" i="1" smtClean="0"/>
              <a:t>BULLETED LIST</a:t>
            </a:r>
            <a:r>
              <a:rPr lang="en-US" smtClean="0"/>
              <a:t> format. (Top row, second from left)</a:t>
            </a:r>
          </a:p>
          <a:p>
            <a:pPr marL="228600" indent="-228600" eaLnBrk="1" hangingPunct="1"/>
            <a:r>
              <a:rPr lang="en-US" smtClean="0"/>
              <a:t>The </a:t>
            </a:r>
            <a:r>
              <a:rPr lang="en-US" b="1" smtClean="0"/>
              <a:t>Sub-Heading</a:t>
            </a:r>
            <a:r>
              <a:rPr lang="en-US" smtClean="0"/>
              <a:t> and </a:t>
            </a:r>
            <a:r>
              <a:rPr lang="en-US" b="1" smtClean="0"/>
              <a:t>footnote</a:t>
            </a:r>
            <a:r>
              <a:rPr lang="en-US" smtClean="0"/>
              <a:t> will not appear when you insert a new slide. If you need either one, copy and paste it from the sample slide.</a:t>
            </a:r>
          </a:p>
          <a:p>
            <a:pPr marL="228600" indent="-228600" eaLnBrk="1" hangingPunct="1"/>
            <a:r>
              <a:rPr lang="en-US" smtClean="0"/>
              <a:t>If you choose not to use a </a:t>
            </a:r>
            <a:r>
              <a:rPr lang="en-US" b="1" smtClean="0"/>
              <a:t>Sub-Heading</a:t>
            </a:r>
            <a:r>
              <a:rPr lang="en-US" smtClean="0"/>
              <a:t>, let us know when you hand in your presentation for clean-up and we’ll adjust where the bullets begin on your master page.</a:t>
            </a:r>
          </a:p>
          <a:p>
            <a:pPr marL="228600" indent="-228600" eaLnBrk="1" hangingPunct="1"/>
            <a:r>
              <a:rPr lang="en-US" smtClean="0"/>
              <a:t>Also, be sure to insert the presentation title onto the </a:t>
            </a:r>
            <a:r>
              <a:rPr lang="en-US" b="1" i="1" smtClean="0"/>
              <a:t>BULLETED LIST</a:t>
            </a:r>
            <a:r>
              <a:rPr lang="en-US" smtClean="0"/>
              <a:t> </a:t>
            </a:r>
            <a:r>
              <a:rPr lang="en-US" b="1" i="1" smtClean="0"/>
              <a:t>MASTER</a:t>
            </a:r>
            <a:r>
              <a:rPr lang="en-US" smtClean="0"/>
              <a:t> as follows: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smtClean="0"/>
              <a:t>Choose </a:t>
            </a:r>
            <a:r>
              <a:rPr lang="en-US" b="1" i="1" smtClean="0"/>
              <a:t>View / Master / Slide Master</a:t>
            </a:r>
            <a:r>
              <a:rPr lang="en-US" smtClean="0"/>
              <a:t> from your menu.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smtClean="0"/>
              <a:t>Select the text at the bottom of the slide and type in a short version of your presentation title.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smtClean="0"/>
              <a:t>Click the </a:t>
            </a:r>
            <a:r>
              <a:rPr lang="en-US" b="1" i="1" smtClean="0"/>
              <a:t>SLIDE VIEW</a:t>
            </a:r>
            <a:r>
              <a:rPr lang="en-US" smtClean="0"/>
              <a:t> button in the lower left hand part of your screen to return to the slide show. (Small white rectangle)</a:t>
            </a:r>
          </a:p>
        </p:txBody>
      </p:sp>
    </p:spTree>
    <p:extLst>
      <p:ext uri="{BB962C8B-B14F-4D97-AF65-F5344CB8AC3E}">
        <p14:creationId xmlns:p14="http://schemas.microsoft.com/office/powerpoint/2010/main" val="62793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3EF8A97-AE8E-4E2D-981C-89C7608A1393}" type="slidenum">
              <a:rPr lang="en-US" smtClean="0">
                <a:solidFill>
                  <a:srgbClr val="000000"/>
                </a:solidFill>
                <a:ea typeface="ヒラギノ角ゴ Pro W3"/>
                <a:cs typeface="ヒラギノ角ゴ Pro W3"/>
              </a:rPr>
              <a:pPr/>
              <a:t>23</a:t>
            </a:fld>
            <a:endParaRPr lang="en-US" smtClean="0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0894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24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24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r>
              <a:rPr lang="en-US" smtClean="0"/>
              <a:t>This is the </a:t>
            </a:r>
            <a:r>
              <a:rPr lang="en-US" b="1" smtClean="0"/>
              <a:t>Bulleted List</a:t>
            </a:r>
            <a:r>
              <a:rPr lang="en-US" smtClean="0"/>
              <a:t> slide.</a:t>
            </a:r>
          </a:p>
          <a:p>
            <a:pPr marL="228600" indent="-228600" eaLnBrk="1" hangingPunct="1"/>
            <a:r>
              <a:rPr lang="en-US" smtClean="0"/>
              <a:t>To create this particular slide, click the </a:t>
            </a:r>
            <a:r>
              <a:rPr lang="en-US" b="1" i="1" smtClean="0"/>
              <a:t>NEW SLIDE</a:t>
            </a:r>
            <a:r>
              <a:rPr lang="en-US" smtClean="0"/>
              <a:t> button on your toolbar and choose the </a:t>
            </a:r>
            <a:r>
              <a:rPr lang="en-US" b="1" i="1" smtClean="0"/>
              <a:t>BULLETED LIST</a:t>
            </a:r>
            <a:r>
              <a:rPr lang="en-US" smtClean="0"/>
              <a:t> format. (Top row, second from left)</a:t>
            </a:r>
          </a:p>
          <a:p>
            <a:pPr marL="228600" indent="-228600" eaLnBrk="1" hangingPunct="1"/>
            <a:r>
              <a:rPr lang="en-US" smtClean="0"/>
              <a:t>The </a:t>
            </a:r>
            <a:r>
              <a:rPr lang="en-US" b="1" smtClean="0"/>
              <a:t>Sub-Heading</a:t>
            </a:r>
            <a:r>
              <a:rPr lang="en-US" smtClean="0"/>
              <a:t> and </a:t>
            </a:r>
            <a:r>
              <a:rPr lang="en-US" b="1" smtClean="0"/>
              <a:t>footnote</a:t>
            </a:r>
            <a:r>
              <a:rPr lang="en-US" smtClean="0"/>
              <a:t> will not appear when you insert a new slide. If you need either one, copy and paste it from the sample slide.</a:t>
            </a:r>
          </a:p>
          <a:p>
            <a:pPr marL="228600" indent="-228600" eaLnBrk="1" hangingPunct="1"/>
            <a:r>
              <a:rPr lang="en-US" smtClean="0"/>
              <a:t>If you choose not to use a </a:t>
            </a:r>
            <a:r>
              <a:rPr lang="en-US" b="1" smtClean="0"/>
              <a:t>Sub-Heading</a:t>
            </a:r>
            <a:r>
              <a:rPr lang="en-US" smtClean="0"/>
              <a:t>, let us know when you hand in your presentation for clean-up and we’ll adjust where the bullets begin on your master page.</a:t>
            </a:r>
          </a:p>
          <a:p>
            <a:pPr marL="228600" indent="-228600" eaLnBrk="1" hangingPunct="1"/>
            <a:r>
              <a:rPr lang="en-US" smtClean="0"/>
              <a:t>Also, be sure to insert the presentation title onto the </a:t>
            </a:r>
            <a:r>
              <a:rPr lang="en-US" b="1" i="1" smtClean="0"/>
              <a:t>BULLETED LIST</a:t>
            </a:r>
            <a:r>
              <a:rPr lang="en-US" smtClean="0"/>
              <a:t> </a:t>
            </a:r>
            <a:r>
              <a:rPr lang="en-US" b="1" i="1" smtClean="0"/>
              <a:t>MASTER</a:t>
            </a:r>
            <a:r>
              <a:rPr lang="en-US" smtClean="0"/>
              <a:t> as follows: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smtClean="0"/>
              <a:t>Choose </a:t>
            </a:r>
            <a:r>
              <a:rPr lang="en-US" b="1" i="1" smtClean="0"/>
              <a:t>View / Master / Slide Master</a:t>
            </a:r>
            <a:r>
              <a:rPr lang="en-US" smtClean="0"/>
              <a:t> from your menu.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smtClean="0"/>
              <a:t>Select the text at the bottom of the slide and type in a short version of your presentation title.</a:t>
            </a:r>
          </a:p>
          <a:p>
            <a:pPr marL="228600" indent="-228600" eaLnBrk="1" hangingPunct="1">
              <a:buFontTx/>
              <a:buAutoNum type="arabicPeriod"/>
            </a:pPr>
            <a:r>
              <a:rPr lang="en-US" smtClean="0"/>
              <a:t>Click the </a:t>
            </a:r>
            <a:r>
              <a:rPr lang="en-US" b="1" i="1" smtClean="0"/>
              <a:t>SLIDE VIEW</a:t>
            </a:r>
            <a:r>
              <a:rPr lang="en-US" smtClean="0"/>
              <a:t> button in the lower left hand part of your screen to return to the slide show. (Small white rectangle)</a:t>
            </a:r>
          </a:p>
        </p:txBody>
      </p:sp>
    </p:spTree>
    <p:extLst>
      <p:ext uri="{BB962C8B-B14F-4D97-AF65-F5344CB8AC3E}">
        <p14:creationId xmlns:p14="http://schemas.microsoft.com/office/powerpoint/2010/main" val="1253321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r>
              <a:rPr lang="ko-KR" altLang="en-US" dirty="0" smtClean="0"/>
              <a:t>분강의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0DBD2-509A-694C-92EE-8F0590AD1BF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90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 eaLnBrk="1" hangingPunct="1"/>
            <a:fld id="{99839941-7B0D-2047-B527-19FAABF7702D}" type="slidenum">
              <a:rPr kumimoji="0" lang="ko-KR" altLang="en-US" sz="1200" b="0" smtClean="0">
                <a:solidFill>
                  <a:srgbClr val="000000"/>
                </a:solidFill>
              </a:rPr>
              <a:pPr algn="r" eaLnBrk="1" hangingPunct="1"/>
              <a:t>29</a:t>
            </a:fld>
            <a:endParaRPr kumimoji="0" lang="en-US" altLang="ko-KR" sz="1200" b="0" smtClean="0">
              <a:solidFill>
                <a:srgbClr val="000000"/>
              </a:solidFill>
            </a:endParaRPr>
          </a:p>
        </p:txBody>
      </p:sp>
      <p:sp>
        <p:nvSpPr>
          <p:cNvPr id="143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4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altLang="ko-KR" dirty="0">
              <a:latin typeface="Arial" charset="0"/>
              <a:ea typeface="굴림" charset="-127"/>
            </a:endParaRPr>
          </a:p>
        </p:txBody>
      </p:sp>
      <p:sp>
        <p:nvSpPr>
          <p:cNvPr id="1434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 eaLnBrk="1" hangingPunct="1"/>
            <a:fld id="{4739B0D1-8FBE-A14B-AAAF-F0F8C6063942}" type="slidenum">
              <a:rPr kumimoji="0" lang="ko-KR" altLang="en-US" sz="1200" b="0" smtClean="0">
                <a:solidFill>
                  <a:srgbClr val="000000"/>
                </a:solidFill>
                <a:latin typeface="Calibri" charset="0"/>
              </a:rPr>
              <a:pPr algn="r" eaLnBrk="1" hangingPunct="1"/>
              <a:t>29</a:t>
            </a:fld>
            <a:endParaRPr kumimoji="0" lang="en-US" altLang="ko-KR" sz="1200" b="0" smtClean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9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2D7B4-0C35-4063-96BD-1A4EF72E53E2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13706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2D7B4-0C35-4063-96BD-1A4EF72E53E2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896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F5A78E-7A75-41F7-A7EA-2038E6AD6D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/>
                <a:cs typeface="ヒラギノ角ゴ Pro W3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03263"/>
            <a:ext cx="5273675" cy="3514725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451350"/>
            <a:ext cx="5670550" cy="4217988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8217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5850" y="647700"/>
            <a:ext cx="5080000" cy="3387725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9" y="4306888"/>
            <a:ext cx="5849937" cy="4248150"/>
          </a:xfrm>
          <a:noFill/>
          <a:ln/>
        </p:spPr>
        <p:txBody>
          <a:bodyPr/>
          <a:lstStyle/>
          <a:p>
            <a:endParaRPr lang="de-DE" altLang="ja-JP" dirty="0" smtClean="0">
              <a:latin typeface="Arial" pitchFamily="34" charset="0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679450" y="8772525"/>
            <a:ext cx="558958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747" tIns="47873" rIns="95747" bIns="47873">
            <a:spAutoFit/>
          </a:bodyPr>
          <a:lstStyle/>
          <a:p>
            <a:pPr algn="ctr" defTabSz="957263" eaLnBrk="0" hangingPunct="0">
              <a:spcBef>
                <a:spcPct val="50000"/>
              </a:spcBef>
            </a:pPr>
            <a:r>
              <a:rPr lang="en-US" altLang="ja-JP" sz="900" b="0" dirty="0" err="1">
                <a:solidFill>
                  <a:prstClr val="black"/>
                </a:solidFill>
                <a:latin typeface="Arial Black" pitchFamily="34" charset="0"/>
                <a:ea typeface="ＭＳ Ｐゴシック"/>
              </a:rPr>
              <a:t>Matetzky</a:t>
            </a:r>
            <a:r>
              <a:rPr lang="en-US" altLang="ja-JP" sz="900" b="0" dirty="0">
                <a:solidFill>
                  <a:prstClr val="black"/>
                </a:solidFill>
                <a:latin typeface="Arial Black" pitchFamily="34" charset="0"/>
                <a:ea typeface="ＭＳ Ｐゴシック"/>
              </a:rPr>
              <a:t> S, </a:t>
            </a:r>
            <a:r>
              <a:rPr lang="en-US" altLang="ja-JP" sz="900" b="0" dirty="0" err="1">
                <a:solidFill>
                  <a:prstClr val="black"/>
                </a:solidFill>
                <a:latin typeface="Arial Black" pitchFamily="34" charset="0"/>
                <a:ea typeface="ＭＳ Ｐゴシック"/>
              </a:rPr>
              <a:t>Shenkman</a:t>
            </a:r>
            <a:r>
              <a:rPr lang="en-US" altLang="ja-JP" sz="900" b="0" dirty="0">
                <a:solidFill>
                  <a:prstClr val="black"/>
                </a:solidFill>
                <a:latin typeface="Arial Black" pitchFamily="34" charset="0"/>
                <a:ea typeface="ＭＳ Ｐゴシック"/>
              </a:rPr>
              <a:t> B, </a:t>
            </a:r>
            <a:r>
              <a:rPr lang="en-US" altLang="ja-JP" sz="900" b="0" dirty="0" err="1">
                <a:solidFill>
                  <a:prstClr val="black"/>
                </a:solidFill>
                <a:latin typeface="Arial Black" pitchFamily="34" charset="0"/>
                <a:ea typeface="ＭＳ Ｐゴシック"/>
              </a:rPr>
              <a:t>Guetta</a:t>
            </a:r>
            <a:r>
              <a:rPr lang="en-US" altLang="ja-JP" sz="900" b="0" dirty="0">
                <a:solidFill>
                  <a:prstClr val="black"/>
                </a:solidFill>
                <a:latin typeface="Arial Black" pitchFamily="34" charset="0"/>
                <a:ea typeface="ＭＳ Ｐゴシック"/>
              </a:rPr>
              <a:t> V, et al. Clopidogrel resistance is associated with increased risk of recurrent </a:t>
            </a:r>
            <a:r>
              <a:rPr lang="en-US" altLang="ja-JP" sz="900" b="0" dirty="0" err="1">
                <a:solidFill>
                  <a:prstClr val="black"/>
                </a:solidFill>
                <a:latin typeface="Arial Black" pitchFamily="34" charset="0"/>
                <a:ea typeface="ＭＳ Ｐゴシック"/>
              </a:rPr>
              <a:t>atherothrombotic</a:t>
            </a:r>
            <a:r>
              <a:rPr lang="en-US" altLang="ja-JP" sz="900" b="0" dirty="0">
                <a:solidFill>
                  <a:prstClr val="black"/>
                </a:solidFill>
                <a:latin typeface="Arial Black" pitchFamily="34" charset="0"/>
                <a:ea typeface="ＭＳ Ｐゴシック"/>
              </a:rPr>
              <a:t> events in patients with acute myocardial infarction. </a:t>
            </a:r>
            <a:r>
              <a:rPr lang="en-US" altLang="ja-JP" sz="900" b="0" i="1" dirty="0">
                <a:solidFill>
                  <a:prstClr val="black"/>
                </a:solidFill>
                <a:latin typeface="Arial Black" pitchFamily="34" charset="0"/>
                <a:ea typeface="ＭＳ Ｐゴシック"/>
              </a:rPr>
              <a:t>Circulation</a:t>
            </a:r>
            <a:r>
              <a:rPr lang="en-US" altLang="ja-JP" sz="900" b="0" dirty="0">
                <a:solidFill>
                  <a:prstClr val="black"/>
                </a:solidFill>
                <a:latin typeface="Arial Black" pitchFamily="34" charset="0"/>
                <a:ea typeface="ＭＳ Ｐゴシック"/>
              </a:rPr>
              <a:t>. 2004;109:3171-3175.</a:t>
            </a:r>
            <a:r>
              <a:rPr lang="en-US" altLang="en-US" sz="900" dirty="0">
                <a:solidFill>
                  <a:srgbClr val="EEECE1"/>
                </a:solidFill>
                <a:latin typeface="Arial Black" pitchFamily="34" charset="0"/>
              </a:rPr>
              <a:t> </a:t>
            </a:r>
            <a:endParaRPr lang="en-US" altLang="en-US" sz="900" b="0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97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2D7B4-0C35-4063-96BD-1A4EF72E53E2}" type="slidenum">
              <a:rPr lang="en-US" altLang="ko-KR" smtClean="0"/>
              <a:pPr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61209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7263" y="720725"/>
            <a:ext cx="5400675" cy="3600450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/>
        </p:spPr>
        <p:txBody>
          <a:bodyPr lIns="96661" tIns="48331" rIns="96661" bIns="48331"/>
          <a:lstStyle/>
          <a:p>
            <a:pPr defTabSz="457200">
              <a:spcBef>
                <a:spcPct val="0"/>
              </a:spcBef>
            </a:pPr>
            <a:endParaRPr lang="ko-KR" altLang="ko-KR" dirty="0" smtClean="0">
              <a:latin typeface="Arial" pitchFamily="34" charset="0"/>
            </a:endParaRPr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4143374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482600"/>
            <a:fld id="{9BD36679-E633-484D-9030-02F5C0F9F3CA}" type="slidenum">
              <a:rPr lang="en-US" altLang="ko-KR" sz="1300" b="0" smtClean="0">
                <a:solidFill>
                  <a:srgbClr val="000000"/>
                </a:solidFill>
                <a:latin typeface="Calibri" pitchFamily="34" charset="0"/>
                <a:ea typeface="굴림" pitchFamily="50" charset="-127"/>
                <a:cs typeface="Arial" pitchFamily="34" charset="0"/>
              </a:rPr>
              <a:pPr algn="r" defTabSz="482600"/>
              <a:t>11</a:t>
            </a:fld>
            <a:endParaRPr lang="en-US" altLang="ko-KR" sz="1300" b="0" smtClean="0">
              <a:solidFill>
                <a:srgbClr val="000000"/>
              </a:solidFill>
              <a:latin typeface="Calibri" pitchFamily="34" charset="0"/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54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7263" y="720725"/>
            <a:ext cx="5400675" cy="3600450"/>
          </a:xfrm>
          <a:ln/>
        </p:spPr>
      </p:sp>
      <p:sp>
        <p:nvSpPr>
          <p:cNvPr id="65539" name="Slide Number Placeholder 3"/>
          <p:cNvSpPr txBox="1">
            <a:spLocks noGrp="1"/>
          </p:cNvSpPr>
          <p:nvPr/>
        </p:nvSpPr>
        <p:spPr bwMode="auto">
          <a:xfrm>
            <a:off x="4143374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482600"/>
            <a:fld id="{EFE1E512-0C23-45F0-8C9D-C8543E3B51ED}" type="slidenum">
              <a:rPr lang="en-US" altLang="ko-KR" sz="1300" b="0" smtClean="0">
                <a:solidFill>
                  <a:srgbClr val="000000"/>
                </a:solidFill>
                <a:latin typeface="Calibri" pitchFamily="34" charset="0"/>
                <a:ea typeface="굴림" pitchFamily="50" charset="-127"/>
                <a:cs typeface="Arial" pitchFamily="34" charset="0"/>
              </a:rPr>
              <a:pPr algn="r" defTabSz="482600"/>
              <a:t>12</a:t>
            </a:fld>
            <a:endParaRPr lang="en-US" altLang="ko-KR" sz="1300" b="0" smtClean="0">
              <a:solidFill>
                <a:srgbClr val="000000"/>
              </a:solidFill>
              <a:latin typeface="Calibri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65540" name="Notes Placeholder 4"/>
          <p:cNvSpPr>
            <a:spLocks noGrp="1"/>
          </p:cNvSpPr>
          <p:nvPr/>
        </p:nvSpPr>
        <p:spPr bwMode="auto">
          <a:xfrm>
            <a:off x="731839" y="4560889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/>
          <a:lstStyle/>
          <a:p>
            <a:pPr defTabSz="482600" eaLnBrk="0" hangingPunct="0">
              <a:spcBef>
                <a:spcPct val="30000"/>
              </a:spcBef>
            </a:pPr>
            <a:endParaRPr lang="ko-KR" altLang="ko-KR" sz="1300" b="0" smtClean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5541" name="Notes Placeholder 4"/>
          <p:cNvSpPr>
            <a:spLocks noGrp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/>
        </p:spPr>
        <p:txBody>
          <a:bodyPr lIns="96661" tIns="48331" rIns="96661" bIns="48331"/>
          <a:lstStyle/>
          <a:p>
            <a:pPr defTabSz="457200">
              <a:spcBef>
                <a:spcPct val="0"/>
              </a:spcBef>
            </a:pPr>
            <a:r>
              <a:rPr lang="en-US" altLang="ko-KR" smtClean="0">
                <a:latin typeface="Arial" pitchFamily="34" charset="0"/>
                <a:ea typeface="굴림" pitchFamily="50" charset="-127"/>
              </a:rPr>
              <a:t>In GRAVITAS, there were no differences in the primary endpoint between the randomized groups.</a:t>
            </a:r>
          </a:p>
        </p:txBody>
      </p:sp>
    </p:spTree>
    <p:extLst>
      <p:ext uri="{BB962C8B-B14F-4D97-AF65-F5344CB8AC3E}">
        <p14:creationId xmlns:p14="http://schemas.microsoft.com/office/powerpoint/2010/main" val="522477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6"/>
          <p:cNvSpPr txBox="1">
            <a:spLocks noGrp="1" noChangeArrowheads="1"/>
          </p:cNvSpPr>
          <p:nvPr/>
        </p:nvSpPr>
        <p:spPr bwMode="auto">
          <a:xfrm>
            <a:off x="0" y="9119840"/>
            <a:ext cx="3169265" cy="47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6" rIns="96651" bIns="48326" anchor="b"/>
          <a:lstStyle>
            <a:lvl1pPr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63588" indent="-293688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76338" indent="-236538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46238" indent="-234950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116138" indent="-234950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733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30305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877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449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de-DE" sz="1200" b="0" i="0">
                <a:solidFill>
                  <a:srgbClr val="000000"/>
                </a:solidFill>
                <a:cs typeface="Arial" pitchFamily="34" charset="0"/>
              </a:rPr>
              <a:t>TRIGGER-PCI TCT2011LBCT V3_4 FinalTACW_Trial Protocol and Organization_Franz-Josef Neumann_V1.0_2010-08-27</a:t>
            </a:r>
          </a:p>
        </p:txBody>
      </p:sp>
      <p:sp>
        <p:nvSpPr>
          <p:cNvPr id="11" name="Rectangle 7"/>
          <p:cNvSpPr txBox="1">
            <a:spLocks noGrp="1" noChangeArrowheads="1"/>
          </p:cNvSpPr>
          <p:nvPr/>
        </p:nvSpPr>
        <p:spPr bwMode="auto">
          <a:xfrm>
            <a:off x="4144298" y="9119840"/>
            <a:ext cx="3169265" cy="47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6" rIns="96651" bIns="48326" anchor="b"/>
          <a:lstStyle>
            <a:lvl1pPr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63588" indent="-293688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76338" indent="-236538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46238" indent="-234950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116138" indent="-234950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733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30305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877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449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133E1613-E81F-4F0F-BE29-72829A537C32}" type="slidenum">
              <a:rPr lang="en-US" sz="1200" b="0" i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pPr algn="r" eaLnBrk="1" hangingPunct="1"/>
              <a:t>14</a:t>
            </a:fld>
            <a:endParaRPr lang="en-US" sz="1200" b="0" i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18148" name="Rectangle 7"/>
          <p:cNvSpPr txBox="1">
            <a:spLocks noGrp="1" noChangeArrowheads="1"/>
          </p:cNvSpPr>
          <p:nvPr/>
        </p:nvSpPr>
        <p:spPr bwMode="auto">
          <a:xfrm>
            <a:off x="4142658" y="9119840"/>
            <a:ext cx="3170904" cy="47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63588" indent="-293688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76338" indent="-236538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46238" indent="-234950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116138" indent="-234950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733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30305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877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449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7C021A76-0CEB-4040-A04D-20FC388C4131}" type="slidenum">
              <a:rPr lang="en-US" sz="1100" b="0" i="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14</a:t>
            </a:fld>
            <a:endParaRPr lang="en-US" sz="1100" b="0" i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18149" name="Rectangle 6"/>
          <p:cNvSpPr txBox="1">
            <a:spLocks noGrp="1" noChangeArrowheads="1"/>
          </p:cNvSpPr>
          <p:nvPr/>
        </p:nvSpPr>
        <p:spPr bwMode="auto">
          <a:xfrm>
            <a:off x="0" y="9119840"/>
            <a:ext cx="3170904" cy="47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63588" indent="-293688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76338" indent="-236538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46238" indent="-234950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116138" indent="-234950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733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30305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877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449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de-DE" sz="1100" b="0" i="0">
                <a:solidFill>
                  <a:srgbClr val="000000"/>
                </a:solidFill>
                <a:cs typeface="Arial" pitchFamily="34" charset="0"/>
              </a:rPr>
              <a:t>LBCT V3_4 FinalTACW_Trial Protocol and Organization_Franz-Josef Neumann_V1.0_2010-08-27</a:t>
            </a:r>
          </a:p>
        </p:txBody>
      </p:sp>
      <p:sp>
        <p:nvSpPr>
          <p:cNvPr id="518150" name="Rectangle 7"/>
          <p:cNvSpPr txBox="1">
            <a:spLocks noGrp="1" noChangeArrowheads="1"/>
          </p:cNvSpPr>
          <p:nvPr/>
        </p:nvSpPr>
        <p:spPr bwMode="auto">
          <a:xfrm>
            <a:off x="4142658" y="9119840"/>
            <a:ext cx="3170904" cy="47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63588" indent="-293688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76338" indent="-236538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46238" indent="-234950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116138" indent="-234950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733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30305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877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449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A2D6D1C0-16CE-496E-94CF-C608C973C09A}" type="slidenum">
              <a:rPr lang="en-US" sz="1100" b="0" i="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14</a:t>
            </a:fld>
            <a:endParaRPr lang="en-US" sz="1100" b="0" i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18151" name="Rectangle 7"/>
          <p:cNvSpPr txBox="1">
            <a:spLocks noGrp="1" noChangeArrowheads="1"/>
          </p:cNvSpPr>
          <p:nvPr/>
        </p:nvSpPr>
        <p:spPr bwMode="auto">
          <a:xfrm>
            <a:off x="4142658" y="9119840"/>
            <a:ext cx="3170904" cy="47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63588" indent="-293688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76338" indent="-236538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46238" indent="-234950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116138" indent="-234950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733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30305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877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449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086C303C-EF6A-4ACD-824C-BB179E27115F}" type="slidenum">
              <a:rPr lang="en-US" sz="1100" b="0" i="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14</a:t>
            </a:fld>
            <a:endParaRPr lang="en-US" sz="1100" b="0" i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18152" name="Rectangle 7"/>
          <p:cNvSpPr txBox="1">
            <a:spLocks noGrp="1" noChangeArrowheads="1"/>
          </p:cNvSpPr>
          <p:nvPr/>
        </p:nvSpPr>
        <p:spPr bwMode="auto">
          <a:xfrm>
            <a:off x="4142658" y="9119840"/>
            <a:ext cx="3170904" cy="47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63588" indent="-293688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76338" indent="-236538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46238" indent="-234950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116138" indent="-234950" defTabSz="9398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733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30305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877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44938" indent="-234950" defTabSz="9398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CDA860C5-98FF-417B-96D3-035D468F8DAB}" type="slidenum">
              <a:rPr lang="en-US" sz="1100" b="0" i="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14</a:t>
            </a:fld>
            <a:endParaRPr lang="en-US" sz="1100" b="0" i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18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7263" y="720725"/>
            <a:ext cx="5400675" cy="3600450"/>
          </a:xfrm>
          <a:ln/>
        </p:spPr>
      </p:sp>
      <p:sp>
        <p:nvSpPr>
          <p:cNvPr id="518154" name="Notes Placeholder 2"/>
          <p:cNvSpPr>
            <a:spLocks noGrp="1"/>
          </p:cNvSpPr>
          <p:nvPr>
            <p:ph type="body" idx="1"/>
          </p:nvPr>
        </p:nvSpPr>
        <p:spPr>
          <a:xfrm>
            <a:off x="730865" y="4559919"/>
            <a:ext cx="5853471" cy="432086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6" rIns="96651" bIns="48326"/>
          <a:lstStyle/>
          <a:p>
            <a:pPr defTabSz="443761">
              <a:spcBef>
                <a:spcPct val="0"/>
              </a:spcBef>
            </a:pPr>
            <a:endParaRPr lang="de-DE" smtClean="0">
              <a:latin typeface="Arial" pitchFamily="34" charset="0"/>
            </a:endParaRPr>
          </a:p>
        </p:txBody>
      </p:sp>
      <p:sp>
        <p:nvSpPr>
          <p:cNvPr id="518155" name="Slide Number Placeholder 3"/>
          <p:cNvSpPr txBox="1">
            <a:spLocks noGrp="1"/>
          </p:cNvSpPr>
          <p:nvPr/>
        </p:nvSpPr>
        <p:spPr bwMode="auto">
          <a:xfrm>
            <a:off x="4142658" y="9119840"/>
            <a:ext cx="3170904" cy="47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defTabSz="4699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63588" indent="-293688" defTabSz="4699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76338" indent="-236538" defTabSz="4699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46238" indent="-234950" defTabSz="4699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116138" indent="-234950" defTabSz="4699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73338" indent="-234950" defTabSz="4699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3030538" indent="-234950" defTabSz="4699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87738" indent="-234950" defTabSz="4699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44938" indent="-234950" defTabSz="4699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6E59D7D8-79BB-4289-A6E8-C899D6D18E77}" type="slidenum">
              <a:rPr lang="en-US" sz="1100" b="0" i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pPr algn="r" eaLnBrk="1" hangingPunct="1"/>
              <a:t>14</a:t>
            </a:fld>
            <a:endParaRPr lang="en-US" sz="1100" b="0" i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883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8F250E-6662-4750-BC74-3C753C105BFF}" type="slidenum">
              <a:rPr lang="en-US">
                <a:solidFill>
                  <a:prstClr val="black"/>
                </a:solidFill>
                <a:ea typeface="MS PGothic" pitchFamily="34" charset="-128"/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16388" name="Notes Placeholder 4"/>
          <p:cNvSpPr>
            <a:spLocks noGrp="1"/>
          </p:cNvSpPr>
          <p:nvPr/>
        </p:nvSpPr>
        <p:spPr bwMode="auto">
          <a:xfrm>
            <a:off x="731856" y="4560902"/>
            <a:ext cx="5851490" cy="432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47" tIns="47873" rIns="95747" bIns="47873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30000"/>
              </a:spcBef>
            </a:pPr>
            <a:endParaRPr lang="fr-FR" altLang="en-US" sz="13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6389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106143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566B3-CB24-4B3F-8361-F55B9852C33D}" type="slidenum">
              <a:rPr lang="fr-FR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44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715250" y="390525"/>
            <a:ext cx="2571750" cy="55864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390525"/>
            <a:ext cx="7562850" cy="55864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469" y="220504"/>
            <a:ext cx="9658675" cy="838200"/>
          </a:xfrm>
          <a:prstGeom prst="rect">
            <a:avLst/>
          </a:prstGeom>
        </p:spPr>
        <p:txBody>
          <a:bodyPr lIns="82048" tIns="41025" rIns="82048" bIns="41025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3094" y="6526841"/>
            <a:ext cx="9657051" cy="22608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  <a:lvl2pPr marL="410243" indent="0">
              <a:buNone/>
              <a:defRPr sz="1100">
                <a:solidFill>
                  <a:schemeClr val="bg1"/>
                </a:solidFill>
              </a:defRPr>
            </a:lvl2pPr>
            <a:lvl3pPr marL="820486" indent="0">
              <a:buNone/>
              <a:defRPr sz="1100">
                <a:solidFill>
                  <a:schemeClr val="bg1"/>
                </a:solidFill>
              </a:defRPr>
            </a:lvl3pPr>
            <a:lvl4pPr marL="1230728" indent="0">
              <a:buNone/>
              <a:defRPr sz="1100">
                <a:solidFill>
                  <a:schemeClr val="bg1"/>
                </a:solidFill>
              </a:defRPr>
            </a:lvl4pPr>
            <a:lvl5pPr marL="1640973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89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143684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567621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846578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769938" y="1557338"/>
            <a:ext cx="4338637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260975" y="1557338"/>
            <a:ext cx="4338638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568893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778168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30332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63354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75644354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10179619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049459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715250" y="390525"/>
            <a:ext cx="2571750" cy="55864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390525"/>
            <a:ext cx="7562850" cy="55864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941790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632809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63859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7064816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769938" y="1557338"/>
            <a:ext cx="4338637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260975" y="1557338"/>
            <a:ext cx="4338638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883363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159497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635937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69875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621646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79918460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996765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715250" y="390525"/>
            <a:ext cx="2571750" cy="55864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390525"/>
            <a:ext cx="7562850" cy="55864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3399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632222" y="3946525"/>
            <a:ext cx="9208294" cy="946150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  <a:extLst/>
        </p:spPr>
        <p:txBody>
          <a:bodyPr anchor="ctr" anchorCtr="1"/>
          <a:lstStyle/>
          <a:p>
            <a:pPr algn="ctr">
              <a:lnSpc>
                <a:spcPct val="95000"/>
              </a:lnSpc>
              <a:buClr>
                <a:srgbClr val="FDE25E"/>
              </a:buClr>
              <a:defRPr/>
            </a:pPr>
            <a:endParaRPr kumimoji="0" lang="en-US" sz="2600" i="1">
              <a:solidFill>
                <a:srgbClr val="DDDDDD"/>
              </a:solidFill>
              <a:latin typeface="Arial"/>
              <a:ea typeface="ヒラギノ角ゴ Pro W3" pitchFamily="-111" charset="-128"/>
              <a:cs typeface="Arial" pitchFamily="34" charset="0"/>
            </a:endParaRPr>
          </a:p>
          <a:p>
            <a:pPr algn="ctr">
              <a:lnSpc>
                <a:spcPct val="95000"/>
              </a:lnSpc>
              <a:buClr>
                <a:srgbClr val="FDE25E"/>
              </a:buClr>
              <a:defRPr/>
            </a:pPr>
            <a:endParaRPr kumimoji="0" lang="en-US" sz="2600" i="1">
              <a:solidFill>
                <a:srgbClr val="DDDDDD"/>
              </a:solidFill>
              <a:latin typeface="Arial"/>
              <a:ea typeface="ヒラギノ角ゴ Pro W3" pitchFamily="-111" charset="-128"/>
              <a:cs typeface="Arial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91184" y="1398025"/>
            <a:ext cx="8538567" cy="667875"/>
          </a:xfrm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14350" y="3224213"/>
            <a:ext cx="9208294" cy="889000"/>
          </a:xfrm>
        </p:spPr>
        <p:txBody>
          <a:bodyPr anchorCtr="1"/>
          <a:lstStyle>
            <a:lvl1pPr marL="0" indent="0" algn="ctr">
              <a:buSzTx/>
              <a:buFontTx/>
              <a:buNone/>
              <a:defRPr sz="3400" i="1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/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47955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47955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769938" y="1557338"/>
            <a:ext cx="4338637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260975" y="1557338"/>
            <a:ext cx="4338638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9531" y="155576"/>
            <a:ext cx="2502099" cy="5438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236" y="155576"/>
            <a:ext cx="7334845" cy="5438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36" y="155575"/>
            <a:ext cx="10008394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71525" y="147955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/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3236" y="155576"/>
            <a:ext cx="10008394" cy="543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514350" y="1219200"/>
            <a:ext cx="9258300" cy="38862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US" noProof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52032" y="5181600"/>
            <a:ext cx="9782937" cy="978408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2678906" y="6318250"/>
            <a:ext cx="5022056" cy="393700"/>
          </a:xfrm>
          <a:prstGeom prst="rect">
            <a:avLst/>
          </a:prstGeom>
        </p:spPr>
        <p:txBody>
          <a:bodyPr/>
          <a:lstStyle>
            <a:lvl1pPr algn="r">
              <a:defRPr b="1" i="1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pitchFamily="-111" charset="-128"/>
                <a:cs typeface="Arial" pitchFamily="34" charset="0"/>
              </a:defRPr>
            </a:lvl1pPr>
          </a:lstStyle>
          <a:p>
            <a:pPr>
              <a:defRPr/>
            </a:pPr>
            <a:endParaRPr kumimoji="0" lang="en-US" sz="1800"/>
          </a:p>
        </p:txBody>
      </p:sp>
    </p:spTree>
    <p:extLst/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/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/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/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771525" y="1524000"/>
            <a:ext cx="4329113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272087" y="1524000"/>
            <a:ext cx="4329113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/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/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/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/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/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/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715250" y="390526"/>
            <a:ext cx="2571750" cy="555307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390526"/>
            <a:ext cx="7543800" cy="555307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/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제목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390525"/>
            <a:ext cx="10287000" cy="736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차트 개체 틀 2"/>
          <p:cNvSpPr>
            <a:spLocks noGrp="1"/>
          </p:cNvSpPr>
          <p:nvPr>
            <p:ph type="chart" idx="1"/>
          </p:nvPr>
        </p:nvSpPr>
        <p:spPr>
          <a:xfrm>
            <a:off x="771525" y="1524000"/>
            <a:ext cx="8829675" cy="44196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/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390525"/>
            <a:ext cx="10287000" cy="736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771525" y="1524000"/>
            <a:ext cx="4329113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5272087" y="1524000"/>
            <a:ext cx="4329113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5272087" y="3810000"/>
            <a:ext cx="4329113" cy="213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/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0" y="390526"/>
            <a:ext cx="10287000" cy="55530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/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390525"/>
            <a:ext cx="10287000" cy="736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771525" y="1524000"/>
            <a:ext cx="8829675" cy="44196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  <p:extLst/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390525"/>
            <a:ext cx="10287000" cy="736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769739" y="1557338"/>
            <a:ext cx="4329113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270302" y="1557338"/>
            <a:ext cx="4329113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/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E721D5-DDE3-FA44-81D8-C308B04073BB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BB2418-C419-B34E-B243-2795B75DF38C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086D0-CE92-414F-9B3C-0C8656807CC1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229225" y="198120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EE233-6F60-D044-B2AE-F928A10FA39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C98A0-3C1D-2A41-9666-026B5A9A3126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3D9287-3DF6-9846-B8EA-858DB24B9FBF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FFF61B-DE77-EF41-83EA-7990EAB1117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35C602-B0B4-3642-801F-BBFE8C243EEC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AF6960-D493-5B47-B624-2DBB65CCDD4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E5480-88DE-6541-A7C7-EBAD52D0565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329487" y="609600"/>
            <a:ext cx="2185988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386513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D8C9E-C940-D749-99FB-8B5C407776BE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71525" y="2130428"/>
            <a:ext cx="874395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4350" y="1200152"/>
            <a:ext cx="4543425" cy="3394075"/>
          </a:xfrm>
        </p:spPr>
        <p:txBody>
          <a:bodyPr/>
          <a:lstStyle>
            <a:lvl1pPr>
              <a:defRPr sz="3150"/>
            </a:lvl1pPr>
            <a:lvl2pPr>
              <a:defRPr sz="2700"/>
            </a:lvl2pPr>
            <a:lvl3pPr>
              <a:defRPr sz="225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29225" y="1200152"/>
            <a:ext cx="4543425" cy="3394075"/>
          </a:xfrm>
        </p:spPr>
        <p:txBody>
          <a:bodyPr/>
          <a:lstStyle>
            <a:lvl1pPr>
              <a:defRPr sz="3150"/>
            </a:lvl1pPr>
            <a:lvl2pPr>
              <a:defRPr sz="2700"/>
            </a:lvl2pPr>
            <a:lvl3pPr>
              <a:defRPr sz="225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700"/>
            </a:lvl1pPr>
            <a:lvl2pPr>
              <a:defRPr sz="225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225657" y="1535113"/>
            <a:ext cx="4546997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225657" y="2174875"/>
            <a:ext cx="4546997" cy="3951288"/>
          </a:xfrm>
        </p:spPr>
        <p:txBody>
          <a:bodyPr/>
          <a:lstStyle>
            <a:lvl1pPr>
              <a:defRPr sz="2700"/>
            </a:lvl1pPr>
            <a:lvl2pPr>
              <a:defRPr sz="225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3" y="273049"/>
            <a:ext cx="3384352" cy="1162051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14353" y="1435103"/>
            <a:ext cx="3384352" cy="4691063"/>
          </a:xfrm>
        </p:spPr>
        <p:txBody>
          <a:bodyPr/>
          <a:lstStyle>
            <a:lvl1pPr marL="0" indent="0">
              <a:buNone/>
              <a:defRPr sz="1575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ransition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6324" y="4800601"/>
            <a:ext cx="6172200" cy="566739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16324" y="5367339"/>
            <a:ext cx="6172200" cy="804863"/>
          </a:xfrm>
        </p:spPr>
        <p:txBody>
          <a:bodyPr/>
          <a:lstStyle>
            <a:lvl1pPr marL="0" indent="0">
              <a:buNone/>
              <a:defRPr sz="1575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ransition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458075" y="206375"/>
            <a:ext cx="2314575" cy="4387851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14350" y="206375"/>
            <a:ext cx="6772275" cy="4387851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632222" y="3946525"/>
            <a:ext cx="9208294" cy="946150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  <a:extLst/>
        </p:spPr>
        <p:txBody>
          <a:bodyPr anchor="ctr" anchorCtr="1"/>
          <a:lstStyle/>
          <a:p>
            <a:pPr algn="ctr">
              <a:lnSpc>
                <a:spcPct val="95000"/>
              </a:lnSpc>
              <a:buClr>
                <a:srgbClr val="FDE25E"/>
              </a:buClr>
              <a:defRPr/>
            </a:pPr>
            <a:endParaRPr kumimoji="0" lang="en-US" sz="2600" i="1">
              <a:solidFill>
                <a:srgbClr val="DDDDDD"/>
              </a:solidFill>
              <a:latin typeface="Arial" charset="0"/>
              <a:ea typeface="ヒラギノ角ゴ Pro W3" pitchFamily="-111" charset="-128"/>
            </a:endParaRPr>
          </a:p>
          <a:p>
            <a:pPr algn="ctr">
              <a:lnSpc>
                <a:spcPct val="95000"/>
              </a:lnSpc>
              <a:buClr>
                <a:srgbClr val="FDE25E"/>
              </a:buClr>
              <a:defRPr/>
            </a:pPr>
            <a:endParaRPr kumimoji="0" lang="en-US" sz="2600" i="1">
              <a:solidFill>
                <a:srgbClr val="DDDDDD"/>
              </a:solidFill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91184" y="1427163"/>
            <a:ext cx="8538567" cy="609600"/>
          </a:xfrm>
          <a:extLst/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14350" y="3224213"/>
            <a:ext cx="9208294" cy="889000"/>
          </a:xfrm>
          <a:extLst/>
        </p:spPr>
        <p:txBody>
          <a:bodyPr anchorCtr="1"/>
          <a:lstStyle>
            <a:lvl1pPr marL="0" indent="0" algn="ctr">
              <a:buSzTx/>
              <a:buFontTx/>
              <a:buNone/>
              <a:defRPr sz="3400" i="1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47955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47955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64.xml"/><Relationship Id="rId17" Type="http://schemas.openxmlformats.org/officeDocument/2006/relationships/theme" Target="../theme/theme5.xml"/><Relationship Id="rId18" Type="http://schemas.openxmlformats.org/officeDocument/2006/relationships/image" Target="../media/image6.jpe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13" Type="http://schemas.openxmlformats.org/officeDocument/2006/relationships/image" Target="../media/image7.jpeg"/><Relationship Id="rId14" Type="http://schemas.openxmlformats.org/officeDocument/2006/relationships/image" Target="../media/image8.jpg"/><Relationship Id="rId15" Type="http://schemas.openxmlformats.org/officeDocument/2006/relationships/image" Target="../media/image9.jpeg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theme" Target="../theme/theme8.xml"/><Relationship Id="rId10" Type="http://schemas.openxmlformats.org/officeDocument/2006/relationships/image" Target="../media/image10.jpg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11944"/>
            </a:gs>
            <a:gs pos="100000">
              <a:srgbClr val="0051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Work\summit-tctap.com\psd\2016\슬라이드관련\AS2016_인터뷰템플릿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060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0525"/>
            <a:ext cx="10287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8100000" algn="ctr" rotWithShape="0">
              <a:schemeClr val="bg2"/>
            </a:outerShdw>
          </a:effec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ko-KR" smtClean="0"/>
              <a:t>Master title style</a:t>
            </a:r>
          </a:p>
        </p:txBody>
      </p:sp>
      <p:sp>
        <p:nvSpPr>
          <p:cNvPr id="2052" name="Rectangle 6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9938" y="1557338"/>
            <a:ext cx="88296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ko-KR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09" r:id="rId1"/>
    <p:sldLayoutId id="2147485010" r:id="rId2"/>
    <p:sldLayoutId id="2147485011" r:id="rId3"/>
    <p:sldLayoutId id="2147485012" r:id="rId4"/>
    <p:sldLayoutId id="2147485013" r:id="rId5"/>
    <p:sldLayoutId id="2147485014" r:id="rId6"/>
    <p:sldLayoutId id="2147485015" r:id="rId7"/>
    <p:sldLayoutId id="2147485016" r:id="rId8"/>
    <p:sldLayoutId id="2147485017" r:id="rId9"/>
    <p:sldLayoutId id="2147485018" r:id="rId10"/>
    <p:sldLayoutId id="2147485019" r:id="rId11"/>
    <p:sldLayoutId id="2147485220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rgbClr val="FFCC99"/>
        </a:buClr>
        <a:buSzPct val="150000"/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Font typeface="Arial" pitchFamily="34" charset="0"/>
        <a:buChar char="-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Font typeface="Arial" pitchFamily="34" charset="0"/>
        <a:buChar char="-"/>
        <a:defRPr kumimoji="1" sz="24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11944"/>
            </a:gs>
            <a:gs pos="100000">
              <a:srgbClr val="0051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Work\summit-tctap.com\psd\2016\슬라이드관련\AS2016_인터뷰템플릿2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10306050" cy="68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0525"/>
            <a:ext cx="10287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8100000" algn="ctr" rotWithShape="0">
              <a:schemeClr val="bg2"/>
            </a:outerShdw>
          </a:effec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ko-KR" smtClean="0"/>
              <a:t>Master title style</a:t>
            </a:r>
          </a:p>
        </p:txBody>
      </p:sp>
      <p:sp>
        <p:nvSpPr>
          <p:cNvPr id="2052" name="Rectangle 6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9938" y="1557338"/>
            <a:ext cx="88296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26037575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22" r:id="rId1"/>
    <p:sldLayoutId id="2147485023" r:id="rId2"/>
    <p:sldLayoutId id="2147485024" r:id="rId3"/>
    <p:sldLayoutId id="2147485025" r:id="rId4"/>
    <p:sldLayoutId id="2147485026" r:id="rId5"/>
    <p:sldLayoutId id="2147485027" r:id="rId6"/>
    <p:sldLayoutId id="2147485028" r:id="rId7"/>
    <p:sldLayoutId id="2147485029" r:id="rId8"/>
    <p:sldLayoutId id="2147485030" r:id="rId9"/>
    <p:sldLayoutId id="2147485031" r:id="rId10"/>
    <p:sldLayoutId id="2147485032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rgbClr val="FFCC99"/>
        </a:buClr>
        <a:buSzPct val="150000"/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Font typeface="Arial" pitchFamily="34" charset="0"/>
        <a:buChar char="-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Font typeface="Arial" pitchFamily="34" charset="0"/>
        <a:buChar char="-"/>
        <a:defRPr kumimoji="1" sz="24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11944"/>
            </a:gs>
            <a:gs pos="100000">
              <a:srgbClr val="0051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Work\summit-tctap.com\psd\2016\슬라이드관련\AS2016_인터뷰템플릿3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82"/>
            <a:ext cx="10306050" cy="68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0525"/>
            <a:ext cx="10287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8100000" algn="ctr" rotWithShape="0">
              <a:schemeClr val="bg2"/>
            </a:outerShdw>
          </a:effec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ko-KR" smtClean="0"/>
              <a:t>Master title style</a:t>
            </a:r>
          </a:p>
        </p:txBody>
      </p:sp>
      <p:sp>
        <p:nvSpPr>
          <p:cNvPr id="2052" name="Rectangle 6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9938" y="1557338"/>
            <a:ext cx="88296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9091222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34" r:id="rId1"/>
    <p:sldLayoutId id="2147485035" r:id="rId2"/>
    <p:sldLayoutId id="2147485036" r:id="rId3"/>
    <p:sldLayoutId id="2147485037" r:id="rId4"/>
    <p:sldLayoutId id="2147485038" r:id="rId5"/>
    <p:sldLayoutId id="2147485039" r:id="rId6"/>
    <p:sldLayoutId id="2147485040" r:id="rId7"/>
    <p:sldLayoutId id="2147485041" r:id="rId8"/>
    <p:sldLayoutId id="2147485042" r:id="rId9"/>
    <p:sldLayoutId id="2147485043" r:id="rId10"/>
    <p:sldLayoutId id="2147485044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lnSpc>
          <a:spcPct val="9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rgbClr val="FFCC99"/>
        </a:buClr>
        <a:buSzPct val="150000"/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Font typeface="Arial" pitchFamily="34" charset="0"/>
        <a:buChar char="-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Font typeface="Arial" pitchFamily="34" charset="0"/>
        <a:buChar char="-"/>
        <a:defRPr kumimoji="1" sz="24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lnSpc>
          <a:spcPct val="85000"/>
        </a:lnSpc>
        <a:spcBef>
          <a:spcPct val="15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236" y="155575"/>
            <a:ext cx="10008394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47955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69561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22" r:id="rId1"/>
    <p:sldLayoutId id="2147485223" r:id="rId2"/>
    <p:sldLayoutId id="2147485224" r:id="rId3"/>
    <p:sldLayoutId id="2147485225" r:id="rId4"/>
    <p:sldLayoutId id="2147485226" r:id="rId5"/>
    <p:sldLayoutId id="2147485227" r:id="rId6"/>
    <p:sldLayoutId id="2147485228" r:id="rId7"/>
    <p:sldLayoutId id="2147485229" r:id="rId8"/>
    <p:sldLayoutId id="2147485230" r:id="rId9"/>
    <p:sldLayoutId id="2147485231" r:id="rId10"/>
    <p:sldLayoutId id="2147485232" r:id="rId11"/>
    <p:sldLayoutId id="2147485233" r:id="rId12"/>
    <p:sldLayoutId id="2147485234" r:id="rId13"/>
    <p:sldLayoutId id="2147485235" r:id="rId14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110000"/>
        <a:buChar char="•"/>
        <a:defRPr sz="3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70000"/>
        <a:buFont typeface="Wingdings 2" pitchFamily="18" charset="2"/>
        <a:buChar char="¡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11944"/>
            </a:gs>
            <a:gs pos="100000">
              <a:srgbClr val="0051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SLIDE_BACK_수정본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10287000" cy="6859588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0525"/>
            <a:ext cx="10287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8100000" algn="ctr" rotWithShape="0">
              <a:schemeClr val="bg2"/>
            </a:outerShdw>
          </a:effec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ko-KR" smtClean="0"/>
              <a:t>Master title style</a:t>
            </a:r>
          </a:p>
        </p:txBody>
      </p:sp>
      <p:sp>
        <p:nvSpPr>
          <p:cNvPr id="3075" name="Rectangle 6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9740" y="1557338"/>
            <a:ext cx="88296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21297337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37" r:id="rId1"/>
    <p:sldLayoutId id="2147485238" r:id="rId2"/>
    <p:sldLayoutId id="2147485239" r:id="rId3"/>
    <p:sldLayoutId id="2147485240" r:id="rId4"/>
    <p:sldLayoutId id="2147485241" r:id="rId5"/>
    <p:sldLayoutId id="2147485242" r:id="rId6"/>
    <p:sldLayoutId id="2147485243" r:id="rId7"/>
    <p:sldLayoutId id="2147485244" r:id="rId8"/>
    <p:sldLayoutId id="2147485245" r:id="rId9"/>
    <p:sldLayoutId id="2147485246" r:id="rId10"/>
    <p:sldLayoutId id="2147485247" r:id="rId11"/>
    <p:sldLayoutId id="2147485248" r:id="rId12"/>
    <p:sldLayoutId id="2147485249" r:id="rId13"/>
    <p:sldLayoutId id="2147485250" r:id="rId14"/>
    <p:sldLayoutId id="2147485251" r:id="rId15"/>
    <p:sldLayoutId id="2147485252" r:id="rId16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FFF99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FFF99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FFF99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FFF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15000"/>
        </a:spcBef>
        <a:spcAft>
          <a:spcPct val="0"/>
        </a:spcAft>
        <a:buClr>
          <a:srgbClr val="FFCC99"/>
        </a:buClr>
        <a:buSzPct val="150000"/>
        <a:buChar char="•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Font typeface="Arial" pitchFamily="34" charset="0"/>
        <a:buChar char="-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lnSpc>
          <a:spcPct val="95000"/>
        </a:lnSpc>
        <a:spcBef>
          <a:spcPct val="15000"/>
        </a:spcBef>
        <a:spcAft>
          <a:spcPct val="0"/>
        </a:spcAft>
        <a:buClr>
          <a:schemeClr val="tx1"/>
        </a:buClr>
        <a:buSzPct val="120000"/>
        <a:buChar char="•"/>
        <a:defRPr sz="28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lnSpc>
          <a:spcPct val="85000"/>
        </a:lnSpc>
        <a:spcBef>
          <a:spcPct val="15000"/>
        </a:spcBef>
        <a:spcAft>
          <a:spcPct val="0"/>
        </a:spcAft>
        <a:buFont typeface="Arial" pitchFamily="34" charset="0"/>
        <a:buChar char="-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5000"/>
        </a:lnSpc>
        <a:spcBef>
          <a:spcPct val="1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85000"/>
        </a:lnSpc>
        <a:spcBef>
          <a:spcPct val="1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85000"/>
        </a:lnSpc>
        <a:spcBef>
          <a:spcPct val="1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85000"/>
        </a:lnSpc>
        <a:spcBef>
          <a:spcPct val="1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85000"/>
        </a:lnSpc>
        <a:spcBef>
          <a:spcPct val="1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endParaRPr kumimoji="0" lang="ko-KR" altLang="en-US" b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endParaRPr kumimoji="0" lang="ko-KR" altLang="en-US" b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fld id="{6C611FE9-E8EB-8F43-B0A8-CB37AEE701E5}" type="slidenum">
              <a:rPr kumimoji="0" lang="ko-KR" altLang="en-US" b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/>
              <a:t>‹#›</a:t>
            </a:fld>
            <a:endParaRPr kumimoji="0" lang="en-US" altLang="ko-KR" b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632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4" r:id="rId1"/>
    <p:sldLayoutId id="2147485255" r:id="rId2"/>
    <p:sldLayoutId id="2147485256" r:id="rId3"/>
    <p:sldLayoutId id="2147485257" r:id="rId4"/>
    <p:sldLayoutId id="2147485258" r:id="rId5"/>
    <p:sldLayoutId id="2147485259" r:id="rId6"/>
    <p:sldLayoutId id="2147485260" r:id="rId7"/>
    <p:sldLayoutId id="2147485261" r:id="rId8"/>
    <p:sldLayoutId id="2147485262" r:id="rId9"/>
    <p:sldLayoutId id="2147485263" r:id="rId10"/>
    <p:sldLayoutId id="2147485264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1313" indent="-34131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3013" indent="-227013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0213" indent="-227013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7413" indent="-227013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4613" indent="-227013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3277487" y="6039558"/>
            <a:ext cx="6606807" cy="880534"/>
            <a:chOff x="3310264" y="4529667"/>
            <a:chExt cx="5426693" cy="660400"/>
          </a:xfrm>
        </p:grpSpPr>
        <p:sp>
          <p:nvSpPr>
            <p:cNvPr id="11" name="ZoneTexte 10"/>
            <p:cNvSpPr txBox="1"/>
            <p:nvPr userDrawn="1"/>
          </p:nvSpPr>
          <p:spPr>
            <a:xfrm>
              <a:off x="3310264" y="4630744"/>
              <a:ext cx="5323367" cy="432811"/>
            </a:xfrm>
            <a:prstGeom prst="rect">
              <a:avLst/>
            </a:prstGeom>
            <a:solidFill>
              <a:srgbClr val="003300">
                <a:alpha val="98824"/>
              </a:srgb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defTabSz="51435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fr-FR" sz="3150" dirty="0" smtClean="0">
                  <a:solidFill>
                    <a:prstClr val="white"/>
                  </a:solidFill>
                  <a:latin typeface="Calibri"/>
                  <a:ea typeface=""/>
                </a:rPr>
                <a:t> ANTARCTIC   </a:t>
              </a:r>
              <a:r>
                <a:rPr kumimoji="0" lang="fr-FR" sz="2025" dirty="0" smtClean="0">
                  <a:solidFill>
                    <a:prstClr val="white"/>
                  </a:solidFill>
                  <a:latin typeface="Calibri"/>
                  <a:ea typeface=""/>
                </a:rPr>
                <a:t>a </a:t>
              </a:r>
              <a:r>
                <a:rPr kumimoji="0" lang="fr-FR" sz="2025" dirty="0" err="1" smtClean="0">
                  <a:solidFill>
                    <a:prstClr val="white"/>
                  </a:solidFill>
                  <a:latin typeface="Calibri"/>
                  <a:ea typeface=""/>
                </a:rPr>
                <a:t>study</a:t>
              </a:r>
              <a:r>
                <a:rPr kumimoji="0" lang="fr-FR" sz="2025" dirty="0" smtClean="0">
                  <a:solidFill>
                    <a:prstClr val="white"/>
                  </a:solidFill>
                  <a:latin typeface="Calibri"/>
                  <a:ea typeface=""/>
                </a:rPr>
                <a:t> by the ACTION Group</a:t>
              </a:r>
              <a:endParaRPr kumimoji="0" lang="fr-FR" sz="2025" dirty="0">
                <a:solidFill>
                  <a:prstClr val="white"/>
                </a:solidFill>
                <a:latin typeface="Calibri"/>
                <a:ea typeface=""/>
              </a:endParaRPr>
            </a:p>
          </p:txBody>
        </p:sp>
        <p:pic>
          <p:nvPicPr>
            <p:cNvPr id="12" name="Image 11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8390" y="4529667"/>
              <a:ext cx="738567" cy="660400"/>
            </a:xfrm>
            <a:prstGeom prst="rect">
              <a:avLst/>
            </a:prstGeom>
          </p:spPr>
        </p:pic>
      </p:grp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1444" y="35336"/>
            <a:ext cx="957152" cy="11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4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6" r:id="rId1"/>
    <p:sldLayoutId id="2147485267" r:id="rId2"/>
    <p:sldLayoutId id="2147485268" r:id="rId3"/>
    <p:sldLayoutId id="2147485269" r:id="rId4"/>
    <p:sldLayoutId id="2147485270" r:id="rId5"/>
    <p:sldLayoutId id="2147485271" r:id="rId6"/>
    <p:sldLayoutId id="2147485272" r:id="rId7"/>
    <p:sldLayoutId id="2147485273" r:id="rId8"/>
    <p:sldLayoutId id="2147485274" r:id="rId9"/>
    <p:sldLayoutId id="2147485275" r:id="rId10"/>
    <p:sldLayoutId id="2147485276" r:id="rId11"/>
  </p:sldLayoutIdLst>
  <p:transition>
    <p:wipe/>
  </p:transition>
  <p:timing>
    <p:tnLst>
      <p:par>
        <p:cTn id="1" dur="indefinite" restart="never" nodeType="tmRoot"/>
      </p:par>
    </p:tnLst>
  </p:timing>
  <p:txStyles>
    <p:titleStyle>
      <a:lvl1pPr algn="ctr" defTabSz="514350" rtl="0" eaLnBrk="1" latinLnBrk="0" hangingPunct="1"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51435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514350" rtl="0" eaLnBrk="1" latinLnBrk="0" hangingPunct="1">
        <a:spcBef>
          <a:spcPct val="20000"/>
        </a:spcBef>
        <a:buFont typeface="Arial"/>
        <a:buChar char="–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51435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514350" rtl="0" eaLnBrk="1" latinLnBrk="0" hangingPunct="1">
        <a:spcBef>
          <a:spcPct val="20000"/>
        </a:spcBef>
        <a:buFont typeface="Arial"/>
        <a:buChar char="–"/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514350" rtl="0" eaLnBrk="1" latinLnBrk="0" hangingPunct="1">
        <a:spcBef>
          <a:spcPct val="20000"/>
        </a:spcBef>
        <a:buFont typeface="Arial"/>
        <a:buChar char="»"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9740" y="155575"/>
            <a:ext cx="874037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47955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33515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78" r:id="rId1"/>
    <p:sldLayoutId id="2147485279" r:id="rId2"/>
    <p:sldLayoutId id="2147485280" r:id="rId3"/>
    <p:sldLayoutId id="2147485281" r:id="rId4"/>
    <p:sldLayoutId id="2147485282" r:id="rId5"/>
    <p:sldLayoutId id="2147485283" r:id="rId6"/>
    <p:sldLayoutId id="2147485284" r:id="rId7"/>
    <p:sldLayoutId id="2147485285" r:id="rId8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110000"/>
        <a:buChar char="•"/>
        <a:defRPr sz="3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70000"/>
        <a:buFont typeface="Wingdings 2" pitchFamily="18" charset="2"/>
        <a:buChar char="¡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14.png"/><Relationship Id="rId3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1987" y="153228"/>
            <a:ext cx="9198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smtClean="0">
                <a:solidFill>
                  <a:srgbClr val="FFFF00"/>
                </a:solidFill>
                <a:latin typeface="Arial"/>
                <a:cs typeface="Arial"/>
              </a:rPr>
              <a:t>Beyond </a:t>
            </a:r>
            <a:r>
              <a:rPr lang="en-US" altLang="ko-KR" sz="4000" dirty="0">
                <a:solidFill>
                  <a:srgbClr val="FFFF00"/>
                </a:solidFill>
                <a:latin typeface="Arial"/>
                <a:cs typeface="Arial"/>
              </a:rPr>
              <a:t>Platelet Reactivity on Clinical </a:t>
            </a:r>
            <a:r>
              <a:rPr lang="en-US" altLang="ko-KR" sz="4000" dirty="0" smtClean="0">
                <a:solidFill>
                  <a:srgbClr val="FFFF00"/>
                </a:solidFill>
                <a:latin typeface="Arial"/>
                <a:cs typeface="Arial"/>
              </a:rPr>
              <a:t>Outcomes</a:t>
            </a:r>
            <a:endParaRPr lang="en-US" altLang="ko-KR" sz="3600" i="1" dirty="0" smtClean="0">
              <a:solidFill>
                <a:srgbClr val="66FFFF"/>
              </a:solidFill>
              <a:latin typeface="Arial"/>
              <a:cs typeface="Arial"/>
            </a:endParaRPr>
          </a:p>
        </p:txBody>
      </p:sp>
      <p:sp>
        <p:nvSpPr>
          <p:cNvPr id="8" name="부제목 2"/>
          <p:cNvSpPr>
            <a:spLocks noGrp="1"/>
          </p:cNvSpPr>
          <p:nvPr>
            <p:ph type="subTitle" idx="1"/>
          </p:nvPr>
        </p:nvSpPr>
        <p:spPr>
          <a:xfrm>
            <a:off x="1503905" y="4841385"/>
            <a:ext cx="7421034" cy="1244600"/>
          </a:xfrm>
        </p:spPr>
        <p:txBody>
          <a:bodyPr>
            <a:normAutofit/>
          </a:bodyPr>
          <a:lstStyle/>
          <a:p>
            <a:r>
              <a:rPr lang="en-US" altLang="ko-KR" sz="2400" dirty="0" err="1">
                <a:latin typeface="Arial" charset="0"/>
                <a:ea typeface="Arial" charset="0"/>
                <a:cs typeface="Arial" charset="0"/>
              </a:rPr>
              <a:t>Duk</a:t>
            </a:r>
            <a:r>
              <a:rPr lang="en-US" altLang="ko-KR" sz="2400" dirty="0">
                <a:latin typeface="Arial" charset="0"/>
                <a:ea typeface="Arial" charset="0"/>
                <a:cs typeface="Arial" charset="0"/>
              </a:rPr>
              <a:t>-Woo Park, MD, PhD</a:t>
            </a:r>
            <a:endParaRPr lang="en-US" altLang="ko-KR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altLang="ko-KR" sz="2000" dirty="0">
                <a:latin typeface="Arial" charset="0"/>
                <a:ea typeface="Arial" charset="0"/>
                <a:cs typeface="Arial" charset="0"/>
              </a:rPr>
              <a:t>Heart Institute, University of Ulsan College of Medicine, </a:t>
            </a:r>
          </a:p>
          <a:p>
            <a:r>
              <a:rPr lang="en-US" altLang="ko-KR" sz="2000" dirty="0">
                <a:latin typeface="Arial" charset="0"/>
                <a:ea typeface="Arial" charset="0"/>
                <a:cs typeface="Arial" charset="0"/>
              </a:rPr>
              <a:t>Asan Medical, Seoul, Korea </a:t>
            </a:r>
            <a:endParaRPr lang="ko-KR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52814" y="1913662"/>
            <a:ext cx="97568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 smtClean="0">
                <a:latin typeface="Arial"/>
                <a:cs typeface="Arial"/>
              </a:rPr>
              <a:t>Tailored Antiplatelet Therapy </a:t>
            </a:r>
          </a:p>
          <a:p>
            <a:pPr algn="ctr"/>
            <a:r>
              <a:rPr lang="en-US" altLang="ko-KR" sz="4400" dirty="0" smtClean="0">
                <a:latin typeface="Arial"/>
                <a:cs typeface="Arial"/>
              </a:rPr>
              <a:t>based on </a:t>
            </a:r>
          </a:p>
          <a:p>
            <a:pPr algn="ctr"/>
            <a:r>
              <a:rPr lang="en-US" altLang="ko-KR" sz="4400" i="1" dirty="0" smtClean="0">
                <a:solidFill>
                  <a:srgbClr val="FFC000"/>
                </a:solidFill>
                <a:latin typeface="Arial"/>
                <a:cs typeface="Arial"/>
              </a:rPr>
              <a:t>Platelet Reactivity or What Else?</a:t>
            </a:r>
            <a:endParaRPr lang="en-US" altLang="ko-KR" sz="4000" i="1" dirty="0" smtClean="0">
              <a:solidFill>
                <a:srgbClr val="FFC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52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/>
        </p:nvSpPr>
        <p:spPr bwMode="hidden">
          <a:xfrm>
            <a:off x="725050" y="5586004"/>
            <a:ext cx="8694440" cy="520808"/>
          </a:xfrm>
          <a:prstGeom prst="rect">
            <a:avLst/>
          </a:prstGeom>
          <a:solidFill>
            <a:srgbClr val="14202E"/>
          </a:solidFill>
          <a:ln w="19050" algn="ctr">
            <a:solidFill>
              <a:srgbClr val="39536E"/>
            </a:solidFill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 algn="ctr"/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398"/>
            <a:ext cx="10287000" cy="7366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Use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of Platelet Function Testing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9960" y="1888304"/>
            <a:ext cx="3499612" cy="523220"/>
          </a:xfrm>
          <a:prstGeom prst="rect">
            <a:avLst/>
          </a:prstGeom>
          <a:noFill/>
          <a:ln>
            <a:solidFill>
              <a:schemeClr val="tx1"/>
            </a:solidFill>
            <a:prstDash val="dot"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25000"/>
                    <a:lumOff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DIAGNOSTIC TEST</a:t>
            </a:r>
            <a:endParaRPr lang="en-US" sz="2800" dirty="0">
              <a:solidFill>
                <a:schemeClr val="bg1">
                  <a:lumMod val="25000"/>
                  <a:lumOff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6536" y="3955910"/>
            <a:ext cx="3603045" cy="523220"/>
          </a:xfrm>
          <a:prstGeom prst="rect">
            <a:avLst/>
          </a:prstGeom>
          <a:noFill/>
          <a:ln>
            <a:solidFill>
              <a:schemeClr val="tx1"/>
            </a:solidFill>
            <a:prstDash val="dot"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en-US" dirty="0">
                <a:solidFill>
                  <a:schemeClr val="bg1">
                    <a:lumMod val="25000"/>
                    <a:lumOff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PROGNOSTIC TEST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4700" y="1629296"/>
            <a:ext cx="361080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Is there evidence of a P2Y</a:t>
            </a:r>
            <a:r>
              <a:rPr lang="en-US" sz="2400" baseline="-25000" dirty="0">
                <a:latin typeface="Arial" charset="0"/>
                <a:ea typeface="Arial" charset="0"/>
                <a:cs typeface="Arial" charset="0"/>
              </a:rPr>
              <a:t>12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antagonist effect?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Outcome has happened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4254" y="3708050"/>
            <a:ext cx="37512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What is the risk of a CV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event?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Role as tailored therapy?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0693" y="1622787"/>
            <a:ext cx="1139718" cy="1161633"/>
          </a:xfrm>
          <a:prstGeom prst="stripedRightArrow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7637" y="3630022"/>
            <a:ext cx="1139718" cy="1161633"/>
          </a:xfrm>
          <a:prstGeom prst="stripedRightArrow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4323" y="5580576"/>
            <a:ext cx="826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DE25E"/>
                </a:solidFill>
                <a:latin typeface="Arial" charset="0"/>
                <a:ea typeface="Arial" charset="0"/>
                <a:cs typeface="Arial" charset="0"/>
              </a:rPr>
              <a:t>Assessment of diagnostic and prognostic utility differ!!</a:t>
            </a:r>
            <a:endParaRPr lang="en-US" sz="2400" dirty="0">
              <a:solidFill>
                <a:srgbClr val="FDE25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15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1249363" y="1495425"/>
            <a:ext cx="7943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endParaRPr lang="ko-KR" altLang="ko-KR" sz="2000" b="0">
              <a:solidFill>
                <a:srgbClr val="FFFFFF"/>
              </a:solidFill>
              <a:ea typeface="ＭＳ Ｐゴシック"/>
              <a:cs typeface="Arial" pitchFamily="34" charset="0"/>
            </a:endParaRPr>
          </a:p>
        </p:txBody>
      </p:sp>
      <p:sp>
        <p:nvSpPr>
          <p:cNvPr id="41987" name="Line 45"/>
          <p:cNvSpPr>
            <a:spLocks noChangeShapeType="1"/>
          </p:cNvSpPr>
          <p:nvPr/>
        </p:nvSpPr>
        <p:spPr bwMode="auto">
          <a:xfrm>
            <a:off x="952500" y="1066800"/>
            <a:ext cx="8763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endParaRPr lang="ko-KR" altLang="en-US" sz="1800" b="0">
              <a:solidFill>
                <a:srgbClr val="000000"/>
              </a:solidFill>
              <a:ea typeface="ＭＳ Ｐゴシック"/>
              <a:cs typeface="Arial" pitchFamily="34" charset="0"/>
            </a:endParaRPr>
          </a:p>
        </p:txBody>
      </p:sp>
      <p:cxnSp>
        <p:nvCxnSpPr>
          <p:cNvPr id="44" name="Straight Arrow Connector 43"/>
          <p:cNvCxnSpPr>
            <a:cxnSpLocks noChangeShapeType="1"/>
          </p:cNvCxnSpPr>
          <p:nvPr/>
        </p:nvCxnSpPr>
        <p:spPr bwMode="auto">
          <a:xfrm rot="5400000">
            <a:off x="7545389" y="3611564"/>
            <a:ext cx="1055687" cy="1587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5" name="Straight Arrow Connector 44"/>
          <p:cNvCxnSpPr>
            <a:cxnSpLocks noChangeShapeType="1"/>
          </p:cNvCxnSpPr>
          <p:nvPr/>
        </p:nvCxnSpPr>
        <p:spPr bwMode="auto">
          <a:xfrm rot="5400000">
            <a:off x="4740275" y="2041525"/>
            <a:ext cx="793750" cy="6350"/>
          </a:xfrm>
          <a:prstGeom prst="straightConnector1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1990" name="AutoShape 11"/>
          <p:cNvCxnSpPr>
            <a:cxnSpLocks noChangeShapeType="1"/>
          </p:cNvCxnSpPr>
          <p:nvPr/>
        </p:nvCxnSpPr>
        <p:spPr bwMode="auto">
          <a:xfrm rot="5400000">
            <a:off x="2178844" y="3259931"/>
            <a:ext cx="609600" cy="1150938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bg1"/>
            </a:solidFill>
            <a:miter lim="800000"/>
            <a:headEnd/>
            <a:tailEnd type="triangle" w="med" len="med"/>
          </a:ln>
        </p:spPr>
      </p:cxnSp>
      <p:sp>
        <p:nvSpPr>
          <p:cNvPr id="47" name="Rectangle 39"/>
          <p:cNvSpPr>
            <a:spLocks noChangeArrowheads="1"/>
          </p:cNvSpPr>
          <p:nvPr/>
        </p:nvSpPr>
        <p:spPr bwMode="auto">
          <a:xfrm>
            <a:off x="6743701" y="4216400"/>
            <a:ext cx="2879725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35" tIns="45718" rIns="91435" bIns="45718" anchor="ctr"/>
          <a:lstStyle/>
          <a:p>
            <a:pPr algn="ctr" defTabSz="457200">
              <a:defRPr/>
            </a:pPr>
            <a:endParaRPr lang="en-US" altLang="ko-KR" sz="1600" dirty="0">
              <a:solidFill>
                <a:srgbClr val="000000"/>
              </a:solidFill>
              <a:ea typeface="굴림" pitchFamily="50" charset="-127"/>
              <a:cs typeface="Times New Roman" pitchFamily="18" charset="0"/>
            </a:endParaRPr>
          </a:p>
          <a:p>
            <a:pPr algn="ctr" defTabSz="457200">
              <a:defRPr/>
            </a:pPr>
            <a:r>
              <a:rPr lang="en-US" altLang="ko-KR" sz="1600" dirty="0">
                <a:solidFill>
                  <a:srgbClr val="000000"/>
                </a:solidFill>
                <a:ea typeface="굴림" pitchFamily="50" charset="-127"/>
                <a:cs typeface="Times New Roman" pitchFamily="18" charset="0"/>
              </a:rPr>
              <a:t>Standard-Dose Clopidogrel</a:t>
            </a:r>
            <a:r>
              <a:rPr lang="en-US" altLang="ko-KR" sz="1600" b="0" baseline="30000" dirty="0">
                <a:solidFill>
                  <a:srgbClr val="000000"/>
                </a:solidFill>
                <a:ea typeface="굴림" pitchFamily="50" charset="-127"/>
                <a:cs typeface="Arial" pitchFamily="34" charset="0"/>
              </a:rPr>
              <a:t>†</a:t>
            </a:r>
            <a:endParaRPr lang="en-US" altLang="ko-KR" sz="1600" dirty="0">
              <a:solidFill>
                <a:srgbClr val="000000"/>
              </a:solidFill>
              <a:ea typeface="굴림" pitchFamily="50" charset="-127"/>
              <a:cs typeface="Times New Roman" pitchFamily="18" charset="0"/>
            </a:endParaRPr>
          </a:p>
          <a:p>
            <a:pPr algn="ctr" defTabSz="457200">
              <a:defRPr/>
            </a:pPr>
            <a:r>
              <a:rPr lang="en-US" altLang="ko-KR" sz="1400" dirty="0">
                <a:solidFill>
                  <a:srgbClr val="000000"/>
                </a:solidFill>
                <a:ea typeface="굴림" pitchFamily="50" charset="-127"/>
                <a:cs typeface="Times New Roman" pitchFamily="18" charset="0"/>
              </a:rPr>
              <a:t>clopidogrel 75-mg/day</a:t>
            </a:r>
          </a:p>
          <a:p>
            <a:pPr algn="ctr" defTabSz="457200">
              <a:defRPr/>
            </a:pPr>
            <a:endParaRPr lang="en-US" altLang="ko-KR" sz="1400" dirty="0">
              <a:solidFill>
                <a:srgbClr val="000000"/>
              </a:solidFill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41992" name="Rectangle 38"/>
          <p:cNvSpPr>
            <a:spLocks noChangeArrowheads="1"/>
          </p:cNvSpPr>
          <p:nvPr/>
        </p:nvSpPr>
        <p:spPr bwMode="auto">
          <a:xfrm>
            <a:off x="3673475" y="4216400"/>
            <a:ext cx="2971800" cy="762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88000">
                <a:srgbClr val="FFFF99"/>
              </a:gs>
              <a:gs pos="100000">
                <a:srgbClr val="767647"/>
              </a:gs>
            </a:gsLst>
            <a:path path="rect">
              <a:fillToRect l="100000" t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 defTabSz="457200"/>
            <a:r>
              <a:rPr lang="en-US" altLang="ko-KR" sz="1600" dirty="0">
                <a:solidFill>
                  <a:srgbClr val="000000"/>
                </a:solidFill>
                <a:ea typeface="굴림" pitchFamily="50" charset="-127"/>
                <a:cs typeface="Times New Roman" pitchFamily="18" charset="0"/>
              </a:rPr>
              <a:t>Standard-Dose Clopidogrel</a:t>
            </a:r>
            <a:r>
              <a:rPr lang="en-US" altLang="ko-KR" sz="1600" b="0" baseline="30000" dirty="0">
                <a:solidFill>
                  <a:srgbClr val="000000"/>
                </a:solidFill>
                <a:ea typeface="굴림" pitchFamily="50" charset="-127"/>
                <a:cs typeface="Times New Roman" pitchFamily="18" charset="0"/>
              </a:rPr>
              <a:t>†</a:t>
            </a:r>
            <a:endParaRPr lang="en-US" altLang="ko-KR" sz="1600" dirty="0">
              <a:solidFill>
                <a:srgbClr val="000000"/>
              </a:solidFill>
              <a:ea typeface="굴림" pitchFamily="50" charset="-127"/>
              <a:cs typeface="Times New Roman" pitchFamily="18" charset="0"/>
            </a:endParaRPr>
          </a:p>
          <a:p>
            <a:pPr algn="ctr" defTabSz="457200"/>
            <a:r>
              <a:rPr lang="en-US" altLang="ko-KR" sz="1400" dirty="0">
                <a:solidFill>
                  <a:srgbClr val="000000"/>
                </a:solidFill>
                <a:ea typeface="굴림" pitchFamily="50" charset="-127"/>
                <a:cs typeface="Times New Roman" pitchFamily="18" charset="0"/>
              </a:rPr>
              <a:t>clopidogrel 75-mg/day</a:t>
            </a:r>
          </a:p>
        </p:txBody>
      </p:sp>
      <p:sp>
        <p:nvSpPr>
          <p:cNvPr id="41993" name="Rectangle 37"/>
          <p:cNvSpPr>
            <a:spLocks noChangeArrowheads="1"/>
          </p:cNvSpPr>
          <p:nvPr/>
        </p:nvSpPr>
        <p:spPr bwMode="auto">
          <a:xfrm>
            <a:off x="854075" y="4216400"/>
            <a:ext cx="2743200" cy="762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91000">
                <a:srgbClr val="FFFF00"/>
              </a:gs>
              <a:gs pos="100000">
                <a:srgbClr val="767600"/>
              </a:gs>
            </a:gsLst>
            <a:path path="rect">
              <a:fillToRect l="100000" t="100000"/>
            </a:path>
          </a:gradFill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 defTabSz="457200"/>
            <a:r>
              <a:rPr lang="en-US" altLang="ko-KR" sz="1600" i="1" dirty="0">
                <a:solidFill>
                  <a:srgbClr val="000000"/>
                </a:solidFill>
                <a:ea typeface="굴림" pitchFamily="50" charset="-127"/>
                <a:cs typeface="Times New Roman" pitchFamily="18" charset="0"/>
              </a:rPr>
              <a:t>High-Dose Clopidogrel</a:t>
            </a:r>
            <a:r>
              <a:rPr lang="en-US" altLang="ko-KR" sz="1600" b="0" baseline="30000" dirty="0">
                <a:solidFill>
                  <a:srgbClr val="000000"/>
                </a:solidFill>
                <a:ea typeface="굴림" pitchFamily="50" charset="-127"/>
                <a:cs typeface="Times New Roman" pitchFamily="18" charset="0"/>
              </a:rPr>
              <a:t>†</a:t>
            </a:r>
            <a:endParaRPr lang="en-US" altLang="ko-KR" sz="1600" i="1" dirty="0">
              <a:solidFill>
                <a:srgbClr val="000000"/>
              </a:solidFill>
              <a:ea typeface="굴림" pitchFamily="50" charset="-127"/>
              <a:cs typeface="Times New Roman" pitchFamily="18" charset="0"/>
            </a:endParaRPr>
          </a:p>
          <a:p>
            <a:pPr algn="ctr" defTabSz="457200"/>
            <a:r>
              <a:rPr lang="en-US" altLang="ko-KR" sz="1400" dirty="0">
                <a:solidFill>
                  <a:srgbClr val="000000"/>
                </a:solidFill>
                <a:ea typeface="굴림" pitchFamily="50" charset="-127"/>
                <a:cs typeface="Times New Roman" pitchFamily="18" charset="0"/>
              </a:rPr>
              <a:t>clopidogrel 600-mg, then</a:t>
            </a:r>
          </a:p>
          <a:p>
            <a:pPr algn="ctr" defTabSz="457200"/>
            <a:r>
              <a:rPr lang="en-US" altLang="ko-KR" sz="1400" dirty="0">
                <a:solidFill>
                  <a:srgbClr val="000000"/>
                </a:solidFill>
                <a:ea typeface="굴림" pitchFamily="50" charset="-127"/>
                <a:cs typeface="Times New Roman" pitchFamily="18" charset="0"/>
              </a:rPr>
              <a:t>clopidogrel 150-mg/day</a:t>
            </a:r>
          </a:p>
        </p:txBody>
      </p:sp>
      <p:sp>
        <p:nvSpPr>
          <p:cNvPr id="41994" name="AutoShape 4"/>
          <p:cNvSpPr>
            <a:spLocks noChangeArrowheads="1"/>
          </p:cNvSpPr>
          <p:nvPr/>
        </p:nvSpPr>
        <p:spPr bwMode="auto">
          <a:xfrm>
            <a:off x="4186239" y="2463800"/>
            <a:ext cx="1893887" cy="914400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457200"/>
            <a:r>
              <a:rPr lang="en-US" altLang="ko-KR" sz="1800" dirty="0">
                <a:solidFill>
                  <a:srgbClr val="FFFFFF"/>
                </a:solidFill>
                <a:ea typeface="굴림" pitchFamily="50" charset="-127"/>
                <a:cs typeface="Times New Roman" pitchFamily="18" charset="0"/>
              </a:rPr>
              <a:t>PRU ≥ 230</a:t>
            </a:r>
            <a:endParaRPr lang="en-US" altLang="ko-KR" sz="1800" dirty="0">
              <a:solidFill>
                <a:srgbClr val="FFFFFF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41995" name="Rectangle 5"/>
          <p:cNvSpPr>
            <a:spLocks noChangeArrowheads="1"/>
          </p:cNvSpPr>
          <p:nvPr/>
        </p:nvSpPr>
        <p:spPr bwMode="auto">
          <a:xfrm>
            <a:off x="1582739" y="3225800"/>
            <a:ext cx="2998787" cy="3048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457200"/>
            <a:r>
              <a:rPr lang="en-US" altLang="ko-KR" sz="1600" dirty="0">
                <a:solidFill>
                  <a:srgbClr val="000000"/>
                </a:solidFill>
                <a:ea typeface="굴림" pitchFamily="50" charset="-127"/>
                <a:cs typeface="Times New Roman" pitchFamily="18" charset="0"/>
              </a:rPr>
              <a:t>High On-treatment Reactivity</a:t>
            </a:r>
          </a:p>
        </p:txBody>
      </p:sp>
      <p:cxnSp>
        <p:nvCxnSpPr>
          <p:cNvPr id="41996" name="AutoShape 13"/>
          <p:cNvCxnSpPr>
            <a:cxnSpLocks noChangeShapeType="1"/>
          </p:cNvCxnSpPr>
          <p:nvPr/>
        </p:nvCxnSpPr>
        <p:spPr bwMode="auto">
          <a:xfrm rot="16200000" flipH="1">
            <a:off x="3488532" y="3723482"/>
            <a:ext cx="457200" cy="2960687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bg1"/>
            </a:solidFill>
            <a:miter lim="800000"/>
            <a:headEnd/>
            <a:tailEnd type="triangle" w="med" len="med"/>
          </a:ln>
        </p:spPr>
      </p:cxnSp>
      <p:cxnSp>
        <p:nvCxnSpPr>
          <p:cNvPr id="41997" name="AutoShape 14"/>
          <p:cNvCxnSpPr>
            <a:cxnSpLocks noChangeShapeType="1"/>
          </p:cNvCxnSpPr>
          <p:nvPr/>
        </p:nvCxnSpPr>
        <p:spPr bwMode="auto">
          <a:xfrm rot="16200000" flipH="1">
            <a:off x="4955382" y="5190332"/>
            <a:ext cx="457200" cy="26987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bg1"/>
            </a:solidFill>
            <a:miter lim="800000"/>
            <a:headEnd/>
            <a:tailEnd type="triangle" w="med" len="med"/>
          </a:ln>
        </p:spPr>
      </p:cxnSp>
      <p:cxnSp>
        <p:nvCxnSpPr>
          <p:cNvPr id="41998" name="AutoShape 15"/>
          <p:cNvCxnSpPr>
            <a:cxnSpLocks noChangeShapeType="1"/>
          </p:cNvCxnSpPr>
          <p:nvPr/>
        </p:nvCxnSpPr>
        <p:spPr bwMode="auto">
          <a:xfrm rot="5400000">
            <a:off x="6404770" y="3771107"/>
            <a:ext cx="454025" cy="2868613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chemeClr val="bg1"/>
            </a:solidFill>
            <a:miter lim="800000"/>
            <a:headEnd/>
            <a:tailEnd type="triangle" w="med" len="med"/>
          </a:ln>
        </p:spPr>
      </p:cxnSp>
      <p:cxnSp>
        <p:nvCxnSpPr>
          <p:cNvPr id="41999" name="AutoShape 17"/>
          <p:cNvCxnSpPr>
            <a:cxnSpLocks noChangeShapeType="1"/>
            <a:stCxn id="41994" idx="1"/>
            <a:endCxn id="41995" idx="0"/>
          </p:cNvCxnSpPr>
          <p:nvPr/>
        </p:nvCxnSpPr>
        <p:spPr bwMode="auto">
          <a:xfrm rot="10800000" flipV="1">
            <a:off x="3081338" y="2921000"/>
            <a:ext cx="1104900" cy="304800"/>
          </a:xfrm>
          <a:prstGeom prst="bentConnector2">
            <a:avLst/>
          </a:prstGeom>
          <a:noFill/>
          <a:ln w="25400">
            <a:solidFill>
              <a:schemeClr val="bg1"/>
            </a:solidFill>
            <a:miter lim="800000"/>
            <a:headEnd/>
            <a:tailEnd type="triangle" w="med" len="med"/>
          </a:ln>
        </p:spPr>
      </p:cxnSp>
      <p:cxnSp>
        <p:nvCxnSpPr>
          <p:cNvPr id="42000" name="AutoShape 18"/>
          <p:cNvCxnSpPr>
            <a:cxnSpLocks noChangeShapeType="1"/>
            <a:stCxn id="41994" idx="3"/>
            <a:endCxn id="42005" idx="1"/>
          </p:cNvCxnSpPr>
          <p:nvPr/>
        </p:nvCxnSpPr>
        <p:spPr bwMode="auto">
          <a:xfrm>
            <a:off x="6080125" y="2921001"/>
            <a:ext cx="609600" cy="11113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42001" name="Text Box 21"/>
          <p:cNvSpPr txBox="1">
            <a:spLocks noChangeArrowheads="1"/>
          </p:cNvSpPr>
          <p:nvPr/>
        </p:nvSpPr>
        <p:spPr bwMode="auto">
          <a:xfrm>
            <a:off x="3597276" y="2540000"/>
            <a:ext cx="5183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defTabSz="457200"/>
            <a:r>
              <a:rPr lang="en-US" altLang="ko-KR" sz="1800">
                <a:solidFill>
                  <a:srgbClr val="FFFFFF"/>
                </a:solidFill>
                <a:ea typeface="ＭＳ Ｐゴシック"/>
                <a:cs typeface="Arial" pitchFamily="34" charset="0"/>
              </a:rPr>
              <a:t>Yes</a:t>
            </a:r>
          </a:p>
        </p:txBody>
      </p:sp>
      <p:sp>
        <p:nvSpPr>
          <p:cNvPr id="42002" name="Text Box 22"/>
          <p:cNvSpPr txBox="1">
            <a:spLocks noChangeArrowheads="1"/>
          </p:cNvSpPr>
          <p:nvPr/>
        </p:nvSpPr>
        <p:spPr bwMode="auto">
          <a:xfrm>
            <a:off x="6134100" y="2540000"/>
            <a:ext cx="466784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defTabSz="457200"/>
            <a:r>
              <a:rPr lang="en-US" altLang="ko-KR" sz="1800">
                <a:solidFill>
                  <a:srgbClr val="FFFFFF"/>
                </a:solidFill>
                <a:ea typeface="ＭＳ Ｐゴシック"/>
                <a:cs typeface="Arial" pitchFamily="34" charset="0"/>
              </a:rPr>
              <a:t>No</a:t>
            </a:r>
          </a:p>
        </p:txBody>
      </p:sp>
      <p:sp>
        <p:nvSpPr>
          <p:cNvPr id="42003" name="Text Box 24"/>
          <p:cNvSpPr txBox="1">
            <a:spLocks noChangeArrowheads="1"/>
          </p:cNvSpPr>
          <p:nvPr/>
        </p:nvSpPr>
        <p:spPr bwMode="auto">
          <a:xfrm>
            <a:off x="2047875" y="3878263"/>
            <a:ext cx="950828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defTabSz="457200"/>
            <a:r>
              <a:rPr lang="en-US" altLang="ko-KR" sz="1600">
                <a:solidFill>
                  <a:srgbClr val="FFFFFF"/>
                </a:solidFill>
                <a:ea typeface="ＭＳ Ｐゴシック"/>
                <a:cs typeface="Arial" pitchFamily="34" charset="0"/>
              </a:rPr>
              <a:t>N = 1109</a:t>
            </a:r>
          </a:p>
        </p:txBody>
      </p:sp>
      <p:sp>
        <p:nvSpPr>
          <p:cNvPr id="42004" name="Text Box 26"/>
          <p:cNvSpPr txBox="1">
            <a:spLocks noChangeArrowheads="1"/>
          </p:cNvSpPr>
          <p:nvPr/>
        </p:nvSpPr>
        <p:spPr bwMode="auto">
          <a:xfrm>
            <a:off x="8213726" y="3835400"/>
            <a:ext cx="1120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defTabSz="457200"/>
            <a:r>
              <a:rPr lang="en-US" altLang="ko-KR" sz="1600">
                <a:solidFill>
                  <a:srgbClr val="FFFFFF"/>
                </a:solidFill>
                <a:ea typeface="ＭＳ Ｐゴシック"/>
                <a:cs typeface="Arial" pitchFamily="34" charset="0"/>
              </a:rPr>
              <a:t>N = 586</a:t>
            </a:r>
          </a:p>
        </p:txBody>
      </p:sp>
      <p:sp>
        <p:nvSpPr>
          <p:cNvPr id="42005" name="Rectangle 27"/>
          <p:cNvSpPr>
            <a:spLocks noChangeArrowheads="1"/>
          </p:cNvSpPr>
          <p:nvPr/>
        </p:nvSpPr>
        <p:spPr bwMode="auto">
          <a:xfrm>
            <a:off x="6689725" y="2779713"/>
            <a:ext cx="2744788" cy="304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457200"/>
            <a:r>
              <a:rPr lang="en-US" altLang="ko-KR" sz="1400">
                <a:solidFill>
                  <a:srgbClr val="FFFFFF"/>
                </a:solidFill>
                <a:ea typeface="굴림" pitchFamily="50" charset="-127"/>
                <a:cs typeface="Times New Roman" pitchFamily="18" charset="0"/>
              </a:rPr>
              <a:t>Normal On-treatment Reactivity</a:t>
            </a:r>
          </a:p>
        </p:txBody>
      </p:sp>
      <p:sp>
        <p:nvSpPr>
          <p:cNvPr id="42006" name="Rectangle 33"/>
          <p:cNvSpPr>
            <a:spLocks noChangeArrowheads="1"/>
          </p:cNvSpPr>
          <p:nvPr/>
        </p:nvSpPr>
        <p:spPr bwMode="auto">
          <a:xfrm>
            <a:off x="7061201" y="3340100"/>
            <a:ext cx="2085975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ctr" defTabSz="457200"/>
            <a:r>
              <a:rPr lang="en-US" altLang="ko-KR" sz="1600" b="0">
                <a:solidFill>
                  <a:srgbClr val="000000"/>
                </a:solidFill>
                <a:ea typeface="굴림" pitchFamily="50" charset="-127"/>
                <a:cs typeface="Times New Roman" pitchFamily="18" charset="0"/>
              </a:rPr>
              <a:t>Random Selection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009900" y="3454400"/>
            <a:ext cx="609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altLang="ko-KR" sz="2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rcoal CY"/>
                <a:ea typeface="Charcoal CY"/>
                <a:cs typeface="Charcoal CY"/>
              </a:rPr>
              <a:t>R</a:t>
            </a:r>
          </a:p>
        </p:txBody>
      </p:sp>
      <p:cxnSp>
        <p:nvCxnSpPr>
          <p:cNvPr id="42008" name="AutoShape 12"/>
          <p:cNvCxnSpPr>
            <a:cxnSpLocks noChangeShapeType="1"/>
          </p:cNvCxnSpPr>
          <p:nvPr/>
        </p:nvCxnSpPr>
        <p:spPr bwMode="auto">
          <a:xfrm rot="16200000" flipH="1">
            <a:off x="3647282" y="2942432"/>
            <a:ext cx="606425" cy="178276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bg1"/>
            </a:solidFill>
            <a:miter lim="800000"/>
            <a:headEnd/>
            <a:tailEnd type="triangle" w="med" len="med"/>
          </a:ln>
        </p:spPr>
      </p:cxnSp>
      <p:sp>
        <p:nvSpPr>
          <p:cNvPr id="42009" name="Text Box 35"/>
          <p:cNvSpPr txBox="1">
            <a:spLocks noChangeArrowheads="1"/>
          </p:cNvSpPr>
          <p:nvPr/>
        </p:nvSpPr>
        <p:spPr bwMode="auto">
          <a:xfrm>
            <a:off x="5006975" y="3860800"/>
            <a:ext cx="950828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/>
          <a:p>
            <a:pPr defTabSz="457200"/>
            <a:r>
              <a:rPr lang="en-US" altLang="ko-KR" sz="1600">
                <a:solidFill>
                  <a:srgbClr val="FFFFFF"/>
                </a:solidFill>
                <a:ea typeface="ＭＳ Ｐゴシック"/>
                <a:cs typeface="Arial" pitchFamily="34" charset="0"/>
              </a:rPr>
              <a:t>N = 1105</a:t>
            </a:r>
          </a:p>
        </p:txBody>
      </p:sp>
      <p:sp>
        <p:nvSpPr>
          <p:cNvPr id="42010" name="Rectangle 10"/>
          <p:cNvSpPr>
            <a:spLocks noChangeArrowheads="1"/>
          </p:cNvSpPr>
          <p:nvPr/>
        </p:nvSpPr>
        <p:spPr bwMode="auto">
          <a:xfrm>
            <a:off x="801688" y="5121276"/>
            <a:ext cx="8750300" cy="1171575"/>
          </a:xfrm>
          <a:prstGeom prst="rect">
            <a:avLst/>
          </a:prstGeom>
          <a:gradFill rotWithShape="1">
            <a:gsLst>
              <a:gs pos="0">
                <a:srgbClr val="000047"/>
              </a:gs>
              <a:gs pos="100000">
                <a:srgbClr val="0000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 anchor="ctr" anchorCtr="1"/>
          <a:lstStyle/>
          <a:p>
            <a:pPr algn="ctr"/>
            <a:r>
              <a:rPr lang="en-US" altLang="ko-KR" sz="1800">
                <a:solidFill>
                  <a:srgbClr val="FFFF00"/>
                </a:solidFill>
                <a:ea typeface="굴림" pitchFamily="50" charset="-127"/>
                <a:cs typeface="Times New Roman" pitchFamily="18" charset="0"/>
              </a:rPr>
              <a:t>Primary Efficacy Endpoint:</a:t>
            </a:r>
            <a:r>
              <a:rPr lang="en-US" altLang="ko-KR" sz="1800">
                <a:solidFill>
                  <a:srgbClr val="FFFFFF"/>
                </a:solidFill>
                <a:ea typeface="굴림" pitchFamily="50" charset="-127"/>
                <a:cs typeface="Times New Roman" pitchFamily="18" charset="0"/>
              </a:rPr>
              <a:t> CV Death, Non-Fatal MI, Stent Thrombosis at 6 mo</a:t>
            </a:r>
          </a:p>
          <a:p>
            <a:pPr algn="ctr"/>
            <a:r>
              <a:rPr lang="en-US" altLang="ko-KR" sz="1800">
                <a:solidFill>
                  <a:srgbClr val="FFFF00"/>
                </a:solidFill>
                <a:ea typeface="굴림" pitchFamily="50" charset="-127"/>
                <a:cs typeface="Times New Roman" pitchFamily="18" charset="0"/>
              </a:rPr>
              <a:t>Key Safety Endpoint:</a:t>
            </a:r>
            <a:r>
              <a:rPr lang="en-US" altLang="ko-KR" sz="1800">
                <a:solidFill>
                  <a:srgbClr val="FFFFFF"/>
                </a:solidFill>
                <a:ea typeface="굴림" pitchFamily="50" charset="-127"/>
                <a:cs typeface="Times New Roman" pitchFamily="18" charset="0"/>
              </a:rPr>
              <a:t> GUSTO Moderate or Severe Bleeding at 6 mo</a:t>
            </a:r>
          </a:p>
          <a:p>
            <a:pPr algn="ctr"/>
            <a:r>
              <a:rPr lang="en-US" altLang="ko-KR" sz="1800">
                <a:solidFill>
                  <a:srgbClr val="FFFF00"/>
                </a:solidFill>
                <a:ea typeface="굴림" pitchFamily="50" charset="-127"/>
                <a:cs typeface="Times New Roman" pitchFamily="18" charset="0"/>
              </a:rPr>
              <a:t>Pharmacodynamics: </a:t>
            </a:r>
            <a:r>
              <a:rPr lang="en-US" altLang="ko-KR" sz="1800">
                <a:solidFill>
                  <a:srgbClr val="FFFFFF"/>
                </a:solidFill>
                <a:ea typeface="굴림" pitchFamily="50" charset="-127"/>
                <a:cs typeface="Times New Roman" pitchFamily="18" charset="0"/>
              </a:rPr>
              <a:t>Repeat VerifyNow P2Y12 at 1 and 6 months</a:t>
            </a:r>
          </a:p>
        </p:txBody>
      </p:sp>
      <p:sp>
        <p:nvSpPr>
          <p:cNvPr id="42011" name="TextBox 72"/>
          <p:cNvSpPr txBox="1">
            <a:spLocks noChangeArrowheads="1"/>
          </p:cNvSpPr>
          <p:nvPr/>
        </p:nvSpPr>
        <p:spPr bwMode="auto">
          <a:xfrm>
            <a:off x="582613" y="6543676"/>
            <a:ext cx="13949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ko-KR" sz="1200" b="0" baseline="3000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†</a:t>
            </a:r>
            <a:r>
              <a:rPr lang="en-US" altLang="ko-KR" sz="1200" b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placebo-controlled</a:t>
            </a:r>
          </a:p>
        </p:txBody>
      </p:sp>
      <p:sp>
        <p:nvSpPr>
          <p:cNvPr id="42012" name="TextBox 20"/>
          <p:cNvSpPr txBox="1">
            <a:spLocks noChangeArrowheads="1"/>
          </p:cNvSpPr>
          <p:nvPr/>
        </p:nvSpPr>
        <p:spPr bwMode="auto">
          <a:xfrm>
            <a:off x="2332039" y="6551614"/>
            <a:ext cx="3044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ko-KR" sz="1200" b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All patients received aspirin (81-162mg daily)</a:t>
            </a:r>
          </a:p>
        </p:txBody>
      </p:sp>
      <p:sp>
        <p:nvSpPr>
          <p:cNvPr id="42013" name="Rectangle 954"/>
          <p:cNvSpPr>
            <a:spLocks noChangeArrowheads="1"/>
          </p:cNvSpPr>
          <p:nvPr/>
        </p:nvSpPr>
        <p:spPr bwMode="auto">
          <a:xfrm>
            <a:off x="582613" y="6318251"/>
            <a:ext cx="7135812" cy="2762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altLang="ko-KR" sz="1200" b="0" dirty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*</a:t>
            </a:r>
            <a:r>
              <a:rPr lang="en-US" altLang="ko-KR" sz="1200" b="0" dirty="0" err="1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Peri</a:t>
            </a:r>
            <a:r>
              <a:rPr lang="en-US" altLang="ko-KR" sz="1200" b="0" dirty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-PCI clopidogrel per protocol-mandated criteria to ensure steady-state at 12-24 hrs</a:t>
            </a:r>
          </a:p>
        </p:txBody>
      </p:sp>
      <p:sp>
        <p:nvSpPr>
          <p:cNvPr id="42014" name="TextBox 18"/>
          <p:cNvSpPr txBox="1">
            <a:spLocks noChangeArrowheads="1"/>
          </p:cNvSpPr>
          <p:nvPr/>
        </p:nvSpPr>
        <p:spPr bwMode="auto">
          <a:xfrm>
            <a:off x="7426326" y="-23813"/>
            <a:ext cx="21911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ko-KR" sz="1400" b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Price MJ et al , JAMA 2011</a:t>
            </a:r>
          </a:p>
        </p:txBody>
      </p:sp>
      <p:sp>
        <p:nvSpPr>
          <p:cNvPr id="42015" name="Rectangle 2"/>
          <p:cNvSpPr>
            <a:spLocks noChangeArrowheads="1"/>
          </p:cNvSpPr>
          <p:nvPr/>
        </p:nvSpPr>
        <p:spPr bwMode="auto">
          <a:xfrm>
            <a:off x="2395539" y="1173163"/>
            <a:ext cx="5487987" cy="474662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 eaLnBrk="0" hangingPunct="0"/>
            <a:r>
              <a:rPr lang="en-US" altLang="ko-KR" sz="1800" dirty="0">
                <a:solidFill>
                  <a:schemeClr val="bg1"/>
                </a:solidFill>
                <a:ea typeface="굴림" pitchFamily="50" charset="-127"/>
                <a:cs typeface="Times New Roman" pitchFamily="18" charset="0"/>
              </a:rPr>
              <a:t>Elective or Urgent PCI with DES*</a:t>
            </a:r>
          </a:p>
        </p:txBody>
      </p:sp>
      <p:sp>
        <p:nvSpPr>
          <p:cNvPr id="42016" name="Rectangle 75"/>
          <p:cNvSpPr>
            <a:spLocks noChangeArrowheads="1"/>
          </p:cNvSpPr>
          <p:nvPr/>
        </p:nvSpPr>
        <p:spPr bwMode="auto">
          <a:xfrm>
            <a:off x="8534400" y="1782764"/>
            <a:ext cx="819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ko-KR" sz="1400" b="0">
                <a:solidFill>
                  <a:srgbClr val="FFFFFF"/>
                </a:solidFill>
                <a:ea typeface="바탕" pitchFamily="18" charset="-127"/>
                <a:cs typeface="Times New Roman" pitchFamily="18" charset="0"/>
              </a:rPr>
              <a:t>N=5429 </a:t>
            </a:r>
          </a:p>
        </p:txBody>
      </p:sp>
      <p:sp>
        <p:nvSpPr>
          <p:cNvPr id="42017" name="Rectangle 3"/>
          <p:cNvSpPr>
            <a:spLocks noChangeArrowheads="1"/>
          </p:cNvSpPr>
          <p:nvPr/>
        </p:nvSpPr>
        <p:spPr bwMode="auto">
          <a:xfrm>
            <a:off x="1825625" y="1793875"/>
            <a:ext cx="6648450" cy="304800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 eaLnBrk="0" hangingPunct="0"/>
            <a:r>
              <a:rPr lang="en-US" altLang="ko-KR" sz="1800">
                <a:solidFill>
                  <a:schemeClr val="bg1"/>
                </a:solidFill>
                <a:ea typeface="굴림" pitchFamily="50" charset="-127"/>
                <a:cs typeface="Times New Roman" pitchFamily="18" charset="0"/>
              </a:rPr>
              <a:t>VerifyNow P2Y12 Test 12-24 hours post-PCI</a:t>
            </a:r>
          </a:p>
        </p:txBody>
      </p:sp>
      <p:sp>
        <p:nvSpPr>
          <p:cNvPr id="42018" name="TextBox 5"/>
          <p:cNvSpPr txBox="1">
            <a:spLocks noChangeArrowheads="1"/>
          </p:cNvSpPr>
          <p:nvPr/>
        </p:nvSpPr>
        <p:spPr bwMode="auto">
          <a:xfrm>
            <a:off x="1025526" y="326893"/>
            <a:ext cx="8804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altLang="ko-KR" sz="3600" b="0" smtClean="0">
                <a:solidFill>
                  <a:srgbClr val="FFFF66"/>
                </a:solidFill>
                <a:latin typeface="Arial" charset="0"/>
                <a:ea typeface="Arial" charset="0"/>
                <a:cs typeface="Arial" charset="0"/>
              </a:rPr>
              <a:t>GRAVITAS Trial</a:t>
            </a:r>
            <a:endParaRPr lang="en-US" altLang="ko-KR" sz="3600" b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888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45"/>
          <p:cNvSpPr>
            <a:spLocks noChangeShapeType="1"/>
          </p:cNvSpPr>
          <p:nvPr/>
        </p:nvSpPr>
        <p:spPr bwMode="auto">
          <a:xfrm>
            <a:off x="911225" y="803275"/>
            <a:ext cx="8763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endParaRPr lang="ko-KR" altLang="en-US" sz="1800" b="0">
              <a:solidFill>
                <a:srgbClr val="000000"/>
              </a:solidFill>
              <a:ea typeface="ＭＳ Ｐゴシック"/>
              <a:cs typeface="Arial" pitchFamily="34" charset="0"/>
            </a:endParaRPr>
          </a:p>
        </p:txBody>
      </p:sp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885826" y="220664"/>
            <a:ext cx="8804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altLang="ko-KR" sz="2800" b="0">
                <a:solidFill>
                  <a:srgbClr val="FFFF00"/>
                </a:solidFill>
                <a:ea typeface="굴림" pitchFamily="50" charset="-127"/>
                <a:cs typeface="Arial" pitchFamily="34" charset="0"/>
              </a:rPr>
              <a:t>Primary Endpoint: </a:t>
            </a:r>
            <a:r>
              <a:rPr lang="en-US" altLang="ko-KR" sz="2800" b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CV Death, MI, Stent Thrombosis</a:t>
            </a:r>
          </a:p>
        </p:txBody>
      </p:sp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552450" y="6232526"/>
            <a:ext cx="6877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altLang="ko-KR" sz="1400" b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Observed event rates are listed; P value by log rank test.</a:t>
            </a:r>
          </a:p>
        </p:txBody>
      </p:sp>
      <p:pic>
        <p:nvPicPr>
          <p:cNvPr id="43013" name="Picture 6" descr="1 - Primary Analysis KM curve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5214" y="1260476"/>
            <a:ext cx="7559675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Box 5"/>
          <p:cNvSpPr txBox="1">
            <a:spLocks noChangeArrowheads="1"/>
          </p:cNvSpPr>
          <p:nvPr/>
        </p:nvSpPr>
        <p:spPr bwMode="auto">
          <a:xfrm>
            <a:off x="3408703" y="6581001"/>
            <a:ext cx="31395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ko-KR" sz="1200" b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Price MJ et al, JAMA. </a:t>
            </a:r>
            <a:r>
              <a:rPr lang="en-US" altLang="ko-KR" sz="1200" b="0" dirty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2011;305(11):1097-1105</a:t>
            </a:r>
          </a:p>
        </p:txBody>
      </p:sp>
    </p:spTree>
    <p:extLst>
      <p:ext uri="{BB962C8B-B14F-4D97-AF65-F5344CB8AC3E}">
        <p14:creationId xmlns:p14="http://schemas.microsoft.com/office/powerpoint/2010/main" val="593793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3057" name="AutoShape 34"/>
          <p:cNvCxnSpPr>
            <a:cxnSpLocks noChangeShapeType="1"/>
          </p:cNvCxnSpPr>
          <p:nvPr/>
        </p:nvCxnSpPr>
        <p:spPr bwMode="auto">
          <a:xfrm>
            <a:off x="7838485" y="4886510"/>
            <a:ext cx="0" cy="2095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" name="Straight Connector 2"/>
          <p:cNvCxnSpPr/>
          <p:nvPr/>
        </p:nvCxnSpPr>
        <p:spPr bwMode="auto">
          <a:xfrm>
            <a:off x="7835847" y="2584803"/>
            <a:ext cx="0" cy="15299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13026" name="Rectangle 2"/>
          <p:cNvSpPr>
            <a:spLocks noChangeArrowheads="1"/>
          </p:cNvSpPr>
          <p:nvPr/>
        </p:nvSpPr>
        <p:spPr bwMode="auto">
          <a:xfrm>
            <a:off x="7010605" y="4124510"/>
            <a:ext cx="1655763" cy="762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 anchor="ctr"/>
          <a:lstStyle/>
          <a:p>
            <a:pPr algn="ctr">
              <a:buClr>
                <a:srgbClr val="FFFF00"/>
              </a:buClr>
              <a:buFont typeface="Wingdings" pitchFamily="2" charset="2"/>
              <a:buNone/>
            </a:pP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“Standard Therapy” </a:t>
            </a:r>
          </a:p>
          <a:p>
            <a:pPr algn="ctr">
              <a:buClr>
                <a:srgbClr val="FFFF00"/>
              </a:buClr>
              <a:buFont typeface="Wingdings" pitchFamily="2" charset="2"/>
              <a:buNone/>
            </a:pPr>
            <a:r>
              <a:rPr lang="en-US" sz="1000">
                <a:solidFill>
                  <a:srgbClr val="000000"/>
                </a:solidFill>
                <a:cs typeface="Times New Roman" pitchFamily="18" charset="0"/>
              </a:rPr>
              <a:t>Clopidogrel 75 mg</a:t>
            </a:r>
          </a:p>
        </p:txBody>
      </p:sp>
      <p:sp>
        <p:nvSpPr>
          <p:cNvPr id="513027" name="Rectangle 3"/>
          <p:cNvSpPr>
            <a:spLocks noChangeArrowheads="1"/>
          </p:cNvSpPr>
          <p:nvPr/>
        </p:nvSpPr>
        <p:spPr bwMode="auto">
          <a:xfrm>
            <a:off x="2514601" y="4124510"/>
            <a:ext cx="1655763" cy="762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 anchor="ctr"/>
          <a:lstStyle/>
          <a:p>
            <a:pPr algn="ctr">
              <a:buClr>
                <a:srgbClr val="FFFF00"/>
              </a:buClr>
              <a:buFont typeface="Wingdings" pitchFamily="2" charset="2"/>
              <a:buNone/>
            </a:pP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“Clopidogrel arm”</a:t>
            </a:r>
            <a:r>
              <a:rPr lang="en-US" sz="1200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  <a:p>
            <a:pPr algn="ctr">
              <a:buClr>
                <a:srgbClr val="FFFF00"/>
              </a:buClr>
              <a:buFont typeface="Wingdings" pitchFamily="2" charset="2"/>
              <a:buNone/>
            </a:pPr>
            <a:r>
              <a:rPr lang="en-US" sz="1000">
                <a:solidFill>
                  <a:srgbClr val="000000"/>
                </a:solidFill>
                <a:cs typeface="Times New Roman" pitchFamily="18" charset="0"/>
              </a:rPr>
              <a:t>Placebo LD</a:t>
            </a:r>
          </a:p>
          <a:p>
            <a:pPr algn="ctr">
              <a:buClr>
                <a:srgbClr val="FFFF00"/>
              </a:buClr>
              <a:buFont typeface="Wingdings" pitchFamily="2" charset="2"/>
              <a:buNone/>
            </a:pPr>
            <a:r>
              <a:rPr lang="en-US" sz="1000">
                <a:solidFill>
                  <a:srgbClr val="000000"/>
                </a:solidFill>
                <a:cs typeface="Times New Roman" pitchFamily="18" charset="0"/>
              </a:rPr>
              <a:t>Clopidogrel 75 mg MD</a:t>
            </a:r>
          </a:p>
          <a:p>
            <a:pPr algn="ctr">
              <a:buClr>
                <a:srgbClr val="FFFF00"/>
              </a:buClr>
              <a:buFont typeface="Wingdings" pitchFamily="2" charset="2"/>
              <a:buNone/>
            </a:pPr>
            <a:r>
              <a:rPr lang="en-US" sz="1000">
                <a:solidFill>
                  <a:srgbClr val="000000"/>
                </a:solidFill>
                <a:cs typeface="Times New Roman" pitchFamily="18" charset="0"/>
              </a:rPr>
              <a:t>+ Prasugrel placebo </a:t>
            </a:r>
          </a:p>
        </p:txBody>
      </p:sp>
      <p:sp>
        <p:nvSpPr>
          <p:cNvPr id="513028" name="Rectangle 4"/>
          <p:cNvSpPr>
            <a:spLocks noChangeArrowheads="1"/>
          </p:cNvSpPr>
          <p:nvPr/>
        </p:nvSpPr>
        <p:spPr bwMode="auto">
          <a:xfrm>
            <a:off x="714376" y="4124510"/>
            <a:ext cx="1655763" cy="7620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 anchor="ctr"/>
          <a:lstStyle/>
          <a:p>
            <a:pPr algn="ctr">
              <a:buClr>
                <a:srgbClr val="FFFF00"/>
              </a:buClr>
              <a:buFont typeface="Wingdings" pitchFamily="2" charset="2"/>
              <a:buNone/>
            </a:pPr>
            <a:r>
              <a:rPr lang="en-US" sz="1400" dirty="0">
                <a:solidFill>
                  <a:srgbClr val="000000"/>
                </a:solidFill>
                <a:cs typeface="Times New Roman" pitchFamily="18" charset="0"/>
              </a:rPr>
              <a:t>“Prasugrel arm”</a:t>
            </a:r>
          </a:p>
          <a:p>
            <a:pPr algn="ctr">
              <a:buClr>
                <a:srgbClr val="FFFF00"/>
              </a:buClr>
              <a:buFont typeface="Wingdings" pitchFamily="2" charset="2"/>
              <a:buNone/>
            </a:pPr>
            <a:r>
              <a:rPr lang="en-US" sz="1000" dirty="0">
                <a:solidFill>
                  <a:srgbClr val="000000"/>
                </a:solidFill>
                <a:cs typeface="Times New Roman" pitchFamily="18" charset="0"/>
              </a:rPr>
              <a:t>Prasugrel 60 mg LD</a:t>
            </a:r>
          </a:p>
          <a:p>
            <a:pPr algn="ctr">
              <a:buClr>
                <a:srgbClr val="FFFF00"/>
              </a:buClr>
              <a:buFont typeface="Wingdings" pitchFamily="2" charset="2"/>
              <a:buNone/>
            </a:pPr>
            <a:r>
              <a:rPr lang="en-US" sz="1000" dirty="0">
                <a:solidFill>
                  <a:srgbClr val="000000"/>
                </a:solidFill>
                <a:cs typeface="Times New Roman" pitchFamily="18" charset="0"/>
              </a:rPr>
              <a:t>Prasugrel 10 mg MD</a:t>
            </a:r>
          </a:p>
          <a:p>
            <a:pPr algn="ctr">
              <a:buClr>
                <a:srgbClr val="FFFF00"/>
              </a:buClr>
              <a:buFont typeface="Wingdings" pitchFamily="2" charset="2"/>
              <a:buNone/>
            </a:pPr>
            <a:r>
              <a:rPr lang="en-US" sz="1000" dirty="0">
                <a:solidFill>
                  <a:srgbClr val="000000"/>
                </a:solidFill>
                <a:cs typeface="Times New Roman" pitchFamily="18" charset="0"/>
              </a:rPr>
              <a:t>+ Clopidogrel placebo </a:t>
            </a:r>
          </a:p>
        </p:txBody>
      </p:sp>
      <p:sp>
        <p:nvSpPr>
          <p:cNvPr id="513029" name="Rectangle 5"/>
          <p:cNvSpPr>
            <a:spLocks noChangeArrowheads="1"/>
          </p:cNvSpPr>
          <p:nvPr/>
        </p:nvSpPr>
        <p:spPr bwMode="auto">
          <a:xfrm>
            <a:off x="962026" y="711385"/>
            <a:ext cx="8353425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buClr>
                <a:srgbClr val="FFFF00"/>
              </a:buClr>
              <a:buFont typeface="Wingdings" pitchFamily="2" charset="2"/>
              <a:buNone/>
            </a:pPr>
            <a:r>
              <a:rPr lang="en-US" sz="1600">
                <a:solidFill>
                  <a:srgbClr val="FFFFFF"/>
                </a:solidFill>
                <a:cs typeface="Times New Roman" pitchFamily="18" charset="0"/>
              </a:rPr>
              <a:t>Successful PCI with DES without major complication and </a:t>
            </a:r>
            <a:r>
              <a:rPr lang="en-US" sz="1600" u="sng">
                <a:solidFill>
                  <a:srgbClr val="FFFFFF"/>
                </a:solidFill>
                <a:cs typeface="Times New Roman" pitchFamily="18" charset="0"/>
              </a:rPr>
              <a:t>NO</a:t>
            </a:r>
            <a:r>
              <a:rPr lang="en-US" sz="1600">
                <a:solidFill>
                  <a:srgbClr val="FFFFFF"/>
                </a:solidFill>
                <a:cs typeface="Times New Roman" pitchFamily="18" charset="0"/>
              </a:rPr>
              <a:t> GPIIb/IIIa use</a:t>
            </a:r>
          </a:p>
        </p:txBody>
      </p:sp>
      <p:sp>
        <p:nvSpPr>
          <p:cNvPr id="513030" name="Rectangle 6"/>
          <p:cNvSpPr>
            <a:spLocks noChangeArrowheads="1"/>
          </p:cNvSpPr>
          <p:nvPr/>
        </p:nvSpPr>
        <p:spPr bwMode="auto">
          <a:xfrm>
            <a:off x="1990725" y="1287648"/>
            <a:ext cx="6292850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buClr>
                <a:srgbClr val="FFFF00"/>
              </a:buClr>
              <a:buFont typeface="Wingdings" pitchFamily="2" charset="2"/>
              <a:buNone/>
            </a:pPr>
            <a:r>
              <a:rPr lang="en-US" sz="1600" dirty="0">
                <a:solidFill>
                  <a:srgbClr val="FFFFFF"/>
                </a:solidFill>
                <a:cs typeface="Times New Roman" pitchFamily="18" charset="0"/>
              </a:rPr>
              <a:t>Post-PCI VerifyNow P2Y12 Assay (PRU) </a:t>
            </a:r>
          </a:p>
          <a:p>
            <a:pPr algn="ctr" eaLnBrk="0" hangingPunct="0">
              <a:buClr>
                <a:srgbClr val="FFFF00"/>
              </a:buClr>
              <a:buFont typeface="Wingdings" pitchFamily="2" charset="2"/>
              <a:buNone/>
            </a:pPr>
            <a:r>
              <a:rPr lang="en-US" sz="1600" dirty="0">
                <a:solidFill>
                  <a:srgbClr val="FFFFFF"/>
                </a:solidFill>
                <a:cs typeface="Times New Roman" pitchFamily="18" charset="0"/>
              </a:rPr>
              <a:t>2 - 4 hours after 1</a:t>
            </a:r>
            <a:r>
              <a:rPr lang="en-US" sz="1600" baseline="30000" dirty="0">
                <a:solidFill>
                  <a:srgbClr val="FFFFFF"/>
                </a:solidFill>
                <a:cs typeface="Times New Roman" pitchFamily="18" charset="0"/>
              </a:rPr>
              <a:t>st</a:t>
            </a:r>
            <a:r>
              <a:rPr lang="en-US" sz="1600" dirty="0">
                <a:solidFill>
                  <a:srgbClr val="FFFFFF"/>
                </a:solidFill>
                <a:cs typeface="Times New Roman" pitchFamily="18" charset="0"/>
              </a:rPr>
              <a:t> MD of clopidogrel 75 mg at day 1 post-PCI</a:t>
            </a:r>
          </a:p>
        </p:txBody>
      </p:sp>
      <p:sp>
        <p:nvSpPr>
          <p:cNvPr id="513031" name="Rectangle 7"/>
          <p:cNvSpPr>
            <a:spLocks noChangeArrowheads="1"/>
          </p:cNvSpPr>
          <p:nvPr/>
        </p:nvSpPr>
        <p:spPr bwMode="auto">
          <a:xfrm>
            <a:off x="1471613" y="2209050"/>
            <a:ext cx="1943100" cy="3657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buClr>
                <a:srgbClr val="FFFF00"/>
              </a:buClr>
              <a:buFont typeface="Wingdings" pitchFamily="2" charset="2"/>
              <a:buNone/>
            </a:pPr>
            <a:r>
              <a:rPr lang="en-US" sz="2000" dirty="0">
                <a:solidFill>
                  <a:srgbClr val="000000"/>
                </a:solidFill>
                <a:cs typeface="Times New Roman" pitchFamily="18" charset="0"/>
              </a:rPr>
              <a:t>Non-Responder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13032" name="Rectangle 8"/>
          <p:cNvSpPr>
            <a:spLocks noChangeArrowheads="1"/>
          </p:cNvSpPr>
          <p:nvPr/>
        </p:nvSpPr>
        <p:spPr bwMode="auto">
          <a:xfrm>
            <a:off x="958851" y="5731060"/>
            <a:ext cx="8359775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>
                <a:srgbClr val="FFFF00"/>
              </a:buClr>
              <a:buFont typeface="Wingdings" pitchFamily="2" charset="2"/>
              <a:buNone/>
            </a:pPr>
            <a:r>
              <a:rPr lang="en-US" sz="1800" b="0" dirty="0">
                <a:solidFill>
                  <a:srgbClr val="FFFFFF"/>
                </a:solidFill>
                <a:cs typeface="Times New Roman" pitchFamily="18" charset="0"/>
              </a:rPr>
              <a:t>Clinical follow-up and blinded VerifyNow assessment at 90 days and 180 days</a:t>
            </a:r>
          </a:p>
        </p:txBody>
      </p:sp>
      <p:sp>
        <p:nvSpPr>
          <p:cNvPr id="513033" name="Rectangle 9"/>
          <p:cNvSpPr>
            <a:spLocks noChangeArrowheads="1"/>
          </p:cNvSpPr>
          <p:nvPr/>
        </p:nvSpPr>
        <p:spPr bwMode="auto">
          <a:xfrm>
            <a:off x="1735138" y="6181813"/>
            <a:ext cx="6583362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>
                <a:srgbClr val="FFFF00"/>
              </a:buClr>
              <a:buFont typeface="Wingdings" pitchFamily="2" charset="2"/>
              <a:buNone/>
            </a:pPr>
            <a:r>
              <a:rPr lang="en-US" sz="2000" dirty="0">
                <a:solidFill>
                  <a:srgbClr val="FFFF00"/>
                </a:solidFill>
                <a:cs typeface="Times New Roman" pitchFamily="18" charset="0"/>
              </a:rPr>
              <a:t>Primary endpoint: 6 month CV Death or MI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530600" y="2085133"/>
            <a:ext cx="544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buClr>
                <a:srgbClr val="FFFF00"/>
              </a:buClr>
              <a:buFont typeface="Wingdings" pitchFamily="2" charset="2"/>
              <a:buNone/>
            </a:pPr>
            <a:r>
              <a:rPr lang="en-US" sz="1600" i="0" dirty="0">
                <a:solidFill>
                  <a:srgbClr val="FFFFFF"/>
                </a:solidFill>
                <a:cs typeface="Arial" pitchFamily="34" charset="0"/>
              </a:rPr>
              <a:t>Yes</a:t>
            </a:r>
            <a:endParaRPr lang="en-US" sz="2800" i="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6247184" y="2083545"/>
            <a:ext cx="45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buClr>
                <a:srgbClr val="FFFF00"/>
              </a:buClr>
              <a:buFont typeface="Wingdings" pitchFamily="2" charset="2"/>
              <a:buNone/>
            </a:pPr>
            <a:r>
              <a:rPr lang="en-US" sz="1600" i="0">
                <a:solidFill>
                  <a:srgbClr val="FFFFFF"/>
                </a:solidFill>
                <a:cs typeface="Arial" pitchFamily="34" charset="0"/>
              </a:rPr>
              <a:t>No</a:t>
            </a:r>
            <a:endParaRPr lang="en-US" sz="2800" i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777875" y="1411935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buClr>
                <a:srgbClr val="FFFF00"/>
              </a:buClr>
              <a:buFont typeface="Wingdings" pitchFamily="2" charset="2"/>
              <a:buNone/>
            </a:pPr>
            <a:r>
              <a:rPr lang="en-US" sz="1600" i="0" dirty="0">
                <a:solidFill>
                  <a:srgbClr val="FFFFFF"/>
                </a:solidFill>
                <a:cs typeface="Arial" pitchFamily="34" charset="0"/>
              </a:rPr>
              <a:t>N ~6,800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1543050" y="3829235"/>
            <a:ext cx="908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buClr>
                <a:srgbClr val="FFFF00"/>
              </a:buClr>
              <a:buFont typeface="Wingdings" pitchFamily="2" charset="2"/>
              <a:buNone/>
            </a:pPr>
            <a:r>
              <a:rPr lang="en-US" sz="1400" i="0">
                <a:solidFill>
                  <a:srgbClr val="FFFFFF"/>
                </a:solidFill>
                <a:cs typeface="Arial" pitchFamily="34" charset="0"/>
              </a:rPr>
              <a:t>N = 1075</a:t>
            </a:r>
          </a:p>
        </p:txBody>
      </p:sp>
      <p:sp>
        <p:nvSpPr>
          <p:cNvPr id="10255" name="Text Box 16"/>
          <p:cNvSpPr txBox="1">
            <a:spLocks noChangeArrowheads="1"/>
          </p:cNvSpPr>
          <p:nvPr/>
        </p:nvSpPr>
        <p:spPr bwMode="auto">
          <a:xfrm>
            <a:off x="1947863" y="80029"/>
            <a:ext cx="64119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en-US" i="0" dirty="0">
                <a:solidFill>
                  <a:srgbClr val="FFFFFF"/>
                </a:solidFill>
                <a:cs typeface="Arial" pitchFamily="34" charset="0"/>
              </a:rPr>
              <a:t>TRIGGER-PCI</a:t>
            </a:r>
          </a:p>
        </p:txBody>
      </p:sp>
      <p:cxnSp>
        <p:nvCxnSpPr>
          <p:cNvPr id="513040" name="AutoShape 17"/>
          <p:cNvCxnSpPr>
            <a:cxnSpLocks noChangeShapeType="1"/>
            <a:stCxn id="513031" idx="2"/>
            <a:endCxn id="513028" idx="0"/>
          </p:cNvCxnSpPr>
          <p:nvPr/>
        </p:nvCxnSpPr>
        <p:spPr bwMode="auto">
          <a:xfrm rot="5400000">
            <a:off x="1217860" y="2899207"/>
            <a:ext cx="1549700" cy="900906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13041" name="AutoShape 18"/>
          <p:cNvCxnSpPr>
            <a:cxnSpLocks noChangeShapeType="1"/>
            <a:stCxn id="513031" idx="2"/>
            <a:endCxn id="513027" idx="0"/>
          </p:cNvCxnSpPr>
          <p:nvPr/>
        </p:nvCxnSpPr>
        <p:spPr bwMode="auto">
          <a:xfrm rot="16200000" flipH="1">
            <a:off x="2117972" y="2900001"/>
            <a:ext cx="1549700" cy="899319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13042" name="Rectangle 19"/>
          <p:cNvSpPr>
            <a:spLocks noChangeArrowheads="1"/>
          </p:cNvSpPr>
          <p:nvPr/>
        </p:nvSpPr>
        <p:spPr bwMode="auto">
          <a:xfrm>
            <a:off x="6863504" y="2201113"/>
            <a:ext cx="1944687" cy="36576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buClr>
                <a:srgbClr val="FFFF00"/>
              </a:buClr>
              <a:buFont typeface="Wingdings" pitchFamily="2" charset="2"/>
              <a:buNone/>
            </a:pPr>
            <a:r>
              <a:rPr lang="en-US" sz="2000">
                <a:solidFill>
                  <a:srgbClr val="000000"/>
                </a:solidFill>
                <a:cs typeface="Times New Roman" pitchFamily="18" charset="0"/>
              </a:rPr>
              <a:t>Responder</a:t>
            </a:r>
            <a:endParaRPr lang="en-US" sz="28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259" name="AutoShape 20"/>
          <p:cNvSpPr>
            <a:spLocks noChangeArrowheads="1"/>
          </p:cNvSpPr>
          <p:nvPr/>
        </p:nvSpPr>
        <p:spPr bwMode="auto">
          <a:xfrm>
            <a:off x="4191000" y="2065524"/>
            <a:ext cx="1893888" cy="642937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FFFF"/>
                </a:solidFill>
                <a:cs typeface="Times New Roman" pitchFamily="18" charset="0"/>
              </a:rPr>
              <a:t>PRU </a:t>
            </a:r>
            <a:r>
              <a:rPr lang="en-US" sz="2000" dirty="0">
                <a:solidFill>
                  <a:srgbClr val="FFFFFF"/>
                </a:solidFill>
                <a:cs typeface="Times New Roman" pitchFamily="18" charset="0"/>
              </a:rPr>
              <a:t>&gt;</a:t>
            </a:r>
            <a:r>
              <a:rPr lang="en-US" sz="2000" dirty="0">
                <a:solidFill>
                  <a:srgbClr val="FFFFFF"/>
                </a:solidFill>
              </a:rPr>
              <a:t>208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260" name="Text Box 21"/>
          <p:cNvSpPr txBox="1">
            <a:spLocks noChangeArrowheads="1"/>
          </p:cNvSpPr>
          <p:nvPr/>
        </p:nvSpPr>
        <p:spPr bwMode="auto">
          <a:xfrm>
            <a:off x="3335338" y="3824473"/>
            <a:ext cx="908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buClr>
                <a:srgbClr val="FFFF00"/>
              </a:buClr>
              <a:buFont typeface="Wingdings" pitchFamily="2" charset="2"/>
              <a:buNone/>
            </a:pPr>
            <a:r>
              <a:rPr lang="en-US" sz="1400" i="0">
                <a:solidFill>
                  <a:srgbClr val="FFFFFF"/>
                </a:solidFill>
                <a:cs typeface="Arial" pitchFamily="34" charset="0"/>
              </a:rPr>
              <a:t>N = 1075</a:t>
            </a:r>
          </a:p>
        </p:txBody>
      </p:sp>
      <p:cxnSp>
        <p:nvCxnSpPr>
          <p:cNvPr id="513046" name="AutoShape 23"/>
          <p:cNvCxnSpPr>
            <a:cxnSpLocks noChangeShapeType="1"/>
            <a:stCxn id="513029" idx="2"/>
            <a:endCxn id="513030" idx="0"/>
          </p:cNvCxnSpPr>
          <p:nvPr/>
        </p:nvCxnSpPr>
        <p:spPr bwMode="auto">
          <a:xfrm flipH="1">
            <a:off x="5137150" y="1092386"/>
            <a:ext cx="1588" cy="1952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13047" name="AutoShape 24"/>
          <p:cNvCxnSpPr>
            <a:cxnSpLocks noChangeShapeType="1"/>
            <a:stCxn id="513030" idx="2"/>
            <a:endCxn id="10259" idx="0"/>
          </p:cNvCxnSpPr>
          <p:nvPr/>
        </p:nvCxnSpPr>
        <p:spPr bwMode="auto">
          <a:xfrm>
            <a:off x="5137150" y="1878199"/>
            <a:ext cx="1588" cy="1873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13048" name="AutoShape 25"/>
          <p:cNvCxnSpPr>
            <a:cxnSpLocks noChangeShapeType="1"/>
          </p:cNvCxnSpPr>
          <p:nvPr/>
        </p:nvCxnSpPr>
        <p:spPr bwMode="auto">
          <a:xfrm flipH="1">
            <a:off x="3414714" y="2386992"/>
            <a:ext cx="7762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13049" name="AutoShape 26"/>
          <p:cNvCxnSpPr>
            <a:cxnSpLocks noChangeShapeType="1"/>
          </p:cNvCxnSpPr>
          <p:nvPr/>
        </p:nvCxnSpPr>
        <p:spPr bwMode="auto">
          <a:xfrm flipV="1">
            <a:off x="6084889" y="2383994"/>
            <a:ext cx="778615" cy="2999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13051" name="AutoShape 28"/>
          <p:cNvCxnSpPr>
            <a:cxnSpLocks noChangeShapeType="1"/>
            <a:stCxn id="513028" idx="2"/>
            <a:endCxn id="513032" idx="0"/>
          </p:cNvCxnSpPr>
          <p:nvPr/>
        </p:nvCxnSpPr>
        <p:spPr bwMode="auto">
          <a:xfrm rot="16200000" flipH="1">
            <a:off x="2918619" y="3510941"/>
            <a:ext cx="844550" cy="3595688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13052" name="AutoShape 29"/>
          <p:cNvCxnSpPr>
            <a:cxnSpLocks noChangeShapeType="1"/>
            <a:stCxn id="513027" idx="2"/>
            <a:endCxn id="513032" idx="0"/>
          </p:cNvCxnSpPr>
          <p:nvPr/>
        </p:nvCxnSpPr>
        <p:spPr bwMode="auto">
          <a:xfrm rot="16200000" flipH="1">
            <a:off x="3818732" y="4411054"/>
            <a:ext cx="844550" cy="1795463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69" name="Text Box 30"/>
          <p:cNvSpPr txBox="1">
            <a:spLocks noChangeArrowheads="1"/>
          </p:cNvSpPr>
          <p:nvPr/>
        </p:nvSpPr>
        <p:spPr bwMode="auto">
          <a:xfrm>
            <a:off x="1438743" y="2593227"/>
            <a:ext cx="965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buClr>
                <a:srgbClr val="FFFF00"/>
              </a:buClr>
              <a:buFont typeface="Wingdings" pitchFamily="2" charset="2"/>
              <a:buNone/>
            </a:pPr>
            <a:r>
              <a:rPr lang="en-US" sz="1400" i="0" dirty="0">
                <a:solidFill>
                  <a:srgbClr val="FFFFFF"/>
                </a:solidFill>
                <a:cs typeface="Arial" pitchFamily="34" charset="0"/>
              </a:rPr>
              <a:t>N = 2,150</a:t>
            </a:r>
          </a:p>
        </p:txBody>
      </p:sp>
      <p:sp>
        <p:nvSpPr>
          <p:cNvPr id="10271" name="Text Box 32"/>
          <p:cNvSpPr txBox="1">
            <a:spLocks noChangeArrowheads="1"/>
          </p:cNvSpPr>
          <p:nvPr/>
        </p:nvSpPr>
        <p:spPr bwMode="auto">
          <a:xfrm>
            <a:off x="7855295" y="3830823"/>
            <a:ext cx="908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buClr>
                <a:srgbClr val="FFFF00"/>
              </a:buClr>
              <a:buFont typeface="Wingdings" pitchFamily="2" charset="2"/>
              <a:buNone/>
            </a:pPr>
            <a:r>
              <a:rPr lang="en-US" sz="1400" i="0" dirty="0">
                <a:solidFill>
                  <a:srgbClr val="FFFFFF"/>
                </a:solidFill>
                <a:cs typeface="Arial" pitchFamily="34" charset="0"/>
              </a:rPr>
              <a:t>N = 4650</a:t>
            </a:r>
          </a:p>
        </p:txBody>
      </p:sp>
      <p:sp>
        <p:nvSpPr>
          <p:cNvPr id="513056" name="Rectangle 33"/>
          <p:cNvSpPr>
            <a:spLocks noChangeArrowheads="1"/>
          </p:cNvSpPr>
          <p:nvPr/>
        </p:nvSpPr>
        <p:spPr bwMode="auto">
          <a:xfrm>
            <a:off x="7010604" y="5096061"/>
            <a:ext cx="1655762" cy="51117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 anchor="ctr"/>
          <a:lstStyle/>
          <a:p>
            <a:pPr algn="ctr">
              <a:buClr>
                <a:srgbClr val="FFFF00"/>
              </a:buClr>
              <a:buFont typeface="Wingdings" pitchFamily="2" charset="2"/>
              <a:buNone/>
            </a:pPr>
            <a:r>
              <a:rPr lang="en-US" sz="1400" dirty="0">
                <a:solidFill>
                  <a:srgbClr val="000000"/>
                </a:solidFill>
                <a:cs typeface="Times New Roman" pitchFamily="18" charset="0"/>
              </a:rPr>
              <a:t>Non-interventional study (Registry)</a:t>
            </a:r>
            <a:endParaRPr lang="en-US" sz="10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274" name="AutoShape 35"/>
          <p:cNvSpPr>
            <a:spLocks noChangeArrowheads="1"/>
          </p:cNvSpPr>
          <p:nvPr/>
        </p:nvSpPr>
        <p:spPr bwMode="auto">
          <a:xfrm>
            <a:off x="3552225" y="259985"/>
            <a:ext cx="228600" cy="228600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FFFF00"/>
              </a:buClr>
              <a:buFont typeface="Wingdings" pitchFamily="2" charset="2"/>
              <a:buChar char="n"/>
              <a:defRPr/>
            </a:pPr>
            <a:endParaRPr lang="de-DE" sz="2800">
              <a:solidFill>
                <a:srgbClr val="000000"/>
              </a:solidFill>
            </a:endParaRPr>
          </a:p>
        </p:txBody>
      </p:sp>
      <p:grpSp>
        <p:nvGrpSpPr>
          <p:cNvPr id="513059" name="Group 61"/>
          <p:cNvGrpSpPr>
            <a:grpSpLocks/>
          </p:cNvGrpSpPr>
          <p:nvPr/>
        </p:nvGrpSpPr>
        <p:grpSpPr bwMode="auto">
          <a:xfrm>
            <a:off x="800101" y="128589"/>
            <a:ext cx="549275" cy="498475"/>
            <a:chOff x="1192" y="1528"/>
            <a:chExt cx="1288" cy="1224"/>
          </a:xfrm>
        </p:grpSpPr>
        <p:sp>
          <p:nvSpPr>
            <p:cNvPr id="10276" name="Freeform 62"/>
            <p:cNvSpPr>
              <a:spLocks/>
            </p:cNvSpPr>
            <p:nvPr/>
          </p:nvSpPr>
          <p:spPr bwMode="auto">
            <a:xfrm>
              <a:off x="1192" y="1528"/>
              <a:ext cx="1288" cy="1224"/>
            </a:xfrm>
            <a:custGeom>
              <a:avLst/>
              <a:gdLst>
                <a:gd name="T0" fmla="*/ 1216 w 1288"/>
                <a:gd name="T1" fmla="*/ 364 h 1224"/>
                <a:gd name="T2" fmla="*/ 1276 w 1288"/>
                <a:gd name="T3" fmla="*/ 548 h 1224"/>
                <a:gd name="T4" fmla="*/ 1280 w 1288"/>
                <a:gd name="T5" fmla="*/ 744 h 1224"/>
                <a:gd name="T6" fmla="*/ 1228 w 1288"/>
                <a:gd name="T7" fmla="*/ 932 h 1224"/>
                <a:gd name="T8" fmla="*/ 1156 w 1288"/>
                <a:gd name="T9" fmla="*/ 876 h 1224"/>
                <a:gd name="T10" fmla="*/ 1196 w 1288"/>
                <a:gd name="T11" fmla="*/ 688 h 1224"/>
                <a:gd name="T12" fmla="*/ 1176 w 1288"/>
                <a:gd name="T13" fmla="*/ 496 h 1224"/>
                <a:gd name="T14" fmla="*/ 1096 w 1288"/>
                <a:gd name="T15" fmla="*/ 328 h 1224"/>
                <a:gd name="T16" fmla="*/ 960 w 1288"/>
                <a:gd name="T17" fmla="*/ 188 h 1224"/>
                <a:gd name="T18" fmla="*/ 788 w 1288"/>
                <a:gd name="T19" fmla="*/ 108 h 1224"/>
                <a:gd name="T20" fmla="*/ 596 w 1288"/>
                <a:gd name="T21" fmla="*/ 88 h 1224"/>
                <a:gd name="T22" fmla="*/ 404 w 1288"/>
                <a:gd name="T23" fmla="*/ 128 h 1224"/>
                <a:gd name="T24" fmla="*/ 248 w 1288"/>
                <a:gd name="T25" fmla="*/ 228 h 1224"/>
                <a:gd name="T26" fmla="*/ 144 w 1288"/>
                <a:gd name="T27" fmla="*/ 372 h 1224"/>
                <a:gd name="T28" fmla="*/ 92 w 1288"/>
                <a:gd name="T29" fmla="*/ 552 h 1224"/>
                <a:gd name="T30" fmla="*/ 104 w 1288"/>
                <a:gd name="T31" fmla="*/ 748 h 1224"/>
                <a:gd name="T32" fmla="*/ 180 w 1288"/>
                <a:gd name="T33" fmla="*/ 912 h 1224"/>
                <a:gd name="T34" fmla="*/ 312 w 1288"/>
                <a:gd name="T35" fmla="*/ 1044 h 1224"/>
                <a:gd name="T36" fmla="*/ 484 w 1288"/>
                <a:gd name="T37" fmla="*/ 1120 h 1224"/>
                <a:gd name="T38" fmla="*/ 664 w 1288"/>
                <a:gd name="T39" fmla="*/ 1128 h 1224"/>
                <a:gd name="T40" fmla="*/ 836 w 1288"/>
                <a:gd name="T41" fmla="*/ 1056 h 1224"/>
                <a:gd name="T42" fmla="*/ 964 w 1288"/>
                <a:gd name="T43" fmla="*/ 924 h 1224"/>
                <a:gd name="T44" fmla="*/ 1024 w 1288"/>
                <a:gd name="T45" fmla="*/ 748 h 1224"/>
                <a:gd name="T46" fmla="*/ 992 w 1288"/>
                <a:gd name="T47" fmla="*/ 560 h 1224"/>
                <a:gd name="T48" fmla="*/ 880 w 1288"/>
                <a:gd name="T49" fmla="*/ 456 h 1224"/>
                <a:gd name="T50" fmla="*/ 772 w 1288"/>
                <a:gd name="T51" fmla="*/ 476 h 1224"/>
                <a:gd name="T52" fmla="*/ 676 w 1288"/>
                <a:gd name="T53" fmla="*/ 640 h 1224"/>
                <a:gd name="T54" fmla="*/ 540 w 1288"/>
                <a:gd name="T55" fmla="*/ 532 h 1224"/>
                <a:gd name="T56" fmla="*/ 376 w 1288"/>
                <a:gd name="T57" fmla="*/ 464 h 1224"/>
                <a:gd name="T58" fmla="*/ 264 w 1288"/>
                <a:gd name="T59" fmla="*/ 604 h 1224"/>
                <a:gd name="T60" fmla="*/ 312 w 1288"/>
                <a:gd name="T61" fmla="*/ 788 h 1224"/>
                <a:gd name="T62" fmla="*/ 448 w 1288"/>
                <a:gd name="T63" fmla="*/ 916 h 1224"/>
                <a:gd name="T64" fmla="*/ 628 w 1288"/>
                <a:gd name="T65" fmla="*/ 956 h 1224"/>
                <a:gd name="T66" fmla="*/ 528 w 1288"/>
                <a:gd name="T67" fmla="*/ 1040 h 1224"/>
                <a:gd name="T68" fmla="*/ 356 w 1288"/>
                <a:gd name="T69" fmla="*/ 964 h 1224"/>
                <a:gd name="T70" fmla="*/ 232 w 1288"/>
                <a:gd name="T71" fmla="*/ 828 h 1224"/>
                <a:gd name="T72" fmla="*/ 176 w 1288"/>
                <a:gd name="T73" fmla="*/ 648 h 1224"/>
                <a:gd name="T74" fmla="*/ 228 w 1288"/>
                <a:gd name="T75" fmla="*/ 464 h 1224"/>
                <a:gd name="T76" fmla="*/ 368 w 1288"/>
                <a:gd name="T77" fmla="*/ 376 h 1224"/>
                <a:gd name="T78" fmla="*/ 500 w 1288"/>
                <a:gd name="T79" fmla="*/ 388 h 1224"/>
                <a:gd name="T80" fmla="*/ 636 w 1288"/>
                <a:gd name="T81" fmla="*/ 500 h 1224"/>
                <a:gd name="T82" fmla="*/ 780 w 1288"/>
                <a:gd name="T83" fmla="*/ 376 h 1224"/>
                <a:gd name="T84" fmla="*/ 940 w 1288"/>
                <a:gd name="T85" fmla="*/ 384 h 1224"/>
                <a:gd name="T86" fmla="*/ 1072 w 1288"/>
                <a:gd name="T87" fmla="*/ 520 h 1224"/>
                <a:gd name="T88" fmla="*/ 1112 w 1288"/>
                <a:gd name="T89" fmla="*/ 704 h 1224"/>
                <a:gd name="T90" fmla="*/ 1080 w 1288"/>
                <a:gd name="T91" fmla="*/ 888 h 1224"/>
                <a:gd name="T92" fmla="*/ 984 w 1288"/>
                <a:gd name="T93" fmla="*/ 1044 h 1224"/>
                <a:gd name="T94" fmla="*/ 840 w 1288"/>
                <a:gd name="T95" fmla="*/ 1160 h 1224"/>
                <a:gd name="T96" fmla="*/ 668 w 1288"/>
                <a:gd name="T97" fmla="*/ 1216 h 1224"/>
                <a:gd name="T98" fmla="*/ 480 w 1288"/>
                <a:gd name="T99" fmla="*/ 1212 h 1224"/>
                <a:gd name="T100" fmla="*/ 308 w 1288"/>
                <a:gd name="T101" fmla="*/ 1148 h 1224"/>
                <a:gd name="T102" fmla="*/ 156 w 1288"/>
                <a:gd name="T103" fmla="*/ 1028 h 1224"/>
                <a:gd name="T104" fmla="*/ 56 w 1288"/>
                <a:gd name="T105" fmla="*/ 872 h 1224"/>
                <a:gd name="T106" fmla="*/ 4 w 1288"/>
                <a:gd name="T107" fmla="*/ 680 h 1224"/>
                <a:gd name="T108" fmla="*/ 12 w 1288"/>
                <a:gd name="T109" fmla="*/ 492 h 1224"/>
                <a:gd name="T110" fmla="*/ 80 w 1288"/>
                <a:gd name="T111" fmla="*/ 304 h 1224"/>
                <a:gd name="T112" fmla="*/ 192 w 1288"/>
                <a:gd name="T113" fmla="*/ 160 h 1224"/>
                <a:gd name="T114" fmla="*/ 348 w 1288"/>
                <a:gd name="T115" fmla="*/ 56 h 1224"/>
                <a:gd name="T116" fmla="*/ 536 w 1288"/>
                <a:gd name="T117" fmla="*/ 4 h 1224"/>
                <a:gd name="T118" fmla="*/ 728 w 1288"/>
                <a:gd name="T119" fmla="*/ 8 h 1224"/>
                <a:gd name="T120" fmla="*/ 912 w 1288"/>
                <a:gd name="T121" fmla="*/ 64 h 1224"/>
                <a:gd name="T122" fmla="*/ 1076 w 1288"/>
                <a:gd name="T123" fmla="*/ 168 h 122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88"/>
                <a:gd name="T187" fmla="*/ 0 h 1224"/>
                <a:gd name="T188" fmla="*/ 1288 w 1288"/>
                <a:gd name="T189" fmla="*/ 1224 h 122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88" h="1224">
                  <a:moveTo>
                    <a:pt x="1112" y="208"/>
                  </a:moveTo>
                  <a:lnTo>
                    <a:pt x="1116" y="212"/>
                  </a:lnTo>
                  <a:lnTo>
                    <a:pt x="1120" y="216"/>
                  </a:lnTo>
                  <a:lnTo>
                    <a:pt x="1124" y="220"/>
                  </a:lnTo>
                  <a:lnTo>
                    <a:pt x="1128" y="224"/>
                  </a:lnTo>
                  <a:lnTo>
                    <a:pt x="1132" y="232"/>
                  </a:lnTo>
                  <a:lnTo>
                    <a:pt x="1136" y="236"/>
                  </a:lnTo>
                  <a:lnTo>
                    <a:pt x="1140" y="240"/>
                  </a:lnTo>
                  <a:lnTo>
                    <a:pt x="1144" y="244"/>
                  </a:lnTo>
                  <a:lnTo>
                    <a:pt x="1148" y="252"/>
                  </a:lnTo>
                  <a:lnTo>
                    <a:pt x="1152" y="256"/>
                  </a:lnTo>
                  <a:lnTo>
                    <a:pt x="1156" y="260"/>
                  </a:lnTo>
                  <a:lnTo>
                    <a:pt x="1160" y="264"/>
                  </a:lnTo>
                  <a:lnTo>
                    <a:pt x="1164" y="272"/>
                  </a:lnTo>
                  <a:lnTo>
                    <a:pt x="1168" y="276"/>
                  </a:lnTo>
                  <a:lnTo>
                    <a:pt x="1168" y="280"/>
                  </a:lnTo>
                  <a:lnTo>
                    <a:pt x="1172" y="288"/>
                  </a:lnTo>
                  <a:lnTo>
                    <a:pt x="1176" y="292"/>
                  </a:lnTo>
                  <a:lnTo>
                    <a:pt x="1180" y="296"/>
                  </a:lnTo>
                  <a:lnTo>
                    <a:pt x="1184" y="304"/>
                  </a:lnTo>
                  <a:lnTo>
                    <a:pt x="1188" y="308"/>
                  </a:lnTo>
                  <a:lnTo>
                    <a:pt x="1188" y="312"/>
                  </a:lnTo>
                  <a:lnTo>
                    <a:pt x="1192" y="320"/>
                  </a:lnTo>
                  <a:lnTo>
                    <a:pt x="1196" y="324"/>
                  </a:lnTo>
                  <a:lnTo>
                    <a:pt x="1200" y="328"/>
                  </a:lnTo>
                  <a:lnTo>
                    <a:pt x="1204" y="336"/>
                  </a:lnTo>
                  <a:lnTo>
                    <a:pt x="1204" y="340"/>
                  </a:lnTo>
                  <a:lnTo>
                    <a:pt x="1208" y="348"/>
                  </a:lnTo>
                  <a:lnTo>
                    <a:pt x="1212" y="352"/>
                  </a:lnTo>
                  <a:lnTo>
                    <a:pt x="1212" y="356"/>
                  </a:lnTo>
                  <a:lnTo>
                    <a:pt x="1216" y="364"/>
                  </a:lnTo>
                  <a:lnTo>
                    <a:pt x="1220" y="368"/>
                  </a:lnTo>
                  <a:lnTo>
                    <a:pt x="1224" y="376"/>
                  </a:lnTo>
                  <a:lnTo>
                    <a:pt x="1224" y="380"/>
                  </a:lnTo>
                  <a:lnTo>
                    <a:pt x="1228" y="384"/>
                  </a:lnTo>
                  <a:lnTo>
                    <a:pt x="1228" y="392"/>
                  </a:lnTo>
                  <a:lnTo>
                    <a:pt x="1232" y="396"/>
                  </a:lnTo>
                  <a:lnTo>
                    <a:pt x="1236" y="404"/>
                  </a:lnTo>
                  <a:lnTo>
                    <a:pt x="1236" y="408"/>
                  </a:lnTo>
                  <a:lnTo>
                    <a:pt x="1240" y="416"/>
                  </a:lnTo>
                  <a:lnTo>
                    <a:pt x="1240" y="420"/>
                  </a:lnTo>
                  <a:lnTo>
                    <a:pt x="1244" y="428"/>
                  </a:lnTo>
                  <a:lnTo>
                    <a:pt x="1244" y="432"/>
                  </a:lnTo>
                  <a:lnTo>
                    <a:pt x="1248" y="440"/>
                  </a:lnTo>
                  <a:lnTo>
                    <a:pt x="1248" y="444"/>
                  </a:lnTo>
                  <a:lnTo>
                    <a:pt x="1252" y="452"/>
                  </a:lnTo>
                  <a:lnTo>
                    <a:pt x="1252" y="456"/>
                  </a:lnTo>
                  <a:lnTo>
                    <a:pt x="1256" y="464"/>
                  </a:lnTo>
                  <a:lnTo>
                    <a:pt x="1256" y="468"/>
                  </a:lnTo>
                  <a:lnTo>
                    <a:pt x="1260" y="476"/>
                  </a:lnTo>
                  <a:lnTo>
                    <a:pt x="1260" y="480"/>
                  </a:lnTo>
                  <a:lnTo>
                    <a:pt x="1264" y="488"/>
                  </a:lnTo>
                  <a:lnTo>
                    <a:pt x="1264" y="492"/>
                  </a:lnTo>
                  <a:lnTo>
                    <a:pt x="1264" y="500"/>
                  </a:lnTo>
                  <a:lnTo>
                    <a:pt x="1268" y="504"/>
                  </a:lnTo>
                  <a:lnTo>
                    <a:pt x="1268" y="512"/>
                  </a:lnTo>
                  <a:lnTo>
                    <a:pt x="1272" y="516"/>
                  </a:lnTo>
                  <a:lnTo>
                    <a:pt x="1272" y="524"/>
                  </a:lnTo>
                  <a:lnTo>
                    <a:pt x="1272" y="532"/>
                  </a:lnTo>
                  <a:lnTo>
                    <a:pt x="1276" y="536"/>
                  </a:lnTo>
                  <a:lnTo>
                    <a:pt x="1276" y="544"/>
                  </a:lnTo>
                  <a:lnTo>
                    <a:pt x="1276" y="548"/>
                  </a:lnTo>
                  <a:lnTo>
                    <a:pt x="1276" y="556"/>
                  </a:lnTo>
                  <a:lnTo>
                    <a:pt x="1280" y="564"/>
                  </a:lnTo>
                  <a:lnTo>
                    <a:pt x="1280" y="568"/>
                  </a:lnTo>
                  <a:lnTo>
                    <a:pt x="1280" y="576"/>
                  </a:lnTo>
                  <a:lnTo>
                    <a:pt x="1280" y="580"/>
                  </a:lnTo>
                  <a:lnTo>
                    <a:pt x="1284" y="588"/>
                  </a:lnTo>
                  <a:lnTo>
                    <a:pt x="1284" y="596"/>
                  </a:lnTo>
                  <a:lnTo>
                    <a:pt x="1284" y="600"/>
                  </a:lnTo>
                  <a:lnTo>
                    <a:pt x="1284" y="608"/>
                  </a:lnTo>
                  <a:lnTo>
                    <a:pt x="1284" y="616"/>
                  </a:lnTo>
                  <a:lnTo>
                    <a:pt x="1284" y="620"/>
                  </a:lnTo>
                  <a:lnTo>
                    <a:pt x="1284" y="628"/>
                  </a:lnTo>
                  <a:lnTo>
                    <a:pt x="1284" y="632"/>
                  </a:lnTo>
                  <a:lnTo>
                    <a:pt x="1284" y="640"/>
                  </a:lnTo>
                  <a:lnTo>
                    <a:pt x="1284" y="648"/>
                  </a:lnTo>
                  <a:lnTo>
                    <a:pt x="1288" y="652"/>
                  </a:lnTo>
                  <a:lnTo>
                    <a:pt x="1288" y="660"/>
                  </a:lnTo>
                  <a:lnTo>
                    <a:pt x="1288" y="668"/>
                  </a:lnTo>
                  <a:lnTo>
                    <a:pt x="1284" y="672"/>
                  </a:lnTo>
                  <a:lnTo>
                    <a:pt x="1284" y="680"/>
                  </a:lnTo>
                  <a:lnTo>
                    <a:pt x="1284" y="684"/>
                  </a:lnTo>
                  <a:lnTo>
                    <a:pt x="1284" y="692"/>
                  </a:lnTo>
                  <a:lnTo>
                    <a:pt x="1284" y="700"/>
                  </a:lnTo>
                  <a:lnTo>
                    <a:pt x="1284" y="704"/>
                  </a:lnTo>
                  <a:lnTo>
                    <a:pt x="1284" y="712"/>
                  </a:lnTo>
                  <a:lnTo>
                    <a:pt x="1284" y="720"/>
                  </a:lnTo>
                  <a:lnTo>
                    <a:pt x="1284" y="724"/>
                  </a:lnTo>
                  <a:lnTo>
                    <a:pt x="1284" y="732"/>
                  </a:lnTo>
                  <a:lnTo>
                    <a:pt x="1280" y="736"/>
                  </a:lnTo>
                  <a:lnTo>
                    <a:pt x="1280" y="744"/>
                  </a:lnTo>
                  <a:lnTo>
                    <a:pt x="1280" y="752"/>
                  </a:lnTo>
                  <a:lnTo>
                    <a:pt x="1280" y="756"/>
                  </a:lnTo>
                  <a:lnTo>
                    <a:pt x="1280" y="764"/>
                  </a:lnTo>
                  <a:lnTo>
                    <a:pt x="1276" y="768"/>
                  </a:lnTo>
                  <a:lnTo>
                    <a:pt x="1276" y="776"/>
                  </a:lnTo>
                  <a:lnTo>
                    <a:pt x="1276" y="780"/>
                  </a:lnTo>
                  <a:lnTo>
                    <a:pt x="1272" y="788"/>
                  </a:lnTo>
                  <a:lnTo>
                    <a:pt x="1272" y="796"/>
                  </a:lnTo>
                  <a:lnTo>
                    <a:pt x="1272" y="800"/>
                  </a:lnTo>
                  <a:lnTo>
                    <a:pt x="1272" y="808"/>
                  </a:lnTo>
                  <a:lnTo>
                    <a:pt x="1268" y="812"/>
                  </a:lnTo>
                  <a:lnTo>
                    <a:pt x="1268" y="820"/>
                  </a:lnTo>
                  <a:lnTo>
                    <a:pt x="1264" y="824"/>
                  </a:lnTo>
                  <a:lnTo>
                    <a:pt x="1264" y="832"/>
                  </a:lnTo>
                  <a:lnTo>
                    <a:pt x="1264" y="836"/>
                  </a:lnTo>
                  <a:lnTo>
                    <a:pt x="1260" y="844"/>
                  </a:lnTo>
                  <a:lnTo>
                    <a:pt x="1260" y="848"/>
                  </a:lnTo>
                  <a:lnTo>
                    <a:pt x="1256" y="856"/>
                  </a:lnTo>
                  <a:lnTo>
                    <a:pt x="1256" y="860"/>
                  </a:lnTo>
                  <a:lnTo>
                    <a:pt x="1252" y="868"/>
                  </a:lnTo>
                  <a:lnTo>
                    <a:pt x="1252" y="872"/>
                  </a:lnTo>
                  <a:lnTo>
                    <a:pt x="1248" y="880"/>
                  </a:lnTo>
                  <a:lnTo>
                    <a:pt x="1248" y="884"/>
                  </a:lnTo>
                  <a:lnTo>
                    <a:pt x="1244" y="892"/>
                  </a:lnTo>
                  <a:lnTo>
                    <a:pt x="1244" y="896"/>
                  </a:lnTo>
                  <a:lnTo>
                    <a:pt x="1240" y="904"/>
                  </a:lnTo>
                  <a:lnTo>
                    <a:pt x="1240" y="908"/>
                  </a:lnTo>
                  <a:lnTo>
                    <a:pt x="1236" y="912"/>
                  </a:lnTo>
                  <a:lnTo>
                    <a:pt x="1232" y="920"/>
                  </a:lnTo>
                  <a:lnTo>
                    <a:pt x="1232" y="924"/>
                  </a:lnTo>
                  <a:lnTo>
                    <a:pt x="1228" y="932"/>
                  </a:lnTo>
                  <a:lnTo>
                    <a:pt x="1228" y="936"/>
                  </a:lnTo>
                  <a:lnTo>
                    <a:pt x="1220" y="936"/>
                  </a:lnTo>
                  <a:lnTo>
                    <a:pt x="1212" y="936"/>
                  </a:lnTo>
                  <a:lnTo>
                    <a:pt x="1208" y="936"/>
                  </a:lnTo>
                  <a:lnTo>
                    <a:pt x="1200" y="936"/>
                  </a:lnTo>
                  <a:lnTo>
                    <a:pt x="1192" y="936"/>
                  </a:lnTo>
                  <a:lnTo>
                    <a:pt x="1188" y="936"/>
                  </a:lnTo>
                  <a:lnTo>
                    <a:pt x="1180" y="936"/>
                  </a:lnTo>
                  <a:lnTo>
                    <a:pt x="1172" y="936"/>
                  </a:lnTo>
                  <a:lnTo>
                    <a:pt x="1164" y="936"/>
                  </a:lnTo>
                  <a:lnTo>
                    <a:pt x="1160" y="936"/>
                  </a:lnTo>
                  <a:lnTo>
                    <a:pt x="1152" y="936"/>
                  </a:lnTo>
                  <a:lnTo>
                    <a:pt x="1144" y="936"/>
                  </a:lnTo>
                  <a:lnTo>
                    <a:pt x="1136" y="936"/>
                  </a:lnTo>
                  <a:lnTo>
                    <a:pt x="1132" y="936"/>
                  </a:lnTo>
                  <a:lnTo>
                    <a:pt x="1132" y="932"/>
                  </a:lnTo>
                  <a:lnTo>
                    <a:pt x="1132" y="928"/>
                  </a:lnTo>
                  <a:lnTo>
                    <a:pt x="1132" y="924"/>
                  </a:lnTo>
                  <a:lnTo>
                    <a:pt x="1136" y="920"/>
                  </a:lnTo>
                  <a:lnTo>
                    <a:pt x="1140" y="912"/>
                  </a:lnTo>
                  <a:lnTo>
                    <a:pt x="1144" y="908"/>
                  </a:lnTo>
                  <a:lnTo>
                    <a:pt x="1144" y="904"/>
                  </a:lnTo>
                  <a:lnTo>
                    <a:pt x="1148" y="896"/>
                  </a:lnTo>
                  <a:lnTo>
                    <a:pt x="1152" y="892"/>
                  </a:lnTo>
                  <a:lnTo>
                    <a:pt x="1152" y="884"/>
                  </a:lnTo>
                  <a:lnTo>
                    <a:pt x="1156" y="880"/>
                  </a:lnTo>
                  <a:lnTo>
                    <a:pt x="1156" y="876"/>
                  </a:lnTo>
                  <a:lnTo>
                    <a:pt x="1160" y="868"/>
                  </a:lnTo>
                  <a:lnTo>
                    <a:pt x="1164" y="864"/>
                  </a:lnTo>
                  <a:lnTo>
                    <a:pt x="1164" y="856"/>
                  </a:lnTo>
                  <a:lnTo>
                    <a:pt x="1168" y="852"/>
                  </a:lnTo>
                  <a:lnTo>
                    <a:pt x="1168" y="844"/>
                  </a:lnTo>
                  <a:lnTo>
                    <a:pt x="1172" y="840"/>
                  </a:lnTo>
                  <a:lnTo>
                    <a:pt x="1172" y="832"/>
                  </a:lnTo>
                  <a:lnTo>
                    <a:pt x="1172" y="828"/>
                  </a:lnTo>
                  <a:lnTo>
                    <a:pt x="1176" y="820"/>
                  </a:lnTo>
                  <a:lnTo>
                    <a:pt x="1176" y="816"/>
                  </a:lnTo>
                  <a:lnTo>
                    <a:pt x="1180" y="808"/>
                  </a:lnTo>
                  <a:lnTo>
                    <a:pt x="1180" y="804"/>
                  </a:lnTo>
                  <a:lnTo>
                    <a:pt x="1184" y="796"/>
                  </a:lnTo>
                  <a:lnTo>
                    <a:pt x="1184" y="792"/>
                  </a:lnTo>
                  <a:lnTo>
                    <a:pt x="1184" y="784"/>
                  </a:lnTo>
                  <a:lnTo>
                    <a:pt x="1188" y="780"/>
                  </a:lnTo>
                  <a:lnTo>
                    <a:pt x="1188" y="772"/>
                  </a:lnTo>
                  <a:lnTo>
                    <a:pt x="1188" y="768"/>
                  </a:lnTo>
                  <a:lnTo>
                    <a:pt x="1188" y="760"/>
                  </a:lnTo>
                  <a:lnTo>
                    <a:pt x="1192" y="756"/>
                  </a:lnTo>
                  <a:lnTo>
                    <a:pt x="1192" y="748"/>
                  </a:lnTo>
                  <a:lnTo>
                    <a:pt x="1192" y="744"/>
                  </a:lnTo>
                  <a:lnTo>
                    <a:pt x="1192" y="736"/>
                  </a:lnTo>
                  <a:lnTo>
                    <a:pt x="1196" y="732"/>
                  </a:lnTo>
                  <a:lnTo>
                    <a:pt x="1196" y="724"/>
                  </a:lnTo>
                  <a:lnTo>
                    <a:pt x="1196" y="720"/>
                  </a:lnTo>
                  <a:lnTo>
                    <a:pt x="1196" y="712"/>
                  </a:lnTo>
                  <a:lnTo>
                    <a:pt x="1196" y="704"/>
                  </a:lnTo>
                  <a:lnTo>
                    <a:pt x="1196" y="700"/>
                  </a:lnTo>
                  <a:lnTo>
                    <a:pt x="1196" y="692"/>
                  </a:lnTo>
                  <a:lnTo>
                    <a:pt x="1196" y="688"/>
                  </a:lnTo>
                  <a:lnTo>
                    <a:pt x="1200" y="680"/>
                  </a:lnTo>
                  <a:lnTo>
                    <a:pt x="1200" y="676"/>
                  </a:lnTo>
                  <a:lnTo>
                    <a:pt x="1200" y="668"/>
                  </a:lnTo>
                  <a:lnTo>
                    <a:pt x="1200" y="660"/>
                  </a:lnTo>
                  <a:lnTo>
                    <a:pt x="1200" y="656"/>
                  </a:lnTo>
                  <a:lnTo>
                    <a:pt x="1200" y="648"/>
                  </a:lnTo>
                  <a:lnTo>
                    <a:pt x="1200" y="644"/>
                  </a:lnTo>
                  <a:lnTo>
                    <a:pt x="1196" y="636"/>
                  </a:lnTo>
                  <a:lnTo>
                    <a:pt x="1196" y="632"/>
                  </a:lnTo>
                  <a:lnTo>
                    <a:pt x="1196" y="624"/>
                  </a:lnTo>
                  <a:lnTo>
                    <a:pt x="1196" y="620"/>
                  </a:lnTo>
                  <a:lnTo>
                    <a:pt x="1196" y="612"/>
                  </a:lnTo>
                  <a:lnTo>
                    <a:pt x="1196" y="604"/>
                  </a:lnTo>
                  <a:lnTo>
                    <a:pt x="1196" y="600"/>
                  </a:lnTo>
                  <a:lnTo>
                    <a:pt x="1196" y="592"/>
                  </a:lnTo>
                  <a:lnTo>
                    <a:pt x="1192" y="588"/>
                  </a:lnTo>
                  <a:lnTo>
                    <a:pt x="1192" y="580"/>
                  </a:lnTo>
                  <a:lnTo>
                    <a:pt x="1192" y="576"/>
                  </a:lnTo>
                  <a:lnTo>
                    <a:pt x="1192" y="568"/>
                  </a:lnTo>
                  <a:lnTo>
                    <a:pt x="1192" y="564"/>
                  </a:lnTo>
                  <a:lnTo>
                    <a:pt x="1188" y="556"/>
                  </a:lnTo>
                  <a:lnTo>
                    <a:pt x="1188" y="552"/>
                  </a:lnTo>
                  <a:lnTo>
                    <a:pt x="1188" y="544"/>
                  </a:lnTo>
                  <a:lnTo>
                    <a:pt x="1184" y="540"/>
                  </a:lnTo>
                  <a:lnTo>
                    <a:pt x="1184" y="532"/>
                  </a:lnTo>
                  <a:lnTo>
                    <a:pt x="1184" y="528"/>
                  </a:lnTo>
                  <a:lnTo>
                    <a:pt x="1180" y="520"/>
                  </a:lnTo>
                  <a:lnTo>
                    <a:pt x="1180" y="516"/>
                  </a:lnTo>
                  <a:lnTo>
                    <a:pt x="1180" y="508"/>
                  </a:lnTo>
                  <a:lnTo>
                    <a:pt x="1176" y="504"/>
                  </a:lnTo>
                  <a:lnTo>
                    <a:pt x="1176" y="496"/>
                  </a:lnTo>
                  <a:lnTo>
                    <a:pt x="1172" y="492"/>
                  </a:lnTo>
                  <a:lnTo>
                    <a:pt x="1172" y="484"/>
                  </a:lnTo>
                  <a:lnTo>
                    <a:pt x="1168" y="480"/>
                  </a:lnTo>
                  <a:lnTo>
                    <a:pt x="1168" y="472"/>
                  </a:lnTo>
                  <a:lnTo>
                    <a:pt x="1168" y="468"/>
                  </a:lnTo>
                  <a:lnTo>
                    <a:pt x="1164" y="464"/>
                  </a:lnTo>
                  <a:lnTo>
                    <a:pt x="1160" y="456"/>
                  </a:lnTo>
                  <a:lnTo>
                    <a:pt x="1160" y="452"/>
                  </a:lnTo>
                  <a:lnTo>
                    <a:pt x="1156" y="444"/>
                  </a:lnTo>
                  <a:lnTo>
                    <a:pt x="1156" y="440"/>
                  </a:lnTo>
                  <a:lnTo>
                    <a:pt x="1152" y="436"/>
                  </a:lnTo>
                  <a:lnTo>
                    <a:pt x="1152" y="428"/>
                  </a:lnTo>
                  <a:lnTo>
                    <a:pt x="1148" y="424"/>
                  </a:lnTo>
                  <a:lnTo>
                    <a:pt x="1144" y="416"/>
                  </a:lnTo>
                  <a:lnTo>
                    <a:pt x="1144" y="412"/>
                  </a:lnTo>
                  <a:lnTo>
                    <a:pt x="1140" y="408"/>
                  </a:lnTo>
                  <a:lnTo>
                    <a:pt x="1136" y="400"/>
                  </a:lnTo>
                  <a:lnTo>
                    <a:pt x="1132" y="396"/>
                  </a:lnTo>
                  <a:lnTo>
                    <a:pt x="1132" y="388"/>
                  </a:lnTo>
                  <a:lnTo>
                    <a:pt x="1128" y="384"/>
                  </a:lnTo>
                  <a:lnTo>
                    <a:pt x="1124" y="376"/>
                  </a:lnTo>
                  <a:lnTo>
                    <a:pt x="1120" y="372"/>
                  </a:lnTo>
                  <a:lnTo>
                    <a:pt x="1120" y="368"/>
                  </a:lnTo>
                  <a:lnTo>
                    <a:pt x="1116" y="360"/>
                  </a:lnTo>
                  <a:lnTo>
                    <a:pt x="1112" y="356"/>
                  </a:lnTo>
                  <a:lnTo>
                    <a:pt x="1108" y="348"/>
                  </a:lnTo>
                  <a:lnTo>
                    <a:pt x="1104" y="344"/>
                  </a:lnTo>
                  <a:lnTo>
                    <a:pt x="1104" y="340"/>
                  </a:lnTo>
                  <a:lnTo>
                    <a:pt x="1100" y="332"/>
                  </a:lnTo>
                  <a:lnTo>
                    <a:pt x="1096" y="328"/>
                  </a:lnTo>
                  <a:lnTo>
                    <a:pt x="1092" y="324"/>
                  </a:lnTo>
                  <a:lnTo>
                    <a:pt x="1088" y="320"/>
                  </a:lnTo>
                  <a:lnTo>
                    <a:pt x="1084" y="312"/>
                  </a:lnTo>
                  <a:lnTo>
                    <a:pt x="1080" y="308"/>
                  </a:lnTo>
                  <a:lnTo>
                    <a:pt x="1076" y="304"/>
                  </a:lnTo>
                  <a:lnTo>
                    <a:pt x="1072" y="296"/>
                  </a:lnTo>
                  <a:lnTo>
                    <a:pt x="1068" y="292"/>
                  </a:lnTo>
                  <a:lnTo>
                    <a:pt x="1064" y="288"/>
                  </a:lnTo>
                  <a:lnTo>
                    <a:pt x="1064" y="284"/>
                  </a:lnTo>
                  <a:lnTo>
                    <a:pt x="1056" y="280"/>
                  </a:lnTo>
                  <a:lnTo>
                    <a:pt x="1052" y="272"/>
                  </a:lnTo>
                  <a:lnTo>
                    <a:pt x="1048" y="268"/>
                  </a:lnTo>
                  <a:lnTo>
                    <a:pt x="1044" y="264"/>
                  </a:lnTo>
                  <a:lnTo>
                    <a:pt x="1040" y="260"/>
                  </a:lnTo>
                  <a:lnTo>
                    <a:pt x="1036" y="256"/>
                  </a:lnTo>
                  <a:lnTo>
                    <a:pt x="1032" y="252"/>
                  </a:lnTo>
                  <a:lnTo>
                    <a:pt x="1028" y="248"/>
                  </a:lnTo>
                  <a:lnTo>
                    <a:pt x="1024" y="240"/>
                  </a:lnTo>
                  <a:lnTo>
                    <a:pt x="1020" y="236"/>
                  </a:lnTo>
                  <a:lnTo>
                    <a:pt x="1016" y="232"/>
                  </a:lnTo>
                  <a:lnTo>
                    <a:pt x="1008" y="228"/>
                  </a:lnTo>
                  <a:lnTo>
                    <a:pt x="1004" y="224"/>
                  </a:lnTo>
                  <a:lnTo>
                    <a:pt x="1000" y="220"/>
                  </a:lnTo>
                  <a:lnTo>
                    <a:pt x="996" y="216"/>
                  </a:lnTo>
                  <a:lnTo>
                    <a:pt x="988" y="212"/>
                  </a:lnTo>
                  <a:lnTo>
                    <a:pt x="984" y="208"/>
                  </a:lnTo>
                  <a:lnTo>
                    <a:pt x="980" y="204"/>
                  </a:lnTo>
                  <a:lnTo>
                    <a:pt x="976" y="200"/>
                  </a:lnTo>
                  <a:lnTo>
                    <a:pt x="968" y="196"/>
                  </a:lnTo>
                  <a:lnTo>
                    <a:pt x="964" y="192"/>
                  </a:lnTo>
                  <a:lnTo>
                    <a:pt x="960" y="188"/>
                  </a:lnTo>
                  <a:lnTo>
                    <a:pt x="952" y="184"/>
                  </a:lnTo>
                  <a:lnTo>
                    <a:pt x="948" y="180"/>
                  </a:lnTo>
                  <a:lnTo>
                    <a:pt x="940" y="176"/>
                  </a:lnTo>
                  <a:lnTo>
                    <a:pt x="936" y="176"/>
                  </a:lnTo>
                  <a:lnTo>
                    <a:pt x="932" y="172"/>
                  </a:lnTo>
                  <a:lnTo>
                    <a:pt x="924" y="168"/>
                  </a:lnTo>
                  <a:lnTo>
                    <a:pt x="920" y="164"/>
                  </a:lnTo>
                  <a:lnTo>
                    <a:pt x="916" y="164"/>
                  </a:lnTo>
                  <a:lnTo>
                    <a:pt x="908" y="160"/>
                  </a:lnTo>
                  <a:lnTo>
                    <a:pt x="904" y="156"/>
                  </a:lnTo>
                  <a:lnTo>
                    <a:pt x="896" y="152"/>
                  </a:lnTo>
                  <a:lnTo>
                    <a:pt x="892" y="152"/>
                  </a:lnTo>
                  <a:lnTo>
                    <a:pt x="888" y="148"/>
                  </a:lnTo>
                  <a:lnTo>
                    <a:pt x="880" y="144"/>
                  </a:lnTo>
                  <a:lnTo>
                    <a:pt x="876" y="144"/>
                  </a:lnTo>
                  <a:lnTo>
                    <a:pt x="868" y="140"/>
                  </a:lnTo>
                  <a:lnTo>
                    <a:pt x="864" y="136"/>
                  </a:lnTo>
                  <a:lnTo>
                    <a:pt x="856" y="136"/>
                  </a:lnTo>
                  <a:lnTo>
                    <a:pt x="852" y="132"/>
                  </a:lnTo>
                  <a:lnTo>
                    <a:pt x="848" y="132"/>
                  </a:lnTo>
                  <a:lnTo>
                    <a:pt x="840" y="128"/>
                  </a:lnTo>
                  <a:lnTo>
                    <a:pt x="836" y="124"/>
                  </a:lnTo>
                  <a:lnTo>
                    <a:pt x="828" y="124"/>
                  </a:lnTo>
                  <a:lnTo>
                    <a:pt x="824" y="120"/>
                  </a:lnTo>
                  <a:lnTo>
                    <a:pt x="816" y="120"/>
                  </a:lnTo>
                  <a:lnTo>
                    <a:pt x="812" y="116"/>
                  </a:lnTo>
                  <a:lnTo>
                    <a:pt x="804" y="116"/>
                  </a:lnTo>
                  <a:lnTo>
                    <a:pt x="800" y="112"/>
                  </a:lnTo>
                  <a:lnTo>
                    <a:pt x="792" y="112"/>
                  </a:lnTo>
                  <a:lnTo>
                    <a:pt x="788" y="108"/>
                  </a:lnTo>
                  <a:lnTo>
                    <a:pt x="780" y="108"/>
                  </a:lnTo>
                  <a:lnTo>
                    <a:pt x="776" y="108"/>
                  </a:lnTo>
                  <a:lnTo>
                    <a:pt x="768" y="104"/>
                  </a:lnTo>
                  <a:lnTo>
                    <a:pt x="764" y="104"/>
                  </a:lnTo>
                  <a:lnTo>
                    <a:pt x="756" y="104"/>
                  </a:lnTo>
                  <a:lnTo>
                    <a:pt x="752" y="100"/>
                  </a:lnTo>
                  <a:lnTo>
                    <a:pt x="744" y="100"/>
                  </a:lnTo>
                  <a:lnTo>
                    <a:pt x="736" y="100"/>
                  </a:lnTo>
                  <a:lnTo>
                    <a:pt x="732" y="96"/>
                  </a:lnTo>
                  <a:lnTo>
                    <a:pt x="724" y="96"/>
                  </a:lnTo>
                  <a:lnTo>
                    <a:pt x="720" y="96"/>
                  </a:lnTo>
                  <a:lnTo>
                    <a:pt x="712" y="92"/>
                  </a:lnTo>
                  <a:lnTo>
                    <a:pt x="708" y="92"/>
                  </a:lnTo>
                  <a:lnTo>
                    <a:pt x="700" y="92"/>
                  </a:lnTo>
                  <a:lnTo>
                    <a:pt x="692" y="92"/>
                  </a:lnTo>
                  <a:lnTo>
                    <a:pt x="688" y="92"/>
                  </a:lnTo>
                  <a:lnTo>
                    <a:pt x="680" y="88"/>
                  </a:lnTo>
                  <a:lnTo>
                    <a:pt x="676" y="88"/>
                  </a:lnTo>
                  <a:lnTo>
                    <a:pt x="668" y="88"/>
                  </a:lnTo>
                  <a:lnTo>
                    <a:pt x="660" y="88"/>
                  </a:lnTo>
                  <a:lnTo>
                    <a:pt x="656" y="88"/>
                  </a:lnTo>
                  <a:lnTo>
                    <a:pt x="648" y="88"/>
                  </a:lnTo>
                  <a:lnTo>
                    <a:pt x="644" y="88"/>
                  </a:lnTo>
                  <a:lnTo>
                    <a:pt x="636" y="88"/>
                  </a:lnTo>
                  <a:lnTo>
                    <a:pt x="628" y="88"/>
                  </a:lnTo>
                  <a:lnTo>
                    <a:pt x="624" y="88"/>
                  </a:lnTo>
                  <a:lnTo>
                    <a:pt x="616" y="88"/>
                  </a:lnTo>
                  <a:lnTo>
                    <a:pt x="608" y="88"/>
                  </a:lnTo>
                  <a:lnTo>
                    <a:pt x="604" y="88"/>
                  </a:lnTo>
                  <a:lnTo>
                    <a:pt x="596" y="88"/>
                  </a:lnTo>
                  <a:lnTo>
                    <a:pt x="588" y="88"/>
                  </a:lnTo>
                  <a:lnTo>
                    <a:pt x="584" y="88"/>
                  </a:lnTo>
                  <a:lnTo>
                    <a:pt x="576" y="88"/>
                  </a:lnTo>
                  <a:lnTo>
                    <a:pt x="572" y="88"/>
                  </a:lnTo>
                  <a:lnTo>
                    <a:pt x="564" y="88"/>
                  </a:lnTo>
                  <a:lnTo>
                    <a:pt x="556" y="88"/>
                  </a:lnTo>
                  <a:lnTo>
                    <a:pt x="552" y="92"/>
                  </a:lnTo>
                  <a:lnTo>
                    <a:pt x="544" y="92"/>
                  </a:lnTo>
                  <a:lnTo>
                    <a:pt x="540" y="92"/>
                  </a:lnTo>
                  <a:lnTo>
                    <a:pt x="532" y="92"/>
                  </a:lnTo>
                  <a:lnTo>
                    <a:pt x="528" y="92"/>
                  </a:lnTo>
                  <a:lnTo>
                    <a:pt x="520" y="96"/>
                  </a:lnTo>
                  <a:lnTo>
                    <a:pt x="512" y="96"/>
                  </a:lnTo>
                  <a:lnTo>
                    <a:pt x="508" y="96"/>
                  </a:lnTo>
                  <a:lnTo>
                    <a:pt x="500" y="96"/>
                  </a:lnTo>
                  <a:lnTo>
                    <a:pt x="496" y="100"/>
                  </a:lnTo>
                  <a:lnTo>
                    <a:pt x="488" y="100"/>
                  </a:lnTo>
                  <a:lnTo>
                    <a:pt x="484" y="100"/>
                  </a:lnTo>
                  <a:lnTo>
                    <a:pt x="476" y="104"/>
                  </a:lnTo>
                  <a:lnTo>
                    <a:pt x="472" y="104"/>
                  </a:lnTo>
                  <a:lnTo>
                    <a:pt x="464" y="108"/>
                  </a:lnTo>
                  <a:lnTo>
                    <a:pt x="460" y="108"/>
                  </a:lnTo>
                  <a:lnTo>
                    <a:pt x="452" y="108"/>
                  </a:lnTo>
                  <a:lnTo>
                    <a:pt x="448" y="112"/>
                  </a:lnTo>
                  <a:lnTo>
                    <a:pt x="440" y="112"/>
                  </a:lnTo>
                  <a:lnTo>
                    <a:pt x="436" y="116"/>
                  </a:lnTo>
                  <a:lnTo>
                    <a:pt x="428" y="116"/>
                  </a:lnTo>
                  <a:lnTo>
                    <a:pt x="424" y="120"/>
                  </a:lnTo>
                  <a:lnTo>
                    <a:pt x="416" y="120"/>
                  </a:lnTo>
                  <a:lnTo>
                    <a:pt x="412" y="124"/>
                  </a:lnTo>
                  <a:lnTo>
                    <a:pt x="404" y="128"/>
                  </a:lnTo>
                  <a:lnTo>
                    <a:pt x="400" y="128"/>
                  </a:lnTo>
                  <a:lnTo>
                    <a:pt x="396" y="132"/>
                  </a:lnTo>
                  <a:lnTo>
                    <a:pt x="388" y="132"/>
                  </a:lnTo>
                  <a:lnTo>
                    <a:pt x="384" y="136"/>
                  </a:lnTo>
                  <a:lnTo>
                    <a:pt x="376" y="140"/>
                  </a:lnTo>
                  <a:lnTo>
                    <a:pt x="372" y="140"/>
                  </a:lnTo>
                  <a:lnTo>
                    <a:pt x="368" y="144"/>
                  </a:lnTo>
                  <a:lnTo>
                    <a:pt x="360" y="148"/>
                  </a:lnTo>
                  <a:lnTo>
                    <a:pt x="356" y="152"/>
                  </a:lnTo>
                  <a:lnTo>
                    <a:pt x="352" y="152"/>
                  </a:lnTo>
                  <a:lnTo>
                    <a:pt x="344" y="156"/>
                  </a:lnTo>
                  <a:lnTo>
                    <a:pt x="340" y="160"/>
                  </a:lnTo>
                  <a:lnTo>
                    <a:pt x="336" y="164"/>
                  </a:lnTo>
                  <a:lnTo>
                    <a:pt x="328" y="168"/>
                  </a:lnTo>
                  <a:lnTo>
                    <a:pt x="324" y="168"/>
                  </a:lnTo>
                  <a:lnTo>
                    <a:pt x="320" y="172"/>
                  </a:lnTo>
                  <a:lnTo>
                    <a:pt x="312" y="176"/>
                  </a:lnTo>
                  <a:lnTo>
                    <a:pt x="308" y="180"/>
                  </a:lnTo>
                  <a:lnTo>
                    <a:pt x="304" y="184"/>
                  </a:lnTo>
                  <a:lnTo>
                    <a:pt x="300" y="188"/>
                  </a:lnTo>
                  <a:lnTo>
                    <a:pt x="292" y="192"/>
                  </a:lnTo>
                  <a:lnTo>
                    <a:pt x="288" y="196"/>
                  </a:lnTo>
                  <a:lnTo>
                    <a:pt x="284" y="200"/>
                  </a:lnTo>
                  <a:lnTo>
                    <a:pt x="280" y="200"/>
                  </a:lnTo>
                  <a:lnTo>
                    <a:pt x="276" y="204"/>
                  </a:lnTo>
                  <a:lnTo>
                    <a:pt x="272" y="208"/>
                  </a:lnTo>
                  <a:lnTo>
                    <a:pt x="264" y="212"/>
                  </a:lnTo>
                  <a:lnTo>
                    <a:pt x="260" y="216"/>
                  </a:lnTo>
                  <a:lnTo>
                    <a:pt x="256" y="220"/>
                  </a:lnTo>
                  <a:lnTo>
                    <a:pt x="252" y="224"/>
                  </a:lnTo>
                  <a:lnTo>
                    <a:pt x="248" y="228"/>
                  </a:lnTo>
                  <a:lnTo>
                    <a:pt x="244" y="236"/>
                  </a:lnTo>
                  <a:lnTo>
                    <a:pt x="240" y="240"/>
                  </a:lnTo>
                  <a:lnTo>
                    <a:pt x="236" y="244"/>
                  </a:lnTo>
                  <a:lnTo>
                    <a:pt x="232" y="248"/>
                  </a:lnTo>
                  <a:lnTo>
                    <a:pt x="228" y="252"/>
                  </a:lnTo>
                  <a:lnTo>
                    <a:pt x="224" y="256"/>
                  </a:lnTo>
                  <a:lnTo>
                    <a:pt x="220" y="260"/>
                  </a:lnTo>
                  <a:lnTo>
                    <a:pt x="216" y="264"/>
                  </a:lnTo>
                  <a:lnTo>
                    <a:pt x="212" y="268"/>
                  </a:lnTo>
                  <a:lnTo>
                    <a:pt x="208" y="276"/>
                  </a:lnTo>
                  <a:lnTo>
                    <a:pt x="204" y="280"/>
                  </a:lnTo>
                  <a:lnTo>
                    <a:pt x="200" y="284"/>
                  </a:lnTo>
                  <a:lnTo>
                    <a:pt x="196" y="288"/>
                  </a:lnTo>
                  <a:lnTo>
                    <a:pt x="192" y="292"/>
                  </a:lnTo>
                  <a:lnTo>
                    <a:pt x="188" y="296"/>
                  </a:lnTo>
                  <a:lnTo>
                    <a:pt x="184" y="304"/>
                  </a:lnTo>
                  <a:lnTo>
                    <a:pt x="184" y="308"/>
                  </a:lnTo>
                  <a:lnTo>
                    <a:pt x="180" y="312"/>
                  </a:lnTo>
                  <a:lnTo>
                    <a:pt x="176" y="316"/>
                  </a:lnTo>
                  <a:lnTo>
                    <a:pt x="172" y="324"/>
                  </a:lnTo>
                  <a:lnTo>
                    <a:pt x="168" y="328"/>
                  </a:lnTo>
                  <a:lnTo>
                    <a:pt x="168" y="332"/>
                  </a:lnTo>
                  <a:lnTo>
                    <a:pt x="164" y="336"/>
                  </a:lnTo>
                  <a:lnTo>
                    <a:pt x="160" y="340"/>
                  </a:lnTo>
                  <a:lnTo>
                    <a:pt x="156" y="348"/>
                  </a:lnTo>
                  <a:lnTo>
                    <a:pt x="156" y="352"/>
                  </a:lnTo>
                  <a:lnTo>
                    <a:pt x="152" y="356"/>
                  </a:lnTo>
                  <a:lnTo>
                    <a:pt x="148" y="360"/>
                  </a:lnTo>
                  <a:lnTo>
                    <a:pt x="148" y="368"/>
                  </a:lnTo>
                  <a:lnTo>
                    <a:pt x="144" y="372"/>
                  </a:lnTo>
                  <a:lnTo>
                    <a:pt x="140" y="376"/>
                  </a:lnTo>
                  <a:lnTo>
                    <a:pt x="140" y="384"/>
                  </a:lnTo>
                  <a:lnTo>
                    <a:pt x="136" y="388"/>
                  </a:lnTo>
                  <a:lnTo>
                    <a:pt x="136" y="392"/>
                  </a:lnTo>
                  <a:lnTo>
                    <a:pt x="132" y="400"/>
                  </a:lnTo>
                  <a:lnTo>
                    <a:pt x="128" y="404"/>
                  </a:lnTo>
                  <a:lnTo>
                    <a:pt x="128" y="408"/>
                  </a:lnTo>
                  <a:lnTo>
                    <a:pt x="124" y="416"/>
                  </a:lnTo>
                  <a:lnTo>
                    <a:pt x="124" y="420"/>
                  </a:lnTo>
                  <a:lnTo>
                    <a:pt x="120" y="428"/>
                  </a:lnTo>
                  <a:lnTo>
                    <a:pt x="120" y="432"/>
                  </a:lnTo>
                  <a:lnTo>
                    <a:pt x="116" y="436"/>
                  </a:lnTo>
                  <a:lnTo>
                    <a:pt x="116" y="444"/>
                  </a:lnTo>
                  <a:lnTo>
                    <a:pt x="112" y="448"/>
                  </a:lnTo>
                  <a:lnTo>
                    <a:pt x="112" y="456"/>
                  </a:lnTo>
                  <a:lnTo>
                    <a:pt x="112" y="460"/>
                  </a:lnTo>
                  <a:lnTo>
                    <a:pt x="108" y="468"/>
                  </a:lnTo>
                  <a:lnTo>
                    <a:pt x="108" y="472"/>
                  </a:lnTo>
                  <a:lnTo>
                    <a:pt x="104" y="480"/>
                  </a:lnTo>
                  <a:lnTo>
                    <a:pt x="104" y="484"/>
                  </a:lnTo>
                  <a:lnTo>
                    <a:pt x="104" y="492"/>
                  </a:lnTo>
                  <a:lnTo>
                    <a:pt x="100" y="496"/>
                  </a:lnTo>
                  <a:lnTo>
                    <a:pt x="100" y="504"/>
                  </a:lnTo>
                  <a:lnTo>
                    <a:pt x="100" y="508"/>
                  </a:lnTo>
                  <a:lnTo>
                    <a:pt x="96" y="516"/>
                  </a:lnTo>
                  <a:lnTo>
                    <a:pt x="96" y="520"/>
                  </a:lnTo>
                  <a:lnTo>
                    <a:pt x="96" y="528"/>
                  </a:lnTo>
                  <a:lnTo>
                    <a:pt x="96" y="536"/>
                  </a:lnTo>
                  <a:lnTo>
                    <a:pt x="92" y="540"/>
                  </a:lnTo>
                  <a:lnTo>
                    <a:pt x="92" y="548"/>
                  </a:lnTo>
                  <a:lnTo>
                    <a:pt x="92" y="552"/>
                  </a:lnTo>
                  <a:lnTo>
                    <a:pt x="92" y="560"/>
                  </a:lnTo>
                  <a:lnTo>
                    <a:pt x="92" y="564"/>
                  </a:lnTo>
                  <a:lnTo>
                    <a:pt x="92" y="572"/>
                  </a:lnTo>
                  <a:lnTo>
                    <a:pt x="92" y="580"/>
                  </a:lnTo>
                  <a:lnTo>
                    <a:pt x="88" y="584"/>
                  </a:lnTo>
                  <a:lnTo>
                    <a:pt x="88" y="592"/>
                  </a:lnTo>
                  <a:lnTo>
                    <a:pt x="88" y="596"/>
                  </a:lnTo>
                  <a:lnTo>
                    <a:pt x="88" y="604"/>
                  </a:lnTo>
                  <a:lnTo>
                    <a:pt x="88" y="612"/>
                  </a:lnTo>
                  <a:lnTo>
                    <a:pt x="88" y="616"/>
                  </a:lnTo>
                  <a:lnTo>
                    <a:pt x="88" y="624"/>
                  </a:lnTo>
                  <a:lnTo>
                    <a:pt x="88" y="628"/>
                  </a:lnTo>
                  <a:lnTo>
                    <a:pt x="88" y="636"/>
                  </a:lnTo>
                  <a:lnTo>
                    <a:pt x="88" y="640"/>
                  </a:lnTo>
                  <a:lnTo>
                    <a:pt x="88" y="648"/>
                  </a:lnTo>
                  <a:lnTo>
                    <a:pt x="92" y="656"/>
                  </a:lnTo>
                  <a:lnTo>
                    <a:pt x="92" y="660"/>
                  </a:lnTo>
                  <a:lnTo>
                    <a:pt x="92" y="668"/>
                  </a:lnTo>
                  <a:lnTo>
                    <a:pt x="92" y="672"/>
                  </a:lnTo>
                  <a:lnTo>
                    <a:pt x="92" y="680"/>
                  </a:lnTo>
                  <a:lnTo>
                    <a:pt x="92" y="684"/>
                  </a:lnTo>
                  <a:lnTo>
                    <a:pt x="96" y="692"/>
                  </a:lnTo>
                  <a:lnTo>
                    <a:pt x="96" y="700"/>
                  </a:lnTo>
                  <a:lnTo>
                    <a:pt x="96" y="704"/>
                  </a:lnTo>
                  <a:lnTo>
                    <a:pt x="96" y="712"/>
                  </a:lnTo>
                  <a:lnTo>
                    <a:pt x="100" y="716"/>
                  </a:lnTo>
                  <a:lnTo>
                    <a:pt x="100" y="724"/>
                  </a:lnTo>
                  <a:lnTo>
                    <a:pt x="100" y="728"/>
                  </a:lnTo>
                  <a:lnTo>
                    <a:pt x="104" y="736"/>
                  </a:lnTo>
                  <a:lnTo>
                    <a:pt x="104" y="740"/>
                  </a:lnTo>
                  <a:lnTo>
                    <a:pt x="104" y="748"/>
                  </a:lnTo>
                  <a:lnTo>
                    <a:pt x="108" y="756"/>
                  </a:lnTo>
                  <a:lnTo>
                    <a:pt x="108" y="760"/>
                  </a:lnTo>
                  <a:lnTo>
                    <a:pt x="112" y="768"/>
                  </a:lnTo>
                  <a:lnTo>
                    <a:pt x="112" y="772"/>
                  </a:lnTo>
                  <a:lnTo>
                    <a:pt x="116" y="780"/>
                  </a:lnTo>
                  <a:lnTo>
                    <a:pt x="116" y="784"/>
                  </a:lnTo>
                  <a:lnTo>
                    <a:pt x="120" y="788"/>
                  </a:lnTo>
                  <a:lnTo>
                    <a:pt x="120" y="796"/>
                  </a:lnTo>
                  <a:lnTo>
                    <a:pt x="124" y="800"/>
                  </a:lnTo>
                  <a:lnTo>
                    <a:pt x="124" y="808"/>
                  </a:lnTo>
                  <a:lnTo>
                    <a:pt x="128" y="812"/>
                  </a:lnTo>
                  <a:lnTo>
                    <a:pt x="128" y="820"/>
                  </a:lnTo>
                  <a:lnTo>
                    <a:pt x="132" y="824"/>
                  </a:lnTo>
                  <a:lnTo>
                    <a:pt x="132" y="828"/>
                  </a:lnTo>
                  <a:lnTo>
                    <a:pt x="136" y="836"/>
                  </a:lnTo>
                  <a:lnTo>
                    <a:pt x="140" y="840"/>
                  </a:lnTo>
                  <a:lnTo>
                    <a:pt x="140" y="844"/>
                  </a:lnTo>
                  <a:lnTo>
                    <a:pt x="144" y="852"/>
                  </a:lnTo>
                  <a:lnTo>
                    <a:pt x="148" y="856"/>
                  </a:lnTo>
                  <a:lnTo>
                    <a:pt x="148" y="860"/>
                  </a:lnTo>
                  <a:lnTo>
                    <a:pt x="152" y="868"/>
                  </a:lnTo>
                  <a:lnTo>
                    <a:pt x="156" y="872"/>
                  </a:lnTo>
                  <a:lnTo>
                    <a:pt x="160" y="876"/>
                  </a:lnTo>
                  <a:lnTo>
                    <a:pt x="160" y="884"/>
                  </a:lnTo>
                  <a:lnTo>
                    <a:pt x="164" y="888"/>
                  </a:lnTo>
                  <a:lnTo>
                    <a:pt x="168" y="892"/>
                  </a:lnTo>
                  <a:lnTo>
                    <a:pt x="172" y="896"/>
                  </a:lnTo>
                  <a:lnTo>
                    <a:pt x="172" y="904"/>
                  </a:lnTo>
                  <a:lnTo>
                    <a:pt x="176" y="908"/>
                  </a:lnTo>
                  <a:lnTo>
                    <a:pt x="180" y="912"/>
                  </a:lnTo>
                  <a:lnTo>
                    <a:pt x="184" y="916"/>
                  </a:lnTo>
                  <a:lnTo>
                    <a:pt x="188" y="924"/>
                  </a:lnTo>
                  <a:lnTo>
                    <a:pt x="192" y="928"/>
                  </a:lnTo>
                  <a:lnTo>
                    <a:pt x="196" y="932"/>
                  </a:lnTo>
                  <a:lnTo>
                    <a:pt x="200" y="936"/>
                  </a:lnTo>
                  <a:lnTo>
                    <a:pt x="204" y="940"/>
                  </a:lnTo>
                  <a:lnTo>
                    <a:pt x="208" y="948"/>
                  </a:lnTo>
                  <a:lnTo>
                    <a:pt x="212" y="952"/>
                  </a:lnTo>
                  <a:lnTo>
                    <a:pt x="212" y="956"/>
                  </a:lnTo>
                  <a:lnTo>
                    <a:pt x="216" y="960"/>
                  </a:lnTo>
                  <a:lnTo>
                    <a:pt x="224" y="964"/>
                  </a:lnTo>
                  <a:lnTo>
                    <a:pt x="228" y="968"/>
                  </a:lnTo>
                  <a:lnTo>
                    <a:pt x="232" y="972"/>
                  </a:lnTo>
                  <a:lnTo>
                    <a:pt x="236" y="976"/>
                  </a:lnTo>
                  <a:lnTo>
                    <a:pt x="240" y="984"/>
                  </a:lnTo>
                  <a:lnTo>
                    <a:pt x="244" y="988"/>
                  </a:lnTo>
                  <a:lnTo>
                    <a:pt x="248" y="992"/>
                  </a:lnTo>
                  <a:lnTo>
                    <a:pt x="252" y="996"/>
                  </a:lnTo>
                  <a:lnTo>
                    <a:pt x="256" y="1000"/>
                  </a:lnTo>
                  <a:lnTo>
                    <a:pt x="260" y="1004"/>
                  </a:lnTo>
                  <a:lnTo>
                    <a:pt x="264" y="1008"/>
                  </a:lnTo>
                  <a:lnTo>
                    <a:pt x="268" y="1012"/>
                  </a:lnTo>
                  <a:lnTo>
                    <a:pt x="276" y="1016"/>
                  </a:lnTo>
                  <a:lnTo>
                    <a:pt x="280" y="1020"/>
                  </a:lnTo>
                  <a:lnTo>
                    <a:pt x="284" y="1024"/>
                  </a:lnTo>
                  <a:lnTo>
                    <a:pt x="288" y="1028"/>
                  </a:lnTo>
                  <a:lnTo>
                    <a:pt x="292" y="1028"/>
                  </a:lnTo>
                  <a:lnTo>
                    <a:pt x="300" y="1032"/>
                  </a:lnTo>
                  <a:lnTo>
                    <a:pt x="304" y="1036"/>
                  </a:lnTo>
                  <a:lnTo>
                    <a:pt x="308" y="1040"/>
                  </a:lnTo>
                  <a:lnTo>
                    <a:pt x="312" y="1044"/>
                  </a:lnTo>
                  <a:lnTo>
                    <a:pt x="320" y="1048"/>
                  </a:lnTo>
                  <a:lnTo>
                    <a:pt x="324" y="1052"/>
                  </a:lnTo>
                  <a:lnTo>
                    <a:pt x="328" y="1056"/>
                  </a:lnTo>
                  <a:lnTo>
                    <a:pt x="332" y="1056"/>
                  </a:lnTo>
                  <a:lnTo>
                    <a:pt x="340" y="1060"/>
                  </a:lnTo>
                  <a:lnTo>
                    <a:pt x="344" y="1064"/>
                  </a:lnTo>
                  <a:lnTo>
                    <a:pt x="348" y="1068"/>
                  </a:lnTo>
                  <a:lnTo>
                    <a:pt x="356" y="1072"/>
                  </a:lnTo>
                  <a:lnTo>
                    <a:pt x="360" y="1072"/>
                  </a:lnTo>
                  <a:lnTo>
                    <a:pt x="364" y="1076"/>
                  </a:lnTo>
                  <a:lnTo>
                    <a:pt x="372" y="1080"/>
                  </a:lnTo>
                  <a:lnTo>
                    <a:pt x="376" y="1080"/>
                  </a:lnTo>
                  <a:lnTo>
                    <a:pt x="380" y="1084"/>
                  </a:lnTo>
                  <a:lnTo>
                    <a:pt x="388" y="1088"/>
                  </a:lnTo>
                  <a:lnTo>
                    <a:pt x="392" y="1088"/>
                  </a:lnTo>
                  <a:lnTo>
                    <a:pt x="396" y="1092"/>
                  </a:lnTo>
                  <a:lnTo>
                    <a:pt x="404" y="1096"/>
                  </a:lnTo>
                  <a:lnTo>
                    <a:pt x="408" y="1096"/>
                  </a:lnTo>
                  <a:lnTo>
                    <a:pt x="412" y="1100"/>
                  </a:lnTo>
                  <a:lnTo>
                    <a:pt x="420" y="1100"/>
                  </a:lnTo>
                  <a:lnTo>
                    <a:pt x="424" y="1104"/>
                  </a:lnTo>
                  <a:lnTo>
                    <a:pt x="432" y="1104"/>
                  </a:lnTo>
                  <a:lnTo>
                    <a:pt x="436" y="1108"/>
                  </a:lnTo>
                  <a:lnTo>
                    <a:pt x="444" y="1108"/>
                  </a:lnTo>
                  <a:lnTo>
                    <a:pt x="448" y="1112"/>
                  </a:lnTo>
                  <a:lnTo>
                    <a:pt x="452" y="1112"/>
                  </a:lnTo>
                  <a:lnTo>
                    <a:pt x="460" y="1116"/>
                  </a:lnTo>
                  <a:lnTo>
                    <a:pt x="464" y="1116"/>
                  </a:lnTo>
                  <a:lnTo>
                    <a:pt x="472" y="1120"/>
                  </a:lnTo>
                  <a:lnTo>
                    <a:pt x="476" y="1120"/>
                  </a:lnTo>
                  <a:lnTo>
                    <a:pt x="484" y="1120"/>
                  </a:lnTo>
                  <a:lnTo>
                    <a:pt x="488" y="1124"/>
                  </a:lnTo>
                  <a:lnTo>
                    <a:pt x="496" y="1124"/>
                  </a:lnTo>
                  <a:lnTo>
                    <a:pt x="500" y="1124"/>
                  </a:lnTo>
                  <a:lnTo>
                    <a:pt x="504" y="1124"/>
                  </a:lnTo>
                  <a:lnTo>
                    <a:pt x="512" y="1128"/>
                  </a:lnTo>
                  <a:lnTo>
                    <a:pt x="516" y="1128"/>
                  </a:lnTo>
                  <a:lnTo>
                    <a:pt x="524" y="1128"/>
                  </a:lnTo>
                  <a:lnTo>
                    <a:pt x="528" y="1128"/>
                  </a:lnTo>
                  <a:lnTo>
                    <a:pt x="536" y="1132"/>
                  </a:lnTo>
                  <a:lnTo>
                    <a:pt x="540" y="1132"/>
                  </a:lnTo>
                  <a:lnTo>
                    <a:pt x="548" y="1132"/>
                  </a:lnTo>
                  <a:lnTo>
                    <a:pt x="552" y="1132"/>
                  </a:lnTo>
                  <a:lnTo>
                    <a:pt x="560" y="1132"/>
                  </a:lnTo>
                  <a:lnTo>
                    <a:pt x="564" y="1132"/>
                  </a:lnTo>
                  <a:lnTo>
                    <a:pt x="572" y="1132"/>
                  </a:lnTo>
                  <a:lnTo>
                    <a:pt x="576" y="1132"/>
                  </a:lnTo>
                  <a:lnTo>
                    <a:pt x="584" y="1132"/>
                  </a:lnTo>
                  <a:lnTo>
                    <a:pt x="588" y="1132"/>
                  </a:lnTo>
                  <a:lnTo>
                    <a:pt x="596" y="1132"/>
                  </a:lnTo>
                  <a:lnTo>
                    <a:pt x="604" y="1132"/>
                  </a:lnTo>
                  <a:lnTo>
                    <a:pt x="608" y="1132"/>
                  </a:lnTo>
                  <a:lnTo>
                    <a:pt x="616" y="1132"/>
                  </a:lnTo>
                  <a:lnTo>
                    <a:pt x="620" y="1132"/>
                  </a:lnTo>
                  <a:lnTo>
                    <a:pt x="628" y="1132"/>
                  </a:lnTo>
                  <a:lnTo>
                    <a:pt x="632" y="1132"/>
                  </a:lnTo>
                  <a:lnTo>
                    <a:pt x="640" y="1132"/>
                  </a:lnTo>
                  <a:lnTo>
                    <a:pt x="644" y="1132"/>
                  </a:lnTo>
                  <a:lnTo>
                    <a:pt x="652" y="1128"/>
                  </a:lnTo>
                  <a:lnTo>
                    <a:pt x="656" y="1128"/>
                  </a:lnTo>
                  <a:lnTo>
                    <a:pt x="664" y="1128"/>
                  </a:lnTo>
                  <a:lnTo>
                    <a:pt x="668" y="1128"/>
                  </a:lnTo>
                  <a:lnTo>
                    <a:pt x="676" y="1124"/>
                  </a:lnTo>
                  <a:lnTo>
                    <a:pt x="680" y="1124"/>
                  </a:lnTo>
                  <a:lnTo>
                    <a:pt x="688" y="1124"/>
                  </a:lnTo>
                  <a:lnTo>
                    <a:pt x="692" y="1120"/>
                  </a:lnTo>
                  <a:lnTo>
                    <a:pt x="700" y="1120"/>
                  </a:lnTo>
                  <a:lnTo>
                    <a:pt x="704" y="1120"/>
                  </a:lnTo>
                  <a:lnTo>
                    <a:pt x="712" y="1116"/>
                  </a:lnTo>
                  <a:lnTo>
                    <a:pt x="716" y="1116"/>
                  </a:lnTo>
                  <a:lnTo>
                    <a:pt x="724" y="1112"/>
                  </a:lnTo>
                  <a:lnTo>
                    <a:pt x="728" y="1112"/>
                  </a:lnTo>
                  <a:lnTo>
                    <a:pt x="736" y="1108"/>
                  </a:lnTo>
                  <a:lnTo>
                    <a:pt x="740" y="1108"/>
                  </a:lnTo>
                  <a:lnTo>
                    <a:pt x="744" y="1104"/>
                  </a:lnTo>
                  <a:lnTo>
                    <a:pt x="752" y="1104"/>
                  </a:lnTo>
                  <a:lnTo>
                    <a:pt x="756" y="1100"/>
                  </a:lnTo>
                  <a:lnTo>
                    <a:pt x="764" y="1100"/>
                  </a:lnTo>
                  <a:lnTo>
                    <a:pt x="768" y="1096"/>
                  </a:lnTo>
                  <a:lnTo>
                    <a:pt x="772" y="1092"/>
                  </a:lnTo>
                  <a:lnTo>
                    <a:pt x="780" y="1092"/>
                  </a:lnTo>
                  <a:lnTo>
                    <a:pt x="784" y="1088"/>
                  </a:lnTo>
                  <a:lnTo>
                    <a:pt x="788" y="1084"/>
                  </a:lnTo>
                  <a:lnTo>
                    <a:pt x="796" y="1084"/>
                  </a:lnTo>
                  <a:lnTo>
                    <a:pt x="800" y="1080"/>
                  </a:lnTo>
                  <a:lnTo>
                    <a:pt x="804" y="1076"/>
                  </a:lnTo>
                  <a:lnTo>
                    <a:pt x="812" y="1072"/>
                  </a:lnTo>
                  <a:lnTo>
                    <a:pt x="816" y="1072"/>
                  </a:lnTo>
                  <a:lnTo>
                    <a:pt x="820" y="1068"/>
                  </a:lnTo>
                  <a:lnTo>
                    <a:pt x="828" y="1064"/>
                  </a:lnTo>
                  <a:lnTo>
                    <a:pt x="832" y="1060"/>
                  </a:lnTo>
                  <a:lnTo>
                    <a:pt x="836" y="1056"/>
                  </a:lnTo>
                  <a:lnTo>
                    <a:pt x="840" y="1056"/>
                  </a:lnTo>
                  <a:lnTo>
                    <a:pt x="848" y="1052"/>
                  </a:lnTo>
                  <a:lnTo>
                    <a:pt x="852" y="1048"/>
                  </a:lnTo>
                  <a:lnTo>
                    <a:pt x="856" y="1044"/>
                  </a:lnTo>
                  <a:lnTo>
                    <a:pt x="860" y="1040"/>
                  </a:lnTo>
                  <a:lnTo>
                    <a:pt x="864" y="1036"/>
                  </a:lnTo>
                  <a:lnTo>
                    <a:pt x="872" y="1032"/>
                  </a:lnTo>
                  <a:lnTo>
                    <a:pt x="876" y="1028"/>
                  </a:lnTo>
                  <a:lnTo>
                    <a:pt x="880" y="1024"/>
                  </a:lnTo>
                  <a:lnTo>
                    <a:pt x="884" y="1020"/>
                  </a:lnTo>
                  <a:lnTo>
                    <a:pt x="888" y="1016"/>
                  </a:lnTo>
                  <a:lnTo>
                    <a:pt x="892" y="1012"/>
                  </a:lnTo>
                  <a:lnTo>
                    <a:pt x="896" y="1008"/>
                  </a:lnTo>
                  <a:lnTo>
                    <a:pt x="900" y="1004"/>
                  </a:lnTo>
                  <a:lnTo>
                    <a:pt x="904" y="1000"/>
                  </a:lnTo>
                  <a:lnTo>
                    <a:pt x="908" y="996"/>
                  </a:lnTo>
                  <a:lnTo>
                    <a:pt x="912" y="992"/>
                  </a:lnTo>
                  <a:lnTo>
                    <a:pt x="916" y="988"/>
                  </a:lnTo>
                  <a:lnTo>
                    <a:pt x="920" y="984"/>
                  </a:lnTo>
                  <a:lnTo>
                    <a:pt x="924" y="976"/>
                  </a:lnTo>
                  <a:lnTo>
                    <a:pt x="928" y="972"/>
                  </a:lnTo>
                  <a:lnTo>
                    <a:pt x="932" y="968"/>
                  </a:lnTo>
                  <a:lnTo>
                    <a:pt x="936" y="964"/>
                  </a:lnTo>
                  <a:lnTo>
                    <a:pt x="940" y="960"/>
                  </a:lnTo>
                  <a:lnTo>
                    <a:pt x="944" y="956"/>
                  </a:lnTo>
                  <a:lnTo>
                    <a:pt x="948" y="948"/>
                  </a:lnTo>
                  <a:lnTo>
                    <a:pt x="952" y="944"/>
                  </a:lnTo>
                  <a:lnTo>
                    <a:pt x="956" y="940"/>
                  </a:lnTo>
                  <a:lnTo>
                    <a:pt x="960" y="936"/>
                  </a:lnTo>
                  <a:lnTo>
                    <a:pt x="960" y="928"/>
                  </a:lnTo>
                  <a:lnTo>
                    <a:pt x="964" y="924"/>
                  </a:lnTo>
                  <a:lnTo>
                    <a:pt x="968" y="920"/>
                  </a:lnTo>
                  <a:lnTo>
                    <a:pt x="972" y="912"/>
                  </a:lnTo>
                  <a:lnTo>
                    <a:pt x="976" y="908"/>
                  </a:lnTo>
                  <a:lnTo>
                    <a:pt x="976" y="904"/>
                  </a:lnTo>
                  <a:lnTo>
                    <a:pt x="980" y="896"/>
                  </a:lnTo>
                  <a:lnTo>
                    <a:pt x="984" y="892"/>
                  </a:lnTo>
                  <a:lnTo>
                    <a:pt x="984" y="888"/>
                  </a:lnTo>
                  <a:lnTo>
                    <a:pt x="988" y="880"/>
                  </a:lnTo>
                  <a:lnTo>
                    <a:pt x="992" y="876"/>
                  </a:lnTo>
                  <a:lnTo>
                    <a:pt x="992" y="872"/>
                  </a:lnTo>
                  <a:lnTo>
                    <a:pt x="996" y="864"/>
                  </a:lnTo>
                  <a:lnTo>
                    <a:pt x="996" y="860"/>
                  </a:lnTo>
                  <a:lnTo>
                    <a:pt x="1000" y="852"/>
                  </a:lnTo>
                  <a:lnTo>
                    <a:pt x="1000" y="848"/>
                  </a:lnTo>
                  <a:lnTo>
                    <a:pt x="1004" y="840"/>
                  </a:lnTo>
                  <a:lnTo>
                    <a:pt x="1004" y="836"/>
                  </a:lnTo>
                  <a:lnTo>
                    <a:pt x="1008" y="828"/>
                  </a:lnTo>
                  <a:lnTo>
                    <a:pt x="1008" y="824"/>
                  </a:lnTo>
                  <a:lnTo>
                    <a:pt x="1012" y="816"/>
                  </a:lnTo>
                  <a:lnTo>
                    <a:pt x="1012" y="812"/>
                  </a:lnTo>
                  <a:lnTo>
                    <a:pt x="1016" y="804"/>
                  </a:lnTo>
                  <a:lnTo>
                    <a:pt x="1016" y="800"/>
                  </a:lnTo>
                  <a:lnTo>
                    <a:pt x="1016" y="792"/>
                  </a:lnTo>
                  <a:lnTo>
                    <a:pt x="1020" y="788"/>
                  </a:lnTo>
                  <a:lnTo>
                    <a:pt x="1020" y="780"/>
                  </a:lnTo>
                  <a:lnTo>
                    <a:pt x="1020" y="772"/>
                  </a:lnTo>
                  <a:lnTo>
                    <a:pt x="1020" y="768"/>
                  </a:lnTo>
                  <a:lnTo>
                    <a:pt x="1024" y="760"/>
                  </a:lnTo>
                  <a:lnTo>
                    <a:pt x="1024" y="756"/>
                  </a:lnTo>
                  <a:lnTo>
                    <a:pt x="1024" y="748"/>
                  </a:lnTo>
                  <a:lnTo>
                    <a:pt x="1024" y="740"/>
                  </a:lnTo>
                  <a:lnTo>
                    <a:pt x="1024" y="736"/>
                  </a:lnTo>
                  <a:lnTo>
                    <a:pt x="1024" y="728"/>
                  </a:lnTo>
                  <a:lnTo>
                    <a:pt x="1024" y="724"/>
                  </a:lnTo>
                  <a:lnTo>
                    <a:pt x="1024" y="716"/>
                  </a:lnTo>
                  <a:lnTo>
                    <a:pt x="1024" y="708"/>
                  </a:lnTo>
                  <a:lnTo>
                    <a:pt x="1024" y="704"/>
                  </a:lnTo>
                  <a:lnTo>
                    <a:pt x="1024" y="696"/>
                  </a:lnTo>
                  <a:lnTo>
                    <a:pt x="1024" y="692"/>
                  </a:lnTo>
                  <a:lnTo>
                    <a:pt x="1024" y="684"/>
                  </a:lnTo>
                  <a:lnTo>
                    <a:pt x="1024" y="676"/>
                  </a:lnTo>
                  <a:lnTo>
                    <a:pt x="1024" y="672"/>
                  </a:lnTo>
                  <a:lnTo>
                    <a:pt x="1024" y="664"/>
                  </a:lnTo>
                  <a:lnTo>
                    <a:pt x="1024" y="660"/>
                  </a:lnTo>
                  <a:lnTo>
                    <a:pt x="1020" y="652"/>
                  </a:lnTo>
                  <a:lnTo>
                    <a:pt x="1020" y="644"/>
                  </a:lnTo>
                  <a:lnTo>
                    <a:pt x="1020" y="640"/>
                  </a:lnTo>
                  <a:lnTo>
                    <a:pt x="1016" y="632"/>
                  </a:lnTo>
                  <a:lnTo>
                    <a:pt x="1016" y="628"/>
                  </a:lnTo>
                  <a:lnTo>
                    <a:pt x="1016" y="620"/>
                  </a:lnTo>
                  <a:lnTo>
                    <a:pt x="1012" y="616"/>
                  </a:lnTo>
                  <a:lnTo>
                    <a:pt x="1012" y="608"/>
                  </a:lnTo>
                  <a:lnTo>
                    <a:pt x="1008" y="604"/>
                  </a:lnTo>
                  <a:lnTo>
                    <a:pt x="1008" y="596"/>
                  </a:lnTo>
                  <a:lnTo>
                    <a:pt x="1004" y="592"/>
                  </a:lnTo>
                  <a:lnTo>
                    <a:pt x="1000" y="584"/>
                  </a:lnTo>
                  <a:lnTo>
                    <a:pt x="1000" y="580"/>
                  </a:lnTo>
                  <a:lnTo>
                    <a:pt x="996" y="572"/>
                  </a:lnTo>
                  <a:lnTo>
                    <a:pt x="992" y="568"/>
                  </a:lnTo>
                  <a:lnTo>
                    <a:pt x="992" y="560"/>
                  </a:lnTo>
                  <a:lnTo>
                    <a:pt x="988" y="556"/>
                  </a:lnTo>
                  <a:lnTo>
                    <a:pt x="984" y="548"/>
                  </a:lnTo>
                  <a:lnTo>
                    <a:pt x="980" y="544"/>
                  </a:lnTo>
                  <a:lnTo>
                    <a:pt x="980" y="536"/>
                  </a:lnTo>
                  <a:lnTo>
                    <a:pt x="976" y="532"/>
                  </a:lnTo>
                  <a:lnTo>
                    <a:pt x="972" y="528"/>
                  </a:lnTo>
                  <a:lnTo>
                    <a:pt x="968" y="520"/>
                  </a:lnTo>
                  <a:lnTo>
                    <a:pt x="964" y="516"/>
                  </a:lnTo>
                  <a:lnTo>
                    <a:pt x="960" y="512"/>
                  </a:lnTo>
                  <a:lnTo>
                    <a:pt x="956" y="508"/>
                  </a:lnTo>
                  <a:lnTo>
                    <a:pt x="952" y="504"/>
                  </a:lnTo>
                  <a:lnTo>
                    <a:pt x="948" y="496"/>
                  </a:lnTo>
                  <a:lnTo>
                    <a:pt x="944" y="492"/>
                  </a:lnTo>
                  <a:lnTo>
                    <a:pt x="940" y="488"/>
                  </a:lnTo>
                  <a:lnTo>
                    <a:pt x="936" y="484"/>
                  </a:lnTo>
                  <a:lnTo>
                    <a:pt x="932" y="480"/>
                  </a:lnTo>
                  <a:lnTo>
                    <a:pt x="928" y="480"/>
                  </a:lnTo>
                  <a:lnTo>
                    <a:pt x="924" y="476"/>
                  </a:lnTo>
                  <a:lnTo>
                    <a:pt x="920" y="472"/>
                  </a:lnTo>
                  <a:lnTo>
                    <a:pt x="912" y="468"/>
                  </a:lnTo>
                  <a:lnTo>
                    <a:pt x="908" y="468"/>
                  </a:lnTo>
                  <a:lnTo>
                    <a:pt x="904" y="464"/>
                  </a:lnTo>
                  <a:lnTo>
                    <a:pt x="896" y="460"/>
                  </a:lnTo>
                  <a:lnTo>
                    <a:pt x="892" y="460"/>
                  </a:lnTo>
                  <a:lnTo>
                    <a:pt x="884" y="456"/>
                  </a:lnTo>
                  <a:lnTo>
                    <a:pt x="880" y="456"/>
                  </a:lnTo>
                  <a:lnTo>
                    <a:pt x="872" y="456"/>
                  </a:lnTo>
                  <a:lnTo>
                    <a:pt x="868" y="452"/>
                  </a:lnTo>
                  <a:lnTo>
                    <a:pt x="860" y="452"/>
                  </a:lnTo>
                  <a:lnTo>
                    <a:pt x="856" y="452"/>
                  </a:lnTo>
                  <a:lnTo>
                    <a:pt x="848" y="452"/>
                  </a:lnTo>
                  <a:lnTo>
                    <a:pt x="840" y="452"/>
                  </a:lnTo>
                  <a:lnTo>
                    <a:pt x="832" y="452"/>
                  </a:lnTo>
                  <a:lnTo>
                    <a:pt x="828" y="456"/>
                  </a:lnTo>
                  <a:lnTo>
                    <a:pt x="820" y="456"/>
                  </a:lnTo>
                  <a:lnTo>
                    <a:pt x="812" y="456"/>
                  </a:lnTo>
                  <a:lnTo>
                    <a:pt x="808" y="460"/>
                  </a:lnTo>
                  <a:lnTo>
                    <a:pt x="804" y="460"/>
                  </a:lnTo>
                  <a:lnTo>
                    <a:pt x="800" y="464"/>
                  </a:lnTo>
                  <a:lnTo>
                    <a:pt x="792" y="464"/>
                  </a:lnTo>
                  <a:lnTo>
                    <a:pt x="788" y="468"/>
                  </a:lnTo>
                  <a:lnTo>
                    <a:pt x="780" y="472"/>
                  </a:lnTo>
                  <a:lnTo>
                    <a:pt x="776" y="472"/>
                  </a:lnTo>
                  <a:lnTo>
                    <a:pt x="772" y="476"/>
                  </a:lnTo>
                  <a:lnTo>
                    <a:pt x="768" y="480"/>
                  </a:lnTo>
                  <a:lnTo>
                    <a:pt x="764" y="484"/>
                  </a:lnTo>
                  <a:lnTo>
                    <a:pt x="756" y="488"/>
                  </a:lnTo>
                  <a:lnTo>
                    <a:pt x="752" y="492"/>
                  </a:lnTo>
                  <a:lnTo>
                    <a:pt x="748" y="496"/>
                  </a:lnTo>
                  <a:lnTo>
                    <a:pt x="744" y="504"/>
                  </a:lnTo>
                  <a:lnTo>
                    <a:pt x="740" y="508"/>
                  </a:lnTo>
                  <a:lnTo>
                    <a:pt x="736" y="512"/>
                  </a:lnTo>
                  <a:lnTo>
                    <a:pt x="732" y="520"/>
                  </a:lnTo>
                  <a:lnTo>
                    <a:pt x="728" y="524"/>
                  </a:lnTo>
                  <a:lnTo>
                    <a:pt x="724" y="528"/>
                  </a:lnTo>
                  <a:lnTo>
                    <a:pt x="720" y="536"/>
                  </a:lnTo>
                  <a:lnTo>
                    <a:pt x="716" y="540"/>
                  </a:lnTo>
                  <a:lnTo>
                    <a:pt x="712" y="548"/>
                  </a:lnTo>
                  <a:lnTo>
                    <a:pt x="712" y="552"/>
                  </a:lnTo>
                  <a:lnTo>
                    <a:pt x="708" y="560"/>
                  </a:lnTo>
                  <a:lnTo>
                    <a:pt x="704" y="564"/>
                  </a:lnTo>
                  <a:lnTo>
                    <a:pt x="700" y="572"/>
                  </a:lnTo>
                  <a:lnTo>
                    <a:pt x="696" y="580"/>
                  </a:lnTo>
                  <a:lnTo>
                    <a:pt x="696" y="584"/>
                  </a:lnTo>
                  <a:lnTo>
                    <a:pt x="692" y="592"/>
                  </a:lnTo>
                  <a:lnTo>
                    <a:pt x="688" y="600"/>
                  </a:lnTo>
                  <a:lnTo>
                    <a:pt x="688" y="604"/>
                  </a:lnTo>
                  <a:lnTo>
                    <a:pt x="684" y="612"/>
                  </a:lnTo>
                  <a:lnTo>
                    <a:pt x="684" y="620"/>
                  </a:lnTo>
                  <a:lnTo>
                    <a:pt x="680" y="628"/>
                  </a:lnTo>
                  <a:lnTo>
                    <a:pt x="680" y="636"/>
                  </a:lnTo>
                  <a:lnTo>
                    <a:pt x="680" y="640"/>
                  </a:lnTo>
                  <a:lnTo>
                    <a:pt x="676" y="640"/>
                  </a:lnTo>
                  <a:lnTo>
                    <a:pt x="672" y="640"/>
                  </a:lnTo>
                  <a:lnTo>
                    <a:pt x="664" y="640"/>
                  </a:lnTo>
                  <a:lnTo>
                    <a:pt x="656" y="640"/>
                  </a:lnTo>
                  <a:lnTo>
                    <a:pt x="648" y="640"/>
                  </a:lnTo>
                  <a:lnTo>
                    <a:pt x="636" y="640"/>
                  </a:lnTo>
                  <a:lnTo>
                    <a:pt x="628" y="640"/>
                  </a:lnTo>
                  <a:lnTo>
                    <a:pt x="616" y="640"/>
                  </a:lnTo>
                  <a:lnTo>
                    <a:pt x="608" y="640"/>
                  </a:lnTo>
                  <a:lnTo>
                    <a:pt x="596" y="640"/>
                  </a:lnTo>
                  <a:lnTo>
                    <a:pt x="592" y="640"/>
                  </a:lnTo>
                  <a:lnTo>
                    <a:pt x="588" y="640"/>
                  </a:lnTo>
                  <a:lnTo>
                    <a:pt x="584" y="640"/>
                  </a:lnTo>
                  <a:lnTo>
                    <a:pt x="584" y="636"/>
                  </a:lnTo>
                  <a:lnTo>
                    <a:pt x="584" y="628"/>
                  </a:lnTo>
                  <a:lnTo>
                    <a:pt x="580" y="620"/>
                  </a:lnTo>
                  <a:lnTo>
                    <a:pt x="580" y="616"/>
                  </a:lnTo>
                  <a:lnTo>
                    <a:pt x="576" y="608"/>
                  </a:lnTo>
                  <a:lnTo>
                    <a:pt x="576" y="604"/>
                  </a:lnTo>
                  <a:lnTo>
                    <a:pt x="572" y="596"/>
                  </a:lnTo>
                  <a:lnTo>
                    <a:pt x="572" y="592"/>
                  </a:lnTo>
                  <a:lnTo>
                    <a:pt x="568" y="584"/>
                  </a:lnTo>
                  <a:lnTo>
                    <a:pt x="564" y="580"/>
                  </a:lnTo>
                  <a:lnTo>
                    <a:pt x="564" y="572"/>
                  </a:lnTo>
                  <a:lnTo>
                    <a:pt x="560" y="568"/>
                  </a:lnTo>
                  <a:lnTo>
                    <a:pt x="556" y="560"/>
                  </a:lnTo>
                  <a:lnTo>
                    <a:pt x="556" y="556"/>
                  </a:lnTo>
                  <a:lnTo>
                    <a:pt x="552" y="548"/>
                  </a:lnTo>
                  <a:lnTo>
                    <a:pt x="548" y="544"/>
                  </a:lnTo>
                  <a:lnTo>
                    <a:pt x="544" y="536"/>
                  </a:lnTo>
                  <a:lnTo>
                    <a:pt x="540" y="532"/>
                  </a:lnTo>
                  <a:lnTo>
                    <a:pt x="536" y="528"/>
                  </a:lnTo>
                  <a:lnTo>
                    <a:pt x="532" y="520"/>
                  </a:lnTo>
                  <a:lnTo>
                    <a:pt x="528" y="516"/>
                  </a:lnTo>
                  <a:lnTo>
                    <a:pt x="524" y="512"/>
                  </a:lnTo>
                  <a:lnTo>
                    <a:pt x="520" y="508"/>
                  </a:lnTo>
                  <a:lnTo>
                    <a:pt x="516" y="500"/>
                  </a:lnTo>
                  <a:lnTo>
                    <a:pt x="512" y="496"/>
                  </a:lnTo>
                  <a:lnTo>
                    <a:pt x="508" y="492"/>
                  </a:lnTo>
                  <a:lnTo>
                    <a:pt x="504" y="488"/>
                  </a:lnTo>
                  <a:lnTo>
                    <a:pt x="496" y="484"/>
                  </a:lnTo>
                  <a:lnTo>
                    <a:pt x="492" y="484"/>
                  </a:lnTo>
                  <a:lnTo>
                    <a:pt x="488" y="480"/>
                  </a:lnTo>
                  <a:lnTo>
                    <a:pt x="480" y="476"/>
                  </a:lnTo>
                  <a:lnTo>
                    <a:pt x="476" y="472"/>
                  </a:lnTo>
                  <a:lnTo>
                    <a:pt x="468" y="472"/>
                  </a:lnTo>
                  <a:lnTo>
                    <a:pt x="464" y="468"/>
                  </a:lnTo>
                  <a:lnTo>
                    <a:pt x="456" y="468"/>
                  </a:lnTo>
                  <a:lnTo>
                    <a:pt x="452" y="464"/>
                  </a:lnTo>
                  <a:lnTo>
                    <a:pt x="444" y="464"/>
                  </a:lnTo>
                  <a:lnTo>
                    <a:pt x="436" y="460"/>
                  </a:lnTo>
                  <a:lnTo>
                    <a:pt x="432" y="460"/>
                  </a:lnTo>
                  <a:lnTo>
                    <a:pt x="424" y="460"/>
                  </a:lnTo>
                  <a:lnTo>
                    <a:pt x="416" y="460"/>
                  </a:lnTo>
                  <a:lnTo>
                    <a:pt x="408" y="460"/>
                  </a:lnTo>
                  <a:lnTo>
                    <a:pt x="404" y="460"/>
                  </a:lnTo>
                  <a:lnTo>
                    <a:pt x="396" y="460"/>
                  </a:lnTo>
                  <a:lnTo>
                    <a:pt x="388" y="464"/>
                  </a:lnTo>
                  <a:lnTo>
                    <a:pt x="380" y="464"/>
                  </a:lnTo>
                  <a:lnTo>
                    <a:pt x="376" y="464"/>
                  </a:lnTo>
                  <a:lnTo>
                    <a:pt x="368" y="468"/>
                  </a:lnTo>
                  <a:lnTo>
                    <a:pt x="364" y="468"/>
                  </a:lnTo>
                  <a:lnTo>
                    <a:pt x="356" y="472"/>
                  </a:lnTo>
                  <a:lnTo>
                    <a:pt x="352" y="472"/>
                  </a:lnTo>
                  <a:lnTo>
                    <a:pt x="348" y="476"/>
                  </a:lnTo>
                  <a:lnTo>
                    <a:pt x="340" y="480"/>
                  </a:lnTo>
                  <a:lnTo>
                    <a:pt x="336" y="480"/>
                  </a:lnTo>
                  <a:lnTo>
                    <a:pt x="332" y="484"/>
                  </a:lnTo>
                  <a:lnTo>
                    <a:pt x="328" y="488"/>
                  </a:lnTo>
                  <a:lnTo>
                    <a:pt x="324" y="492"/>
                  </a:lnTo>
                  <a:lnTo>
                    <a:pt x="320" y="496"/>
                  </a:lnTo>
                  <a:lnTo>
                    <a:pt x="312" y="500"/>
                  </a:lnTo>
                  <a:lnTo>
                    <a:pt x="308" y="504"/>
                  </a:lnTo>
                  <a:lnTo>
                    <a:pt x="304" y="508"/>
                  </a:lnTo>
                  <a:lnTo>
                    <a:pt x="300" y="516"/>
                  </a:lnTo>
                  <a:lnTo>
                    <a:pt x="300" y="520"/>
                  </a:lnTo>
                  <a:lnTo>
                    <a:pt x="296" y="524"/>
                  </a:lnTo>
                  <a:lnTo>
                    <a:pt x="292" y="528"/>
                  </a:lnTo>
                  <a:lnTo>
                    <a:pt x="288" y="536"/>
                  </a:lnTo>
                  <a:lnTo>
                    <a:pt x="284" y="540"/>
                  </a:lnTo>
                  <a:lnTo>
                    <a:pt x="284" y="548"/>
                  </a:lnTo>
                  <a:lnTo>
                    <a:pt x="280" y="552"/>
                  </a:lnTo>
                  <a:lnTo>
                    <a:pt x="276" y="560"/>
                  </a:lnTo>
                  <a:lnTo>
                    <a:pt x="276" y="564"/>
                  </a:lnTo>
                  <a:lnTo>
                    <a:pt x="272" y="572"/>
                  </a:lnTo>
                  <a:lnTo>
                    <a:pt x="272" y="580"/>
                  </a:lnTo>
                  <a:lnTo>
                    <a:pt x="268" y="588"/>
                  </a:lnTo>
                  <a:lnTo>
                    <a:pt x="268" y="592"/>
                  </a:lnTo>
                  <a:lnTo>
                    <a:pt x="268" y="600"/>
                  </a:lnTo>
                  <a:lnTo>
                    <a:pt x="264" y="604"/>
                  </a:lnTo>
                  <a:lnTo>
                    <a:pt x="264" y="612"/>
                  </a:lnTo>
                  <a:lnTo>
                    <a:pt x="264" y="616"/>
                  </a:lnTo>
                  <a:lnTo>
                    <a:pt x="264" y="624"/>
                  </a:lnTo>
                  <a:lnTo>
                    <a:pt x="264" y="632"/>
                  </a:lnTo>
                  <a:lnTo>
                    <a:pt x="264" y="636"/>
                  </a:lnTo>
                  <a:lnTo>
                    <a:pt x="264" y="644"/>
                  </a:lnTo>
                  <a:lnTo>
                    <a:pt x="264" y="648"/>
                  </a:lnTo>
                  <a:lnTo>
                    <a:pt x="264" y="656"/>
                  </a:lnTo>
                  <a:lnTo>
                    <a:pt x="264" y="660"/>
                  </a:lnTo>
                  <a:lnTo>
                    <a:pt x="264" y="668"/>
                  </a:lnTo>
                  <a:lnTo>
                    <a:pt x="264" y="672"/>
                  </a:lnTo>
                  <a:lnTo>
                    <a:pt x="268" y="680"/>
                  </a:lnTo>
                  <a:lnTo>
                    <a:pt x="268" y="684"/>
                  </a:lnTo>
                  <a:lnTo>
                    <a:pt x="268" y="692"/>
                  </a:lnTo>
                  <a:lnTo>
                    <a:pt x="272" y="696"/>
                  </a:lnTo>
                  <a:lnTo>
                    <a:pt x="272" y="704"/>
                  </a:lnTo>
                  <a:lnTo>
                    <a:pt x="276" y="708"/>
                  </a:lnTo>
                  <a:lnTo>
                    <a:pt x="276" y="716"/>
                  </a:lnTo>
                  <a:lnTo>
                    <a:pt x="280" y="720"/>
                  </a:lnTo>
                  <a:lnTo>
                    <a:pt x="280" y="728"/>
                  </a:lnTo>
                  <a:lnTo>
                    <a:pt x="284" y="732"/>
                  </a:lnTo>
                  <a:lnTo>
                    <a:pt x="284" y="740"/>
                  </a:lnTo>
                  <a:lnTo>
                    <a:pt x="288" y="744"/>
                  </a:lnTo>
                  <a:lnTo>
                    <a:pt x="288" y="752"/>
                  </a:lnTo>
                  <a:lnTo>
                    <a:pt x="292" y="756"/>
                  </a:lnTo>
                  <a:lnTo>
                    <a:pt x="296" y="760"/>
                  </a:lnTo>
                  <a:lnTo>
                    <a:pt x="300" y="768"/>
                  </a:lnTo>
                  <a:lnTo>
                    <a:pt x="300" y="772"/>
                  </a:lnTo>
                  <a:lnTo>
                    <a:pt x="304" y="780"/>
                  </a:lnTo>
                  <a:lnTo>
                    <a:pt x="308" y="784"/>
                  </a:lnTo>
                  <a:lnTo>
                    <a:pt x="312" y="788"/>
                  </a:lnTo>
                  <a:lnTo>
                    <a:pt x="316" y="796"/>
                  </a:lnTo>
                  <a:lnTo>
                    <a:pt x="316" y="800"/>
                  </a:lnTo>
                  <a:lnTo>
                    <a:pt x="320" y="804"/>
                  </a:lnTo>
                  <a:lnTo>
                    <a:pt x="324" y="812"/>
                  </a:lnTo>
                  <a:lnTo>
                    <a:pt x="328" y="816"/>
                  </a:lnTo>
                  <a:lnTo>
                    <a:pt x="332" y="820"/>
                  </a:lnTo>
                  <a:lnTo>
                    <a:pt x="336" y="824"/>
                  </a:lnTo>
                  <a:lnTo>
                    <a:pt x="340" y="832"/>
                  </a:lnTo>
                  <a:lnTo>
                    <a:pt x="344" y="836"/>
                  </a:lnTo>
                  <a:lnTo>
                    <a:pt x="348" y="840"/>
                  </a:lnTo>
                  <a:lnTo>
                    <a:pt x="352" y="844"/>
                  </a:lnTo>
                  <a:lnTo>
                    <a:pt x="356" y="848"/>
                  </a:lnTo>
                  <a:lnTo>
                    <a:pt x="364" y="852"/>
                  </a:lnTo>
                  <a:lnTo>
                    <a:pt x="368" y="860"/>
                  </a:lnTo>
                  <a:lnTo>
                    <a:pt x="372" y="864"/>
                  </a:lnTo>
                  <a:lnTo>
                    <a:pt x="376" y="868"/>
                  </a:lnTo>
                  <a:lnTo>
                    <a:pt x="380" y="872"/>
                  </a:lnTo>
                  <a:lnTo>
                    <a:pt x="384" y="876"/>
                  </a:lnTo>
                  <a:lnTo>
                    <a:pt x="392" y="880"/>
                  </a:lnTo>
                  <a:lnTo>
                    <a:pt x="396" y="884"/>
                  </a:lnTo>
                  <a:lnTo>
                    <a:pt x="400" y="888"/>
                  </a:lnTo>
                  <a:lnTo>
                    <a:pt x="404" y="892"/>
                  </a:lnTo>
                  <a:lnTo>
                    <a:pt x="412" y="892"/>
                  </a:lnTo>
                  <a:lnTo>
                    <a:pt x="416" y="896"/>
                  </a:lnTo>
                  <a:lnTo>
                    <a:pt x="420" y="900"/>
                  </a:lnTo>
                  <a:lnTo>
                    <a:pt x="424" y="904"/>
                  </a:lnTo>
                  <a:lnTo>
                    <a:pt x="432" y="908"/>
                  </a:lnTo>
                  <a:lnTo>
                    <a:pt x="436" y="912"/>
                  </a:lnTo>
                  <a:lnTo>
                    <a:pt x="440" y="912"/>
                  </a:lnTo>
                  <a:lnTo>
                    <a:pt x="448" y="916"/>
                  </a:lnTo>
                  <a:lnTo>
                    <a:pt x="452" y="920"/>
                  </a:lnTo>
                  <a:lnTo>
                    <a:pt x="456" y="920"/>
                  </a:lnTo>
                  <a:lnTo>
                    <a:pt x="464" y="924"/>
                  </a:lnTo>
                  <a:lnTo>
                    <a:pt x="468" y="928"/>
                  </a:lnTo>
                  <a:lnTo>
                    <a:pt x="476" y="928"/>
                  </a:lnTo>
                  <a:lnTo>
                    <a:pt x="480" y="932"/>
                  </a:lnTo>
                  <a:lnTo>
                    <a:pt x="488" y="936"/>
                  </a:lnTo>
                  <a:lnTo>
                    <a:pt x="492" y="936"/>
                  </a:lnTo>
                  <a:lnTo>
                    <a:pt x="496" y="940"/>
                  </a:lnTo>
                  <a:lnTo>
                    <a:pt x="504" y="940"/>
                  </a:lnTo>
                  <a:lnTo>
                    <a:pt x="508" y="944"/>
                  </a:lnTo>
                  <a:lnTo>
                    <a:pt x="516" y="944"/>
                  </a:lnTo>
                  <a:lnTo>
                    <a:pt x="520" y="944"/>
                  </a:lnTo>
                  <a:lnTo>
                    <a:pt x="528" y="948"/>
                  </a:lnTo>
                  <a:lnTo>
                    <a:pt x="532" y="948"/>
                  </a:lnTo>
                  <a:lnTo>
                    <a:pt x="540" y="948"/>
                  </a:lnTo>
                  <a:lnTo>
                    <a:pt x="544" y="952"/>
                  </a:lnTo>
                  <a:lnTo>
                    <a:pt x="552" y="952"/>
                  </a:lnTo>
                  <a:lnTo>
                    <a:pt x="560" y="952"/>
                  </a:lnTo>
                  <a:lnTo>
                    <a:pt x="564" y="956"/>
                  </a:lnTo>
                  <a:lnTo>
                    <a:pt x="572" y="956"/>
                  </a:lnTo>
                  <a:lnTo>
                    <a:pt x="576" y="956"/>
                  </a:lnTo>
                  <a:lnTo>
                    <a:pt x="584" y="956"/>
                  </a:lnTo>
                  <a:lnTo>
                    <a:pt x="588" y="956"/>
                  </a:lnTo>
                  <a:lnTo>
                    <a:pt x="596" y="956"/>
                  </a:lnTo>
                  <a:lnTo>
                    <a:pt x="604" y="956"/>
                  </a:lnTo>
                  <a:lnTo>
                    <a:pt x="608" y="960"/>
                  </a:lnTo>
                  <a:lnTo>
                    <a:pt x="616" y="960"/>
                  </a:lnTo>
                  <a:lnTo>
                    <a:pt x="624" y="960"/>
                  </a:lnTo>
                  <a:lnTo>
                    <a:pt x="628" y="956"/>
                  </a:lnTo>
                  <a:lnTo>
                    <a:pt x="628" y="960"/>
                  </a:lnTo>
                  <a:lnTo>
                    <a:pt x="628" y="964"/>
                  </a:lnTo>
                  <a:lnTo>
                    <a:pt x="628" y="968"/>
                  </a:lnTo>
                  <a:lnTo>
                    <a:pt x="628" y="976"/>
                  </a:lnTo>
                  <a:lnTo>
                    <a:pt x="628" y="988"/>
                  </a:lnTo>
                  <a:lnTo>
                    <a:pt x="628" y="996"/>
                  </a:lnTo>
                  <a:lnTo>
                    <a:pt x="628" y="1008"/>
                  </a:lnTo>
                  <a:lnTo>
                    <a:pt x="628" y="1016"/>
                  </a:lnTo>
                  <a:lnTo>
                    <a:pt x="628" y="1028"/>
                  </a:lnTo>
                  <a:lnTo>
                    <a:pt x="628" y="1036"/>
                  </a:lnTo>
                  <a:lnTo>
                    <a:pt x="628" y="1040"/>
                  </a:lnTo>
                  <a:lnTo>
                    <a:pt x="628" y="1044"/>
                  </a:lnTo>
                  <a:lnTo>
                    <a:pt x="628" y="1048"/>
                  </a:lnTo>
                  <a:lnTo>
                    <a:pt x="624" y="1048"/>
                  </a:lnTo>
                  <a:lnTo>
                    <a:pt x="616" y="1048"/>
                  </a:lnTo>
                  <a:lnTo>
                    <a:pt x="612" y="1048"/>
                  </a:lnTo>
                  <a:lnTo>
                    <a:pt x="604" y="1048"/>
                  </a:lnTo>
                  <a:lnTo>
                    <a:pt x="600" y="1048"/>
                  </a:lnTo>
                  <a:lnTo>
                    <a:pt x="592" y="1048"/>
                  </a:lnTo>
                  <a:lnTo>
                    <a:pt x="588" y="1048"/>
                  </a:lnTo>
                  <a:lnTo>
                    <a:pt x="580" y="1044"/>
                  </a:lnTo>
                  <a:lnTo>
                    <a:pt x="576" y="1044"/>
                  </a:lnTo>
                  <a:lnTo>
                    <a:pt x="568" y="1044"/>
                  </a:lnTo>
                  <a:lnTo>
                    <a:pt x="560" y="1044"/>
                  </a:lnTo>
                  <a:lnTo>
                    <a:pt x="556" y="1044"/>
                  </a:lnTo>
                  <a:lnTo>
                    <a:pt x="548" y="1044"/>
                  </a:lnTo>
                  <a:lnTo>
                    <a:pt x="544" y="1040"/>
                  </a:lnTo>
                  <a:lnTo>
                    <a:pt x="540" y="1040"/>
                  </a:lnTo>
                  <a:lnTo>
                    <a:pt x="532" y="1040"/>
                  </a:lnTo>
                  <a:lnTo>
                    <a:pt x="528" y="1040"/>
                  </a:lnTo>
                  <a:lnTo>
                    <a:pt x="520" y="1036"/>
                  </a:lnTo>
                  <a:lnTo>
                    <a:pt x="516" y="1036"/>
                  </a:lnTo>
                  <a:lnTo>
                    <a:pt x="508" y="1036"/>
                  </a:lnTo>
                  <a:lnTo>
                    <a:pt x="504" y="1032"/>
                  </a:lnTo>
                  <a:lnTo>
                    <a:pt x="496" y="1032"/>
                  </a:lnTo>
                  <a:lnTo>
                    <a:pt x="492" y="1028"/>
                  </a:lnTo>
                  <a:lnTo>
                    <a:pt x="484" y="1028"/>
                  </a:lnTo>
                  <a:lnTo>
                    <a:pt x="480" y="1028"/>
                  </a:lnTo>
                  <a:lnTo>
                    <a:pt x="472" y="1024"/>
                  </a:lnTo>
                  <a:lnTo>
                    <a:pt x="468" y="1024"/>
                  </a:lnTo>
                  <a:lnTo>
                    <a:pt x="464" y="1020"/>
                  </a:lnTo>
                  <a:lnTo>
                    <a:pt x="456" y="1020"/>
                  </a:lnTo>
                  <a:lnTo>
                    <a:pt x="452" y="1016"/>
                  </a:lnTo>
                  <a:lnTo>
                    <a:pt x="444" y="1012"/>
                  </a:lnTo>
                  <a:lnTo>
                    <a:pt x="440" y="1012"/>
                  </a:lnTo>
                  <a:lnTo>
                    <a:pt x="436" y="1008"/>
                  </a:lnTo>
                  <a:lnTo>
                    <a:pt x="428" y="1008"/>
                  </a:lnTo>
                  <a:lnTo>
                    <a:pt x="424" y="1004"/>
                  </a:lnTo>
                  <a:lnTo>
                    <a:pt x="420" y="1000"/>
                  </a:lnTo>
                  <a:lnTo>
                    <a:pt x="412" y="1000"/>
                  </a:lnTo>
                  <a:lnTo>
                    <a:pt x="408" y="996"/>
                  </a:lnTo>
                  <a:lnTo>
                    <a:pt x="404" y="992"/>
                  </a:lnTo>
                  <a:lnTo>
                    <a:pt x="396" y="992"/>
                  </a:lnTo>
                  <a:lnTo>
                    <a:pt x="392" y="988"/>
                  </a:lnTo>
                  <a:lnTo>
                    <a:pt x="388" y="984"/>
                  </a:lnTo>
                  <a:lnTo>
                    <a:pt x="380" y="980"/>
                  </a:lnTo>
                  <a:lnTo>
                    <a:pt x="376" y="980"/>
                  </a:lnTo>
                  <a:lnTo>
                    <a:pt x="372" y="976"/>
                  </a:lnTo>
                  <a:lnTo>
                    <a:pt x="368" y="972"/>
                  </a:lnTo>
                  <a:lnTo>
                    <a:pt x="360" y="968"/>
                  </a:lnTo>
                  <a:lnTo>
                    <a:pt x="356" y="964"/>
                  </a:lnTo>
                  <a:lnTo>
                    <a:pt x="352" y="960"/>
                  </a:lnTo>
                  <a:lnTo>
                    <a:pt x="348" y="960"/>
                  </a:lnTo>
                  <a:lnTo>
                    <a:pt x="344" y="956"/>
                  </a:lnTo>
                  <a:lnTo>
                    <a:pt x="336" y="952"/>
                  </a:lnTo>
                  <a:lnTo>
                    <a:pt x="332" y="948"/>
                  </a:lnTo>
                  <a:lnTo>
                    <a:pt x="328" y="944"/>
                  </a:lnTo>
                  <a:lnTo>
                    <a:pt x="324" y="940"/>
                  </a:lnTo>
                  <a:lnTo>
                    <a:pt x="320" y="936"/>
                  </a:lnTo>
                  <a:lnTo>
                    <a:pt x="316" y="932"/>
                  </a:lnTo>
                  <a:lnTo>
                    <a:pt x="312" y="928"/>
                  </a:lnTo>
                  <a:lnTo>
                    <a:pt x="304" y="924"/>
                  </a:lnTo>
                  <a:lnTo>
                    <a:pt x="300" y="920"/>
                  </a:lnTo>
                  <a:lnTo>
                    <a:pt x="296" y="916"/>
                  </a:lnTo>
                  <a:lnTo>
                    <a:pt x="292" y="912"/>
                  </a:lnTo>
                  <a:lnTo>
                    <a:pt x="288" y="908"/>
                  </a:lnTo>
                  <a:lnTo>
                    <a:pt x="284" y="900"/>
                  </a:lnTo>
                  <a:lnTo>
                    <a:pt x="280" y="896"/>
                  </a:lnTo>
                  <a:lnTo>
                    <a:pt x="276" y="892"/>
                  </a:lnTo>
                  <a:lnTo>
                    <a:pt x="272" y="888"/>
                  </a:lnTo>
                  <a:lnTo>
                    <a:pt x="268" y="884"/>
                  </a:lnTo>
                  <a:lnTo>
                    <a:pt x="264" y="880"/>
                  </a:lnTo>
                  <a:lnTo>
                    <a:pt x="260" y="876"/>
                  </a:lnTo>
                  <a:lnTo>
                    <a:pt x="256" y="868"/>
                  </a:lnTo>
                  <a:lnTo>
                    <a:pt x="252" y="864"/>
                  </a:lnTo>
                  <a:lnTo>
                    <a:pt x="252" y="860"/>
                  </a:lnTo>
                  <a:lnTo>
                    <a:pt x="248" y="856"/>
                  </a:lnTo>
                  <a:lnTo>
                    <a:pt x="244" y="848"/>
                  </a:lnTo>
                  <a:lnTo>
                    <a:pt x="240" y="844"/>
                  </a:lnTo>
                  <a:lnTo>
                    <a:pt x="236" y="840"/>
                  </a:lnTo>
                  <a:lnTo>
                    <a:pt x="232" y="836"/>
                  </a:lnTo>
                  <a:lnTo>
                    <a:pt x="232" y="828"/>
                  </a:lnTo>
                  <a:lnTo>
                    <a:pt x="228" y="824"/>
                  </a:lnTo>
                  <a:lnTo>
                    <a:pt x="224" y="820"/>
                  </a:lnTo>
                  <a:lnTo>
                    <a:pt x="220" y="812"/>
                  </a:lnTo>
                  <a:lnTo>
                    <a:pt x="220" y="808"/>
                  </a:lnTo>
                  <a:lnTo>
                    <a:pt x="216" y="804"/>
                  </a:lnTo>
                  <a:lnTo>
                    <a:pt x="212" y="796"/>
                  </a:lnTo>
                  <a:lnTo>
                    <a:pt x="212" y="792"/>
                  </a:lnTo>
                  <a:lnTo>
                    <a:pt x="208" y="784"/>
                  </a:lnTo>
                  <a:lnTo>
                    <a:pt x="204" y="780"/>
                  </a:lnTo>
                  <a:lnTo>
                    <a:pt x="204" y="776"/>
                  </a:lnTo>
                  <a:lnTo>
                    <a:pt x="200" y="768"/>
                  </a:lnTo>
                  <a:lnTo>
                    <a:pt x="200" y="764"/>
                  </a:lnTo>
                  <a:lnTo>
                    <a:pt x="196" y="756"/>
                  </a:lnTo>
                  <a:lnTo>
                    <a:pt x="196" y="748"/>
                  </a:lnTo>
                  <a:lnTo>
                    <a:pt x="192" y="744"/>
                  </a:lnTo>
                  <a:lnTo>
                    <a:pt x="192" y="736"/>
                  </a:lnTo>
                  <a:lnTo>
                    <a:pt x="188" y="732"/>
                  </a:lnTo>
                  <a:lnTo>
                    <a:pt x="188" y="724"/>
                  </a:lnTo>
                  <a:lnTo>
                    <a:pt x="184" y="720"/>
                  </a:lnTo>
                  <a:lnTo>
                    <a:pt x="184" y="712"/>
                  </a:lnTo>
                  <a:lnTo>
                    <a:pt x="184" y="708"/>
                  </a:lnTo>
                  <a:lnTo>
                    <a:pt x="180" y="700"/>
                  </a:lnTo>
                  <a:lnTo>
                    <a:pt x="180" y="692"/>
                  </a:lnTo>
                  <a:lnTo>
                    <a:pt x="180" y="688"/>
                  </a:lnTo>
                  <a:lnTo>
                    <a:pt x="176" y="680"/>
                  </a:lnTo>
                  <a:lnTo>
                    <a:pt x="176" y="676"/>
                  </a:lnTo>
                  <a:lnTo>
                    <a:pt x="176" y="668"/>
                  </a:lnTo>
                  <a:lnTo>
                    <a:pt x="176" y="660"/>
                  </a:lnTo>
                  <a:lnTo>
                    <a:pt x="176" y="656"/>
                  </a:lnTo>
                  <a:lnTo>
                    <a:pt x="176" y="648"/>
                  </a:lnTo>
                  <a:lnTo>
                    <a:pt x="176" y="640"/>
                  </a:lnTo>
                  <a:lnTo>
                    <a:pt x="176" y="636"/>
                  </a:lnTo>
                  <a:lnTo>
                    <a:pt x="176" y="628"/>
                  </a:lnTo>
                  <a:lnTo>
                    <a:pt x="176" y="624"/>
                  </a:lnTo>
                  <a:lnTo>
                    <a:pt x="176" y="616"/>
                  </a:lnTo>
                  <a:lnTo>
                    <a:pt x="176" y="608"/>
                  </a:lnTo>
                  <a:lnTo>
                    <a:pt x="176" y="604"/>
                  </a:lnTo>
                  <a:lnTo>
                    <a:pt x="176" y="596"/>
                  </a:lnTo>
                  <a:lnTo>
                    <a:pt x="176" y="592"/>
                  </a:lnTo>
                  <a:lnTo>
                    <a:pt x="180" y="584"/>
                  </a:lnTo>
                  <a:lnTo>
                    <a:pt x="180" y="576"/>
                  </a:lnTo>
                  <a:lnTo>
                    <a:pt x="180" y="572"/>
                  </a:lnTo>
                  <a:lnTo>
                    <a:pt x="184" y="564"/>
                  </a:lnTo>
                  <a:lnTo>
                    <a:pt x="184" y="556"/>
                  </a:lnTo>
                  <a:lnTo>
                    <a:pt x="188" y="552"/>
                  </a:lnTo>
                  <a:lnTo>
                    <a:pt x="188" y="544"/>
                  </a:lnTo>
                  <a:lnTo>
                    <a:pt x="192" y="536"/>
                  </a:lnTo>
                  <a:lnTo>
                    <a:pt x="192" y="532"/>
                  </a:lnTo>
                  <a:lnTo>
                    <a:pt x="196" y="524"/>
                  </a:lnTo>
                  <a:lnTo>
                    <a:pt x="196" y="520"/>
                  </a:lnTo>
                  <a:lnTo>
                    <a:pt x="200" y="512"/>
                  </a:lnTo>
                  <a:lnTo>
                    <a:pt x="204" y="508"/>
                  </a:lnTo>
                  <a:lnTo>
                    <a:pt x="208" y="500"/>
                  </a:lnTo>
                  <a:lnTo>
                    <a:pt x="208" y="496"/>
                  </a:lnTo>
                  <a:lnTo>
                    <a:pt x="212" y="488"/>
                  </a:lnTo>
                  <a:lnTo>
                    <a:pt x="216" y="484"/>
                  </a:lnTo>
                  <a:lnTo>
                    <a:pt x="220" y="480"/>
                  </a:lnTo>
                  <a:lnTo>
                    <a:pt x="224" y="472"/>
                  </a:lnTo>
                  <a:lnTo>
                    <a:pt x="224" y="468"/>
                  </a:lnTo>
                  <a:lnTo>
                    <a:pt x="228" y="464"/>
                  </a:lnTo>
                  <a:lnTo>
                    <a:pt x="232" y="460"/>
                  </a:lnTo>
                  <a:lnTo>
                    <a:pt x="236" y="452"/>
                  </a:lnTo>
                  <a:lnTo>
                    <a:pt x="240" y="448"/>
                  </a:lnTo>
                  <a:lnTo>
                    <a:pt x="244" y="444"/>
                  </a:lnTo>
                  <a:lnTo>
                    <a:pt x="248" y="440"/>
                  </a:lnTo>
                  <a:lnTo>
                    <a:pt x="252" y="436"/>
                  </a:lnTo>
                  <a:lnTo>
                    <a:pt x="256" y="432"/>
                  </a:lnTo>
                  <a:lnTo>
                    <a:pt x="260" y="428"/>
                  </a:lnTo>
                  <a:lnTo>
                    <a:pt x="264" y="424"/>
                  </a:lnTo>
                  <a:lnTo>
                    <a:pt x="268" y="420"/>
                  </a:lnTo>
                  <a:lnTo>
                    <a:pt x="272" y="416"/>
                  </a:lnTo>
                  <a:lnTo>
                    <a:pt x="280" y="412"/>
                  </a:lnTo>
                  <a:lnTo>
                    <a:pt x="284" y="412"/>
                  </a:lnTo>
                  <a:lnTo>
                    <a:pt x="288" y="408"/>
                  </a:lnTo>
                  <a:lnTo>
                    <a:pt x="296" y="404"/>
                  </a:lnTo>
                  <a:lnTo>
                    <a:pt x="300" y="400"/>
                  </a:lnTo>
                  <a:lnTo>
                    <a:pt x="304" y="396"/>
                  </a:lnTo>
                  <a:lnTo>
                    <a:pt x="312" y="396"/>
                  </a:lnTo>
                  <a:lnTo>
                    <a:pt x="316" y="392"/>
                  </a:lnTo>
                  <a:lnTo>
                    <a:pt x="324" y="388"/>
                  </a:lnTo>
                  <a:lnTo>
                    <a:pt x="328" y="388"/>
                  </a:lnTo>
                  <a:lnTo>
                    <a:pt x="336" y="384"/>
                  </a:lnTo>
                  <a:lnTo>
                    <a:pt x="340" y="380"/>
                  </a:lnTo>
                  <a:lnTo>
                    <a:pt x="348" y="380"/>
                  </a:lnTo>
                  <a:lnTo>
                    <a:pt x="352" y="380"/>
                  </a:lnTo>
                  <a:lnTo>
                    <a:pt x="360" y="376"/>
                  </a:lnTo>
                  <a:lnTo>
                    <a:pt x="368" y="376"/>
                  </a:lnTo>
                  <a:lnTo>
                    <a:pt x="372" y="376"/>
                  </a:lnTo>
                  <a:lnTo>
                    <a:pt x="380" y="372"/>
                  </a:lnTo>
                  <a:lnTo>
                    <a:pt x="388" y="372"/>
                  </a:lnTo>
                  <a:lnTo>
                    <a:pt x="396" y="372"/>
                  </a:lnTo>
                  <a:lnTo>
                    <a:pt x="404" y="372"/>
                  </a:lnTo>
                  <a:lnTo>
                    <a:pt x="412" y="372"/>
                  </a:lnTo>
                  <a:lnTo>
                    <a:pt x="420" y="372"/>
                  </a:lnTo>
                  <a:lnTo>
                    <a:pt x="428" y="372"/>
                  </a:lnTo>
                  <a:lnTo>
                    <a:pt x="436" y="372"/>
                  </a:lnTo>
                  <a:lnTo>
                    <a:pt x="444" y="372"/>
                  </a:lnTo>
                  <a:lnTo>
                    <a:pt x="452" y="372"/>
                  </a:lnTo>
                  <a:lnTo>
                    <a:pt x="456" y="372"/>
                  </a:lnTo>
                  <a:lnTo>
                    <a:pt x="460" y="376"/>
                  </a:lnTo>
                  <a:lnTo>
                    <a:pt x="464" y="376"/>
                  </a:lnTo>
                  <a:lnTo>
                    <a:pt x="460" y="376"/>
                  </a:lnTo>
                  <a:lnTo>
                    <a:pt x="468" y="376"/>
                  </a:lnTo>
                  <a:lnTo>
                    <a:pt x="476" y="380"/>
                  </a:lnTo>
                  <a:lnTo>
                    <a:pt x="480" y="380"/>
                  </a:lnTo>
                  <a:lnTo>
                    <a:pt x="488" y="384"/>
                  </a:lnTo>
                  <a:lnTo>
                    <a:pt x="492" y="384"/>
                  </a:lnTo>
                  <a:lnTo>
                    <a:pt x="500" y="388"/>
                  </a:lnTo>
                  <a:lnTo>
                    <a:pt x="504" y="388"/>
                  </a:lnTo>
                  <a:lnTo>
                    <a:pt x="512" y="392"/>
                  </a:lnTo>
                  <a:lnTo>
                    <a:pt x="516" y="392"/>
                  </a:lnTo>
                  <a:lnTo>
                    <a:pt x="520" y="396"/>
                  </a:lnTo>
                  <a:lnTo>
                    <a:pt x="528" y="400"/>
                  </a:lnTo>
                  <a:lnTo>
                    <a:pt x="532" y="404"/>
                  </a:lnTo>
                  <a:lnTo>
                    <a:pt x="540" y="404"/>
                  </a:lnTo>
                  <a:lnTo>
                    <a:pt x="544" y="408"/>
                  </a:lnTo>
                  <a:lnTo>
                    <a:pt x="548" y="412"/>
                  </a:lnTo>
                  <a:lnTo>
                    <a:pt x="552" y="416"/>
                  </a:lnTo>
                  <a:lnTo>
                    <a:pt x="560" y="420"/>
                  </a:lnTo>
                  <a:lnTo>
                    <a:pt x="564" y="424"/>
                  </a:lnTo>
                  <a:lnTo>
                    <a:pt x="568" y="428"/>
                  </a:lnTo>
                  <a:lnTo>
                    <a:pt x="572" y="432"/>
                  </a:lnTo>
                  <a:lnTo>
                    <a:pt x="576" y="436"/>
                  </a:lnTo>
                  <a:lnTo>
                    <a:pt x="580" y="440"/>
                  </a:lnTo>
                  <a:lnTo>
                    <a:pt x="584" y="444"/>
                  </a:lnTo>
                  <a:lnTo>
                    <a:pt x="588" y="448"/>
                  </a:lnTo>
                  <a:lnTo>
                    <a:pt x="596" y="452"/>
                  </a:lnTo>
                  <a:lnTo>
                    <a:pt x="600" y="460"/>
                  </a:lnTo>
                  <a:lnTo>
                    <a:pt x="604" y="464"/>
                  </a:lnTo>
                  <a:lnTo>
                    <a:pt x="608" y="468"/>
                  </a:lnTo>
                  <a:lnTo>
                    <a:pt x="608" y="476"/>
                  </a:lnTo>
                  <a:lnTo>
                    <a:pt x="612" y="480"/>
                  </a:lnTo>
                  <a:lnTo>
                    <a:pt x="616" y="484"/>
                  </a:lnTo>
                  <a:lnTo>
                    <a:pt x="620" y="492"/>
                  </a:lnTo>
                  <a:lnTo>
                    <a:pt x="624" y="496"/>
                  </a:lnTo>
                  <a:lnTo>
                    <a:pt x="628" y="504"/>
                  </a:lnTo>
                  <a:lnTo>
                    <a:pt x="632" y="512"/>
                  </a:lnTo>
                  <a:lnTo>
                    <a:pt x="636" y="500"/>
                  </a:lnTo>
                  <a:lnTo>
                    <a:pt x="644" y="492"/>
                  </a:lnTo>
                  <a:lnTo>
                    <a:pt x="648" y="484"/>
                  </a:lnTo>
                  <a:lnTo>
                    <a:pt x="652" y="480"/>
                  </a:lnTo>
                  <a:lnTo>
                    <a:pt x="656" y="472"/>
                  </a:lnTo>
                  <a:lnTo>
                    <a:pt x="660" y="468"/>
                  </a:lnTo>
                  <a:lnTo>
                    <a:pt x="664" y="464"/>
                  </a:lnTo>
                  <a:lnTo>
                    <a:pt x="668" y="460"/>
                  </a:lnTo>
                  <a:lnTo>
                    <a:pt x="672" y="452"/>
                  </a:lnTo>
                  <a:lnTo>
                    <a:pt x="672" y="448"/>
                  </a:lnTo>
                  <a:lnTo>
                    <a:pt x="676" y="444"/>
                  </a:lnTo>
                  <a:lnTo>
                    <a:pt x="684" y="440"/>
                  </a:lnTo>
                  <a:lnTo>
                    <a:pt x="688" y="436"/>
                  </a:lnTo>
                  <a:lnTo>
                    <a:pt x="692" y="432"/>
                  </a:lnTo>
                  <a:lnTo>
                    <a:pt x="696" y="428"/>
                  </a:lnTo>
                  <a:lnTo>
                    <a:pt x="700" y="420"/>
                  </a:lnTo>
                  <a:lnTo>
                    <a:pt x="704" y="416"/>
                  </a:lnTo>
                  <a:lnTo>
                    <a:pt x="708" y="412"/>
                  </a:lnTo>
                  <a:lnTo>
                    <a:pt x="712" y="412"/>
                  </a:lnTo>
                  <a:lnTo>
                    <a:pt x="720" y="408"/>
                  </a:lnTo>
                  <a:lnTo>
                    <a:pt x="724" y="404"/>
                  </a:lnTo>
                  <a:lnTo>
                    <a:pt x="728" y="400"/>
                  </a:lnTo>
                  <a:lnTo>
                    <a:pt x="732" y="396"/>
                  </a:lnTo>
                  <a:lnTo>
                    <a:pt x="740" y="392"/>
                  </a:lnTo>
                  <a:lnTo>
                    <a:pt x="744" y="392"/>
                  </a:lnTo>
                  <a:lnTo>
                    <a:pt x="748" y="388"/>
                  </a:lnTo>
                  <a:lnTo>
                    <a:pt x="756" y="384"/>
                  </a:lnTo>
                  <a:lnTo>
                    <a:pt x="760" y="380"/>
                  </a:lnTo>
                  <a:lnTo>
                    <a:pt x="768" y="380"/>
                  </a:lnTo>
                  <a:lnTo>
                    <a:pt x="772" y="376"/>
                  </a:lnTo>
                  <a:lnTo>
                    <a:pt x="780" y="376"/>
                  </a:lnTo>
                  <a:lnTo>
                    <a:pt x="784" y="372"/>
                  </a:lnTo>
                  <a:lnTo>
                    <a:pt x="792" y="372"/>
                  </a:lnTo>
                  <a:lnTo>
                    <a:pt x="796" y="368"/>
                  </a:lnTo>
                  <a:lnTo>
                    <a:pt x="804" y="368"/>
                  </a:lnTo>
                  <a:lnTo>
                    <a:pt x="812" y="368"/>
                  </a:lnTo>
                  <a:lnTo>
                    <a:pt x="816" y="364"/>
                  </a:lnTo>
                  <a:lnTo>
                    <a:pt x="824" y="364"/>
                  </a:lnTo>
                  <a:lnTo>
                    <a:pt x="832" y="364"/>
                  </a:lnTo>
                  <a:lnTo>
                    <a:pt x="840" y="364"/>
                  </a:lnTo>
                  <a:lnTo>
                    <a:pt x="844" y="364"/>
                  </a:lnTo>
                  <a:lnTo>
                    <a:pt x="852" y="364"/>
                  </a:lnTo>
                  <a:lnTo>
                    <a:pt x="860" y="364"/>
                  </a:lnTo>
                  <a:lnTo>
                    <a:pt x="868" y="364"/>
                  </a:lnTo>
                  <a:lnTo>
                    <a:pt x="876" y="364"/>
                  </a:lnTo>
                  <a:lnTo>
                    <a:pt x="880" y="364"/>
                  </a:lnTo>
                  <a:lnTo>
                    <a:pt x="888" y="368"/>
                  </a:lnTo>
                  <a:lnTo>
                    <a:pt x="896" y="368"/>
                  </a:lnTo>
                  <a:lnTo>
                    <a:pt x="900" y="368"/>
                  </a:lnTo>
                  <a:lnTo>
                    <a:pt x="908" y="372"/>
                  </a:lnTo>
                  <a:lnTo>
                    <a:pt x="912" y="372"/>
                  </a:lnTo>
                  <a:lnTo>
                    <a:pt x="920" y="376"/>
                  </a:lnTo>
                  <a:lnTo>
                    <a:pt x="924" y="376"/>
                  </a:lnTo>
                  <a:lnTo>
                    <a:pt x="932" y="380"/>
                  </a:lnTo>
                  <a:lnTo>
                    <a:pt x="936" y="380"/>
                  </a:lnTo>
                  <a:lnTo>
                    <a:pt x="940" y="384"/>
                  </a:lnTo>
                  <a:lnTo>
                    <a:pt x="948" y="388"/>
                  </a:lnTo>
                  <a:lnTo>
                    <a:pt x="952" y="388"/>
                  </a:lnTo>
                  <a:lnTo>
                    <a:pt x="956" y="392"/>
                  </a:lnTo>
                  <a:lnTo>
                    <a:pt x="964" y="396"/>
                  </a:lnTo>
                  <a:lnTo>
                    <a:pt x="968" y="400"/>
                  </a:lnTo>
                  <a:lnTo>
                    <a:pt x="972" y="400"/>
                  </a:lnTo>
                  <a:lnTo>
                    <a:pt x="976" y="404"/>
                  </a:lnTo>
                  <a:lnTo>
                    <a:pt x="984" y="408"/>
                  </a:lnTo>
                  <a:lnTo>
                    <a:pt x="988" y="412"/>
                  </a:lnTo>
                  <a:lnTo>
                    <a:pt x="992" y="416"/>
                  </a:lnTo>
                  <a:lnTo>
                    <a:pt x="996" y="420"/>
                  </a:lnTo>
                  <a:lnTo>
                    <a:pt x="1000" y="424"/>
                  </a:lnTo>
                  <a:lnTo>
                    <a:pt x="1004" y="428"/>
                  </a:lnTo>
                  <a:lnTo>
                    <a:pt x="1008" y="432"/>
                  </a:lnTo>
                  <a:lnTo>
                    <a:pt x="1012" y="436"/>
                  </a:lnTo>
                  <a:lnTo>
                    <a:pt x="1016" y="440"/>
                  </a:lnTo>
                  <a:lnTo>
                    <a:pt x="1020" y="444"/>
                  </a:lnTo>
                  <a:lnTo>
                    <a:pt x="1024" y="452"/>
                  </a:lnTo>
                  <a:lnTo>
                    <a:pt x="1028" y="456"/>
                  </a:lnTo>
                  <a:lnTo>
                    <a:pt x="1032" y="460"/>
                  </a:lnTo>
                  <a:lnTo>
                    <a:pt x="1036" y="464"/>
                  </a:lnTo>
                  <a:lnTo>
                    <a:pt x="1040" y="472"/>
                  </a:lnTo>
                  <a:lnTo>
                    <a:pt x="1044" y="476"/>
                  </a:lnTo>
                  <a:lnTo>
                    <a:pt x="1048" y="480"/>
                  </a:lnTo>
                  <a:lnTo>
                    <a:pt x="1052" y="488"/>
                  </a:lnTo>
                  <a:lnTo>
                    <a:pt x="1056" y="492"/>
                  </a:lnTo>
                  <a:lnTo>
                    <a:pt x="1056" y="496"/>
                  </a:lnTo>
                  <a:lnTo>
                    <a:pt x="1060" y="504"/>
                  </a:lnTo>
                  <a:lnTo>
                    <a:pt x="1064" y="508"/>
                  </a:lnTo>
                  <a:lnTo>
                    <a:pt x="1068" y="516"/>
                  </a:lnTo>
                  <a:lnTo>
                    <a:pt x="1072" y="520"/>
                  </a:lnTo>
                  <a:lnTo>
                    <a:pt x="1072" y="528"/>
                  </a:lnTo>
                  <a:lnTo>
                    <a:pt x="1076" y="536"/>
                  </a:lnTo>
                  <a:lnTo>
                    <a:pt x="1080" y="540"/>
                  </a:lnTo>
                  <a:lnTo>
                    <a:pt x="1084" y="548"/>
                  </a:lnTo>
                  <a:lnTo>
                    <a:pt x="1084" y="552"/>
                  </a:lnTo>
                  <a:lnTo>
                    <a:pt x="1088" y="556"/>
                  </a:lnTo>
                  <a:lnTo>
                    <a:pt x="1088" y="564"/>
                  </a:lnTo>
                  <a:lnTo>
                    <a:pt x="1092" y="568"/>
                  </a:lnTo>
                  <a:lnTo>
                    <a:pt x="1092" y="576"/>
                  </a:lnTo>
                  <a:lnTo>
                    <a:pt x="1096" y="580"/>
                  </a:lnTo>
                  <a:lnTo>
                    <a:pt x="1096" y="588"/>
                  </a:lnTo>
                  <a:lnTo>
                    <a:pt x="1100" y="592"/>
                  </a:lnTo>
                  <a:lnTo>
                    <a:pt x="1100" y="600"/>
                  </a:lnTo>
                  <a:lnTo>
                    <a:pt x="1100" y="604"/>
                  </a:lnTo>
                  <a:lnTo>
                    <a:pt x="1104" y="612"/>
                  </a:lnTo>
                  <a:lnTo>
                    <a:pt x="1104" y="616"/>
                  </a:lnTo>
                  <a:lnTo>
                    <a:pt x="1104" y="624"/>
                  </a:lnTo>
                  <a:lnTo>
                    <a:pt x="1108" y="628"/>
                  </a:lnTo>
                  <a:lnTo>
                    <a:pt x="1108" y="636"/>
                  </a:lnTo>
                  <a:lnTo>
                    <a:pt x="1108" y="640"/>
                  </a:lnTo>
                  <a:lnTo>
                    <a:pt x="1108" y="648"/>
                  </a:lnTo>
                  <a:lnTo>
                    <a:pt x="1112" y="652"/>
                  </a:lnTo>
                  <a:lnTo>
                    <a:pt x="1112" y="660"/>
                  </a:lnTo>
                  <a:lnTo>
                    <a:pt x="1112" y="664"/>
                  </a:lnTo>
                  <a:lnTo>
                    <a:pt x="1112" y="672"/>
                  </a:lnTo>
                  <a:lnTo>
                    <a:pt x="1112" y="676"/>
                  </a:lnTo>
                  <a:lnTo>
                    <a:pt x="1112" y="684"/>
                  </a:lnTo>
                  <a:lnTo>
                    <a:pt x="1112" y="692"/>
                  </a:lnTo>
                  <a:lnTo>
                    <a:pt x="1112" y="696"/>
                  </a:lnTo>
                  <a:lnTo>
                    <a:pt x="1112" y="704"/>
                  </a:lnTo>
                  <a:lnTo>
                    <a:pt x="1112" y="708"/>
                  </a:lnTo>
                  <a:lnTo>
                    <a:pt x="1112" y="716"/>
                  </a:lnTo>
                  <a:lnTo>
                    <a:pt x="1112" y="720"/>
                  </a:lnTo>
                  <a:lnTo>
                    <a:pt x="1112" y="728"/>
                  </a:lnTo>
                  <a:lnTo>
                    <a:pt x="1112" y="732"/>
                  </a:lnTo>
                  <a:lnTo>
                    <a:pt x="1112" y="740"/>
                  </a:lnTo>
                  <a:lnTo>
                    <a:pt x="1112" y="744"/>
                  </a:lnTo>
                  <a:lnTo>
                    <a:pt x="1112" y="752"/>
                  </a:lnTo>
                  <a:lnTo>
                    <a:pt x="1112" y="760"/>
                  </a:lnTo>
                  <a:lnTo>
                    <a:pt x="1112" y="764"/>
                  </a:lnTo>
                  <a:lnTo>
                    <a:pt x="1108" y="772"/>
                  </a:lnTo>
                  <a:lnTo>
                    <a:pt x="1108" y="776"/>
                  </a:lnTo>
                  <a:lnTo>
                    <a:pt x="1108" y="784"/>
                  </a:lnTo>
                  <a:lnTo>
                    <a:pt x="1108" y="788"/>
                  </a:lnTo>
                  <a:lnTo>
                    <a:pt x="1108" y="796"/>
                  </a:lnTo>
                  <a:lnTo>
                    <a:pt x="1104" y="800"/>
                  </a:lnTo>
                  <a:lnTo>
                    <a:pt x="1104" y="808"/>
                  </a:lnTo>
                  <a:lnTo>
                    <a:pt x="1104" y="812"/>
                  </a:lnTo>
                  <a:lnTo>
                    <a:pt x="1100" y="820"/>
                  </a:lnTo>
                  <a:lnTo>
                    <a:pt x="1100" y="824"/>
                  </a:lnTo>
                  <a:lnTo>
                    <a:pt x="1100" y="832"/>
                  </a:lnTo>
                  <a:lnTo>
                    <a:pt x="1096" y="836"/>
                  </a:lnTo>
                  <a:lnTo>
                    <a:pt x="1096" y="844"/>
                  </a:lnTo>
                  <a:lnTo>
                    <a:pt x="1092" y="848"/>
                  </a:lnTo>
                  <a:lnTo>
                    <a:pt x="1092" y="856"/>
                  </a:lnTo>
                  <a:lnTo>
                    <a:pt x="1092" y="860"/>
                  </a:lnTo>
                  <a:lnTo>
                    <a:pt x="1088" y="868"/>
                  </a:lnTo>
                  <a:lnTo>
                    <a:pt x="1088" y="872"/>
                  </a:lnTo>
                  <a:lnTo>
                    <a:pt x="1084" y="880"/>
                  </a:lnTo>
                  <a:lnTo>
                    <a:pt x="1084" y="884"/>
                  </a:lnTo>
                  <a:lnTo>
                    <a:pt x="1080" y="888"/>
                  </a:lnTo>
                  <a:lnTo>
                    <a:pt x="1076" y="896"/>
                  </a:lnTo>
                  <a:lnTo>
                    <a:pt x="1076" y="900"/>
                  </a:lnTo>
                  <a:lnTo>
                    <a:pt x="1072" y="908"/>
                  </a:lnTo>
                  <a:lnTo>
                    <a:pt x="1072" y="912"/>
                  </a:lnTo>
                  <a:lnTo>
                    <a:pt x="1068" y="920"/>
                  </a:lnTo>
                  <a:lnTo>
                    <a:pt x="1064" y="924"/>
                  </a:lnTo>
                  <a:lnTo>
                    <a:pt x="1064" y="928"/>
                  </a:lnTo>
                  <a:lnTo>
                    <a:pt x="1060" y="936"/>
                  </a:lnTo>
                  <a:lnTo>
                    <a:pt x="1056" y="940"/>
                  </a:lnTo>
                  <a:lnTo>
                    <a:pt x="1056" y="944"/>
                  </a:lnTo>
                  <a:lnTo>
                    <a:pt x="1052" y="952"/>
                  </a:lnTo>
                  <a:lnTo>
                    <a:pt x="1048" y="956"/>
                  </a:lnTo>
                  <a:lnTo>
                    <a:pt x="1048" y="960"/>
                  </a:lnTo>
                  <a:lnTo>
                    <a:pt x="1044" y="968"/>
                  </a:lnTo>
                  <a:lnTo>
                    <a:pt x="1040" y="972"/>
                  </a:lnTo>
                  <a:lnTo>
                    <a:pt x="1036" y="976"/>
                  </a:lnTo>
                  <a:lnTo>
                    <a:pt x="1032" y="980"/>
                  </a:lnTo>
                  <a:lnTo>
                    <a:pt x="1032" y="988"/>
                  </a:lnTo>
                  <a:lnTo>
                    <a:pt x="1028" y="992"/>
                  </a:lnTo>
                  <a:lnTo>
                    <a:pt x="1024" y="996"/>
                  </a:lnTo>
                  <a:lnTo>
                    <a:pt x="1020" y="1000"/>
                  </a:lnTo>
                  <a:lnTo>
                    <a:pt x="1016" y="1008"/>
                  </a:lnTo>
                  <a:lnTo>
                    <a:pt x="1012" y="1012"/>
                  </a:lnTo>
                  <a:lnTo>
                    <a:pt x="1008" y="1016"/>
                  </a:lnTo>
                  <a:lnTo>
                    <a:pt x="1004" y="1020"/>
                  </a:lnTo>
                  <a:lnTo>
                    <a:pt x="1000" y="1024"/>
                  </a:lnTo>
                  <a:lnTo>
                    <a:pt x="996" y="1032"/>
                  </a:lnTo>
                  <a:lnTo>
                    <a:pt x="992" y="1036"/>
                  </a:lnTo>
                  <a:lnTo>
                    <a:pt x="988" y="1040"/>
                  </a:lnTo>
                  <a:lnTo>
                    <a:pt x="984" y="1044"/>
                  </a:lnTo>
                  <a:lnTo>
                    <a:pt x="980" y="1048"/>
                  </a:lnTo>
                  <a:lnTo>
                    <a:pt x="976" y="1052"/>
                  </a:lnTo>
                  <a:lnTo>
                    <a:pt x="972" y="1060"/>
                  </a:lnTo>
                  <a:lnTo>
                    <a:pt x="968" y="1064"/>
                  </a:lnTo>
                  <a:lnTo>
                    <a:pt x="964" y="1068"/>
                  </a:lnTo>
                  <a:lnTo>
                    <a:pt x="960" y="1072"/>
                  </a:lnTo>
                  <a:lnTo>
                    <a:pt x="956" y="1076"/>
                  </a:lnTo>
                  <a:lnTo>
                    <a:pt x="952" y="1080"/>
                  </a:lnTo>
                  <a:lnTo>
                    <a:pt x="948" y="1084"/>
                  </a:lnTo>
                  <a:lnTo>
                    <a:pt x="944" y="1088"/>
                  </a:lnTo>
                  <a:lnTo>
                    <a:pt x="940" y="1092"/>
                  </a:lnTo>
                  <a:lnTo>
                    <a:pt x="932" y="1096"/>
                  </a:lnTo>
                  <a:lnTo>
                    <a:pt x="928" y="1100"/>
                  </a:lnTo>
                  <a:lnTo>
                    <a:pt x="924" y="1104"/>
                  </a:lnTo>
                  <a:lnTo>
                    <a:pt x="920" y="1108"/>
                  </a:lnTo>
                  <a:lnTo>
                    <a:pt x="916" y="1112"/>
                  </a:lnTo>
                  <a:lnTo>
                    <a:pt x="912" y="1116"/>
                  </a:lnTo>
                  <a:lnTo>
                    <a:pt x="908" y="1120"/>
                  </a:lnTo>
                  <a:lnTo>
                    <a:pt x="900" y="1120"/>
                  </a:lnTo>
                  <a:lnTo>
                    <a:pt x="896" y="1124"/>
                  </a:lnTo>
                  <a:lnTo>
                    <a:pt x="892" y="1128"/>
                  </a:lnTo>
                  <a:lnTo>
                    <a:pt x="888" y="1132"/>
                  </a:lnTo>
                  <a:lnTo>
                    <a:pt x="880" y="1136"/>
                  </a:lnTo>
                  <a:lnTo>
                    <a:pt x="876" y="1140"/>
                  </a:lnTo>
                  <a:lnTo>
                    <a:pt x="872" y="1140"/>
                  </a:lnTo>
                  <a:lnTo>
                    <a:pt x="868" y="1144"/>
                  </a:lnTo>
                  <a:lnTo>
                    <a:pt x="860" y="1148"/>
                  </a:lnTo>
                  <a:lnTo>
                    <a:pt x="856" y="1152"/>
                  </a:lnTo>
                  <a:lnTo>
                    <a:pt x="852" y="1156"/>
                  </a:lnTo>
                  <a:lnTo>
                    <a:pt x="848" y="1156"/>
                  </a:lnTo>
                  <a:lnTo>
                    <a:pt x="840" y="1160"/>
                  </a:lnTo>
                  <a:lnTo>
                    <a:pt x="836" y="1164"/>
                  </a:lnTo>
                  <a:lnTo>
                    <a:pt x="832" y="1164"/>
                  </a:lnTo>
                  <a:lnTo>
                    <a:pt x="824" y="1168"/>
                  </a:lnTo>
                  <a:lnTo>
                    <a:pt x="820" y="1172"/>
                  </a:lnTo>
                  <a:lnTo>
                    <a:pt x="816" y="1172"/>
                  </a:lnTo>
                  <a:lnTo>
                    <a:pt x="808" y="1176"/>
                  </a:lnTo>
                  <a:lnTo>
                    <a:pt x="804" y="1176"/>
                  </a:lnTo>
                  <a:lnTo>
                    <a:pt x="800" y="1180"/>
                  </a:lnTo>
                  <a:lnTo>
                    <a:pt x="792" y="1184"/>
                  </a:lnTo>
                  <a:lnTo>
                    <a:pt x="788" y="1184"/>
                  </a:lnTo>
                  <a:lnTo>
                    <a:pt x="784" y="1188"/>
                  </a:lnTo>
                  <a:lnTo>
                    <a:pt x="776" y="1188"/>
                  </a:lnTo>
                  <a:lnTo>
                    <a:pt x="772" y="1192"/>
                  </a:lnTo>
                  <a:lnTo>
                    <a:pt x="764" y="1192"/>
                  </a:lnTo>
                  <a:lnTo>
                    <a:pt x="760" y="1196"/>
                  </a:lnTo>
                  <a:lnTo>
                    <a:pt x="756" y="1196"/>
                  </a:lnTo>
                  <a:lnTo>
                    <a:pt x="748" y="1200"/>
                  </a:lnTo>
                  <a:lnTo>
                    <a:pt x="744" y="1200"/>
                  </a:lnTo>
                  <a:lnTo>
                    <a:pt x="736" y="1200"/>
                  </a:lnTo>
                  <a:lnTo>
                    <a:pt x="732" y="1204"/>
                  </a:lnTo>
                  <a:lnTo>
                    <a:pt x="724" y="1204"/>
                  </a:lnTo>
                  <a:lnTo>
                    <a:pt x="720" y="1208"/>
                  </a:lnTo>
                  <a:lnTo>
                    <a:pt x="716" y="1208"/>
                  </a:lnTo>
                  <a:lnTo>
                    <a:pt x="708" y="1208"/>
                  </a:lnTo>
                  <a:lnTo>
                    <a:pt x="704" y="1212"/>
                  </a:lnTo>
                  <a:lnTo>
                    <a:pt x="696" y="1212"/>
                  </a:lnTo>
                  <a:lnTo>
                    <a:pt x="692" y="1212"/>
                  </a:lnTo>
                  <a:lnTo>
                    <a:pt x="684" y="1212"/>
                  </a:lnTo>
                  <a:lnTo>
                    <a:pt x="680" y="1216"/>
                  </a:lnTo>
                  <a:lnTo>
                    <a:pt x="672" y="1216"/>
                  </a:lnTo>
                  <a:lnTo>
                    <a:pt x="668" y="1216"/>
                  </a:lnTo>
                  <a:lnTo>
                    <a:pt x="660" y="1216"/>
                  </a:lnTo>
                  <a:lnTo>
                    <a:pt x="656" y="1220"/>
                  </a:lnTo>
                  <a:lnTo>
                    <a:pt x="648" y="1220"/>
                  </a:lnTo>
                  <a:lnTo>
                    <a:pt x="644" y="1220"/>
                  </a:lnTo>
                  <a:lnTo>
                    <a:pt x="636" y="1220"/>
                  </a:lnTo>
                  <a:lnTo>
                    <a:pt x="632" y="1220"/>
                  </a:lnTo>
                  <a:lnTo>
                    <a:pt x="624" y="1220"/>
                  </a:lnTo>
                  <a:lnTo>
                    <a:pt x="620" y="1220"/>
                  </a:lnTo>
                  <a:lnTo>
                    <a:pt x="612" y="1220"/>
                  </a:lnTo>
                  <a:lnTo>
                    <a:pt x="608" y="1220"/>
                  </a:lnTo>
                  <a:lnTo>
                    <a:pt x="600" y="1220"/>
                  </a:lnTo>
                  <a:lnTo>
                    <a:pt x="596" y="1220"/>
                  </a:lnTo>
                  <a:lnTo>
                    <a:pt x="588" y="1224"/>
                  </a:lnTo>
                  <a:lnTo>
                    <a:pt x="584" y="1220"/>
                  </a:lnTo>
                  <a:lnTo>
                    <a:pt x="576" y="1220"/>
                  </a:lnTo>
                  <a:lnTo>
                    <a:pt x="572" y="1220"/>
                  </a:lnTo>
                  <a:lnTo>
                    <a:pt x="564" y="1220"/>
                  </a:lnTo>
                  <a:lnTo>
                    <a:pt x="560" y="1220"/>
                  </a:lnTo>
                  <a:lnTo>
                    <a:pt x="552" y="1220"/>
                  </a:lnTo>
                  <a:lnTo>
                    <a:pt x="548" y="1220"/>
                  </a:lnTo>
                  <a:lnTo>
                    <a:pt x="540" y="1220"/>
                  </a:lnTo>
                  <a:lnTo>
                    <a:pt x="532" y="1220"/>
                  </a:lnTo>
                  <a:lnTo>
                    <a:pt x="528" y="1220"/>
                  </a:lnTo>
                  <a:lnTo>
                    <a:pt x="520" y="1216"/>
                  </a:lnTo>
                  <a:lnTo>
                    <a:pt x="516" y="1216"/>
                  </a:lnTo>
                  <a:lnTo>
                    <a:pt x="508" y="1216"/>
                  </a:lnTo>
                  <a:lnTo>
                    <a:pt x="504" y="1216"/>
                  </a:lnTo>
                  <a:lnTo>
                    <a:pt x="496" y="1216"/>
                  </a:lnTo>
                  <a:lnTo>
                    <a:pt x="492" y="1212"/>
                  </a:lnTo>
                  <a:lnTo>
                    <a:pt x="484" y="1212"/>
                  </a:lnTo>
                  <a:lnTo>
                    <a:pt x="480" y="1212"/>
                  </a:lnTo>
                  <a:lnTo>
                    <a:pt x="472" y="1208"/>
                  </a:lnTo>
                  <a:lnTo>
                    <a:pt x="464" y="1208"/>
                  </a:lnTo>
                  <a:lnTo>
                    <a:pt x="460" y="1208"/>
                  </a:lnTo>
                  <a:lnTo>
                    <a:pt x="456" y="1204"/>
                  </a:lnTo>
                  <a:lnTo>
                    <a:pt x="448" y="1204"/>
                  </a:lnTo>
                  <a:lnTo>
                    <a:pt x="444" y="1204"/>
                  </a:lnTo>
                  <a:lnTo>
                    <a:pt x="436" y="1200"/>
                  </a:lnTo>
                  <a:lnTo>
                    <a:pt x="432" y="1200"/>
                  </a:lnTo>
                  <a:lnTo>
                    <a:pt x="424" y="1196"/>
                  </a:lnTo>
                  <a:lnTo>
                    <a:pt x="420" y="1196"/>
                  </a:lnTo>
                  <a:lnTo>
                    <a:pt x="412" y="1196"/>
                  </a:lnTo>
                  <a:lnTo>
                    <a:pt x="408" y="1192"/>
                  </a:lnTo>
                  <a:lnTo>
                    <a:pt x="404" y="1192"/>
                  </a:lnTo>
                  <a:lnTo>
                    <a:pt x="396" y="1188"/>
                  </a:lnTo>
                  <a:lnTo>
                    <a:pt x="392" y="1188"/>
                  </a:lnTo>
                  <a:lnTo>
                    <a:pt x="384" y="1184"/>
                  </a:lnTo>
                  <a:lnTo>
                    <a:pt x="380" y="1184"/>
                  </a:lnTo>
                  <a:lnTo>
                    <a:pt x="376" y="1180"/>
                  </a:lnTo>
                  <a:lnTo>
                    <a:pt x="368" y="1176"/>
                  </a:lnTo>
                  <a:lnTo>
                    <a:pt x="364" y="1176"/>
                  </a:lnTo>
                  <a:lnTo>
                    <a:pt x="356" y="1172"/>
                  </a:lnTo>
                  <a:lnTo>
                    <a:pt x="352" y="1172"/>
                  </a:lnTo>
                  <a:lnTo>
                    <a:pt x="348" y="1168"/>
                  </a:lnTo>
                  <a:lnTo>
                    <a:pt x="340" y="1164"/>
                  </a:lnTo>
                  <a:lnTo>
                    <a:pt x="336" y="1164"/>
                  </a:lnTo>
                  <a:lnTo>
                    <a:pt x="328" y="1160"/>
                  </a:lnTo>
                  <a:lnTo>
                    <a:pt x="324" y="1156"/>
                  </a:lnTo>
                  <a:lnTo>
                    <a:pt x="320" y="1152"/>
                  </a:lnTo>
                  <a:lnTo>
                    <a:pt x="312" y="1152"/>
                  </a:lnTo>
                  <a:lnTo>
                    <a:pt x="308" y="1148"/>
                  </a:lnTo>
                  <a:lnTo>
                    <a:pt x="304" y="1144"/>
                  </a:lnTo>
                  <a:lnTo>
                    <a:pt x="296" y="1140"/>
                  </a:lnTo>
                  <a:lnTo>
                    <a:pt x="292" y="1136"/>
                  </a:lnTo>
                  <a:lnTo>
                    <a:pt x="288" y="1136"/>
                  </a:lnTo>
                  <a:lnTo>
                    <a:pt x="280" y="1132"/>
                  </a:lnTo>
                  <a:lnTo>
                    <a:pt x="276" y="1128"/>
                  </a:lnTo>
                  <a:lnTo>
                    <a:pt x="272" y="1124"/>
                  </a:lnTo>
                  <a:lnTo>
                    <a:pt x="264" y="1120"/>
                  </a:lnTo>
                  <a:lnTo>
                    <a:pt x="260" y="1116"/>
                  </a:lnTo>
                  <a:lnTo>
                    <a:pt x="256" y="1112"/>
                  </a:lnTo>
                  <a:lnTo>
                    <a:pt x="252" y="1108"/>
                  </a:lnTo>
                  <a:lnTo>
                    <a:pt x="244" y="1108"/>
                  </a:lnTo>
                  <a:lnTo>
                    <a:pt x="240" y="1104"/>
                  </a:lnTo>
                  <a:lnTo>
                    <a:pt x="236" y="1100"/>
                  </a:lnTo>
                  <a:lnTo>
                    <a:pt x="232" y="1096"/>
                  </a:lnTo>
                  <a:lnTo>
                    <a:pt x="224" y="1092"/>
                  </a:lnTo>
                  <a:lnTo>
                    <a:pt x="220" y="1088"/>
                  </a:lnTo>
                  <a:lnTo>
                    <a:pt x="216" y="1084"/>
                  </a:lnTo>
                  <a:lnTo>
                    <a:pt x="212" y="1080"/>
                  </a:lnTo>
                  <a:lnTo>
                    <a:pt x="208" y="1076"/>
                  </a:lnTo>
                  <a:lnTo>
                    <a:pt x="200" y="1072"/>
                  </a:lnTo>
                  <a:lnTo>
                    <a:pt x="196" y="1068"/>
                  </a:lnTo>
                  <a:lnTo>
                    <a:pt x="192" y="1060"/>
                  </a:lnTo>
                  <a:lnTo>
                    <a:pt x="188" y="1056"/>
                  </a:lnTo>
                  <a:lnTo>
                    <a:pt x="184" y="1052"/>
                  </a:lnTo>
                  <a:lnTo>
                    <a:pt x="180" y="1048"/>
                  </a:lnTo>
                  <a:lnTo>
                    <a:pt x="176" y="1044"/>
                  </a:lnTo>
                  <a:lnTo>
                    <a:pt x="172" y="1040"/>
                  </a:lnTo>
                  <a:lnTo>
                    <a:pt x="164" y="1036"/>
                  </a:lnTo>
                  <a:lnTo>
                    <a:pt x="160" y="1032"/>
                  </a:lnTo>
                  <a:lnTo>
                    <a:pt x="156" y="1028"/>
                  </a:lnTo>
                  <a:lnTo>
                    <a:pt x="152" y="1020"/>
                  </a:lnTo>
                  <a:lnTo>
                    <a:pt x="148" y="1016"/>
                  </a:lnTo>
                  <a:lnTo>
                    <a:pt x="144" y="1012"/>
                  </a:lnTo>
                  <a:lnTo>
                    <a:pt x="140" y="1008"/>
                  </a:lnTo>
                  <a:lnTo>
                    <a:pt x="136" y="1004"/>
                  </a:lnTo>
                  <a:lnTo>
                    <a:pt x="132" y="1000"/>
                  </a:lnTo>
                  <a:lnTo>
                    <a:pt x="128" y="992"/>
                  </a:lnTo>
                  <a:lnTo>
                    <a:pt x="124" y="988"/>
                  </a:lnTo>
                  <a:lnTo>
                    <a:pt x="120" y="984"/>
                  </a:lnTo>
                  <a:lnTo>
                    <a:pt x="116" y="980"/>
                  </a:lnTo>
                  <a:lnTo>
                    <a:pt x="112" y="972"/>
                  </a:lnTo>
                  <a:lnTo>
                    <a:pt x="112" y="968"/>
                  </a:lnTo>
                  <a:lnTo>
                    <a:pt x="108" y="964"/>
                  </a:lnTo>
                  <a:lnTo>
                    <a:pt x="104" y="960"/>
                  </a:lnTo>
                  <a:lnTo>
                    <a:pt x="100" y="952"/>
                  </a:lnTo>
                  <a:lnTo>
                    <a:pt x="96" y="948"/>
                  </a:lnTo>
                  <a:lnTo>
                    <a:pt x="92" y="944"/>
                  </a:lnTo>
                  <a:lnTo>
                    <a:pt x="88" y="936"/>
                  </a:lnTo>
                  <a:lnTo>
                    <a:pt x="88" y="932"/>
                  </a:lnTo>
                  <a:lnTo>
                    <a:pt x="84" y="928"/>
                  </a:lnTo>
                  <a:lnTo>
                    <a:pt x="80" y="924"/>
                  </a:lnTo>
                  <a:lnTo>
                    <a:pt x="76" y="916"/>
                  </a:lnTo>
                  <a:lnTo>
                    <a:pt x="76" y="912"/>
                  </a:lnTo>
                  <a:lnTo>
                    <a:pt x="72" y="908"/>
                  </a:lnTo>
                  <a:lnTo>
                    <a:pt x="68" y="900"/>
                  </a:lnTo>
                  <a:lnTo>
                    <a:pt x="68" y="896"/>
                  </a:lnTo>
                  <a:lnTo>
                    <a:pt x="64" y="892"/>
                  </a:lnTo>
                  <a:lnTo>
                    <a:pt x="60" y="884"/>
                  </a:lnTo>
                  <a:lnTo>
                    <a:pt x="60" y="880"/>
                  </a:lnTo>
                  <a:lnTo>
                    <a:pt x="56" y="872"/>
                  </a:lnTo>
                  <a:lnTo>
                    <a:pt x="52" y="868"/>
                  </a:lnTo>
                  <a:lnTo>
                    <a:pt x="52" y="864"/>
                  </a:lnTo>
                  <a:lnTo>
                    <a:pt x="48" y="856"/>
                  </a:lnTo>
                  <a:lnTo>
                    <a:pt x="44" y="852"/>
                  </a:lnTo>
                  <a:lnTo>
                    <a:pt x="44" y="844"/>
                  </a:lnTo>
                  <a:lnTo>
                    <a:pt x="40" y="840"/>
                  </a:lnTo>
                  <a:lnTo>
                    <a:pt x="40" y="832"/>
                  </a:lnTo>
                  <a:lnTo>
                    <a:pt x="36" y="828"/>
                  </a:lnTo>
                  <a:lnTo>
                    <a:pt x="36" y="820"/>
                  </a:lnTo>
                  <a:lnTo>
                    <a:pt x="32" y="816"/>
                  </a:lnTo>
                  <a:lnTo>
                    <a:pt x="32" y="808"/>
                  </a:lnTo>
                  <a:lnTo>
                    <a:pt x="28" y="804"/>
                  </a:lnTo>
                  <a:lnTo>
                    <a:pt x="28" y="796"/>
                  </a:lnTo>
                  <a:lnTo>
                    <a:pt x="24" y="792"/>
                  </a:lnTo>
                  <a:lnTo>
                    <a:pt x="24" y="784"/>
                  </a:lnTo>
                  <a:lnTo>
                    <a:pt x="20" y="776"/>
                  </a:lnTo>
                  <a:lnTo>
                    <a:pt x="20" y="772"/>
                  </a:lnTo>
                  <a:lnTo>
                    <a:pt x="20" y="764"/>
                  </a:lnTo>
                  <a:lnTo>
                    <a:pt x="16" y="760"/>
                  </a:lnTo>
                  <a:lnTo>
                    <a:pt x="16" y="752"/>
                  </a:lnTo>
                  <a:lnTo>
                    <a:pt x="12" y="744"/>
                  </a:lnTo>
                  <a:lnTo>
                    <a:pt x="12" y="740"/>
                  </a:lnTo>
                  <a:lnTo>
                    <a:pt x="12" y="732"/>
                  </a:lnTo>
                  <a:lnTo>
                    <a:pt x="8" y="728"/>
                  </a:lnTo>
                  <a:lnTo>
                    <a:pt x="8" y="720"/>
                  </a:lnTo>
                  <a:lnTo>
                    <a:pt x="8" y="712"/>
                  </a:lnTo>
                  <a:lnTo>
                    <a:pt x="8" y="708"/>
                  </a:lnTo>
                  <a:lnTo>
                    <a:pt x="4" y="700"/>
                  </a:lnTo>
                  <a:lnTo>
                    <a:pt x="4" y="692"/>
                  </a:lnTo>
                  <a:lnTo>
                    <a:pt x="4" y="688"/>
                  </a:lnTo>
                  <a:lnTo>
                    <a:pt x="4" y="680"/>
                  </a:lnTo>
                  <a:lnTo>
                    <a:pt x="4" y="676"/>
                  </a:lnTo>
                  <a:lnTo>
                    <a:pt x="4" y="668"/>
                  </a:lnTo>
                  <a:lnTo>
                    <a:pt x="0" y="660"/>
                  </a:lnTo>
                  <a:lnTo>
                    <a:pt x="0" y="656"/>
                  </a:lnTo>
                  <a:lnTo>
                    <a:pt x="0" y="648"/>
                  </a:lnTo>
                  <a:lnTo>
                    <a:pt x="0" y="640"/>
                  </a:lnTo>
                  <a:lnTo>
                    <a:pt x="0" y="636"/>
                  </a:lnTo>
                  <a:lnTo>
                    <a:pt x="0" y="628"/>
                  </a:lnTo>
                  <a:lnTo>
                    <a:pt x="0" y="624"/>
                  </a:lnTo>
                  <a:lnTo>
                    <a:pt x="0" y="616"/>
                  </a:lnTo>
                  <a:lnTo>
                    <a:pt x="0" y="612"/>
                  </a:lnTo>
                  <a:lnTo>
                    <a:pt x="0" y="604"/>
                  </a:lnTo>
                  <a:lnTo>
                    <a:pt x="0" y="600"/>
                  </a:lnTo>
                  <a:lnTo>
                    <a:pt x="0" y="592"/>
                  </a:lnTo>
                  <a:lnTo>
                    <a:pt x="0" y="584"/>
                  </a:lnTo>
                  <a:lnTo>
                    <a:pt x="0" y="580"/>
                  </a:lnTo>
                  <a:lnTo>
                    <a:pt x="0" y="576"/>
                  </a:lnTo>
                  <a:lnTo>
                    <a:pt x="0" y="568"/>
                  </a:lnTo>
                  <a:lnTo>
                    <a:pt x="4" y="564"/>
                  </a:lnTo>
                  <a:lnTo>
                    <a:pt x="4" y="556"/>
                  </a:lnTo>
                  <a:lnTo>
                    <a:pt x="4" y="548"/>
                  </a:lnTo>
                  <a:lnTo>
                    <a:pt x="4" y="544"/>
                  </a:lnTo>
                  <a:lnTo>
                    <a:pt x="4" y="536"/>
                  </a:lnTo>
                  <a:lnTo>
                    <a:pt x="4" y="528"/>
                  </a:lnTo>
                  <a:lnTo>
                    <a:pt x="8" y="524"/>
                  </a:lnTo>
                  <a:lnTo>
                    <a:pt x="8" y="516"/>
                  </a:lnTo>
                  <a:lnTo>
                    <a:pt x="8" y="512"/>
                  </a:lnTo>
                  <a:lnTo>
                    <a:pt x="8" y="504"/>
                  </a:lnTo>
                  <a:lnTo>
                    <a:pt x="12" y="496"/>
                  </a:lnTo>
                  <a:lnTo>
                    <a:pt x="12" y="492"/>
                  </a:lnTo>
                  <a:lnTo>
                    <a:pt x="12" y="484"/>
                  </a:lnTo>
                  <a:lnTo>
                    <a:pt x="16" y="480"/>
                  </a:lnTo>
                  <a:lnTo>
                    <a:pt x="16" y="472"/>
                  </a:lnTo>
                  <a:lnTo>
                    <a:pt x="16" y="468"/>
                  </a:lnTo>
                  <a:lnTo>
                    <a:pt x="20" y="460"/>
                  </a:lnTo>
                  <a:lnTo>
                    <a:pt x="20" y="452"/>
                  </a:lnTo>
                  <a:lnTo>
                    <a:pt x="20" y="448"/>
                  </a:lnTo>
                  <a:lnTo>
                    <a:pt x="24" y="440"/>
                  </a:lnTo>
                  <a:lnTo>
                    <a:pt x="24" y="436"/>
                  </a:lnTo>
                  <a:lnTo>
                    <a:pt x="28" y="428"/>
                  </a:lnTo>
                  <a:lnTo>
                    <a:pt x="28" y="424"/>
                  </a:lnTo>
                  <a:lnTo>
                    <a:pt x="32" y="416"/>
                  </a:lnTo>
                  <a:lnTo>
                    <a:pt x="32" y="412"/>
                  </a:lnTo>
                  <a:lnTo>
                    <a:pt x="36" y="404"/>
                  </a:lnTo>
                  <a:lnTo>
                    <a:pt x="36" y="400"/>
                  </a:lnTo>
                  <a:lnTo>
                    <a:pt x="40" y="392"/>
                  </a:lnTo>
                  <a:lnTo>
                    <a:pt x="40" y="388"/>
                  </a:lnTo>
                  <a:lnTo>
                    <a:pt x="44" y="380"/>
                  </a:lnTo>
                  <a:lnTo>
                    <a:pt x="44" y="376"/>
                  </a:lnTo>
                  <a:lnTo>
                    <a:pt x="48" y="368"/>
                  </a:lnTo>
                  <a:lnTo>
                    <a:pt x="52" y="364"/>
                  </a:lnTo>
                  <a:lnTo>
                    <a:pt x="52" y="356"/>
                  </a:lnTo>
                  <a:lnTo>
                    <a:pt x="56" y="352"/>
                  </a:lnTo>
                  <a:lnTo>
                    <a:pt x="60" y="344"/>
                  </a:lnTo>
                  <a:lnTo>
                    <a:pt x="60" y="340"/>
                  </a:lnTo>
                  <a:lnTo>
                    <a:pt x="64" y="332"/>
                  </a:lnTo>
                  <a:lnTo>
                    <a:pt x="68" y="328"/>
                  </a:lnTo>
                  <a:lnTo>
                    <a:pt x="68" y="324"/>
                  </a:lnTo>
                  <a:lnTo>
                    <a:pt x="72" y="316"/>
                  </a:lnTo>
                  <a:lnTo>
                    <a:pt x="76" y="312"/>
                  </a:lnTo>
                  <a:lnTo>
                    <a:pt x="80" y="304"/>
                  </a:lnTo>
                  <a:lnTo>
                    <a:pt x="84" y="300"/>
                  </a:lnTo>
                  <a:lnTo>
                    <a:pt x="84" y="292"/>
                  </a:lnTo>
                  <a:lnTo>
                    <a:pt x="88" y="288"/>
                  </a:lnTo>
                  <a:lnTo>
                    <a:pt x="92" y="284"/>
                  </a:lnTo>
                  <a:lnTo>
                    <a:pt x="96" y="276"/>
                  </a:lnTo>
                  <a:lnTo>
                    <a:pt x="100" y="272"/>
                  </a:lnTo>
                  <a:lnTo>
                    <a:pt x="104" y="264"/>
                  </a:lnTo>
                  <a:lnTo>
                    <a:pt x="108" y="260"/>
                  </a:lnTo>
                  <a:lnTo>
                    <a:pt x="108" y="256"/>
                  </a:lnTo>
                  <a:lnTo>
                    <a:pt x="112" y="252"/>
                  </a:lnTo>
                  <a:lnTo>
                    <a:pt x="116" y="248"/>
                  </a:lnTo>
                  <a:lnTo>
                    <a:pt x="120" y="240"/>
                  </a:lnTo>
                  <a:lnTo>
                    <a:pt x="124" y="236"/>
                  </a:lnTo>
                  <a:lnTo>
                    <a:pt x="128" y="232"/>
                  </a:lnTo>
                  <a:lnTo>
                    <a:pt x="132" y="228"/>
                  </a:lnTo>
                  <a:lnTo>
                    <a:pt x="132" y="224"/>
                  </a:lnTo>
                  <a:lnTo>
                    <a:pt x="136" y="220"/>
                  </a:lnTo>
                  <a:lnTo>
                    <a:pt x="140" y="212"/>
                  </a:lnTo>
                  <a:lnTo>
                    <a:pt x="144" y="208"/>
                  </a:lnTo>
                  <a:lnTo>
                    <a:pt x="148" y="204"/>
                  </a:lnTo>
                  <a:lnTo>
                    <a:pt x="152" y="200"/>
                  </a:lnTo>
                  <a:lnTo>
                    <a:pt x="156" y="196"/>
                  </a:lnTo>
                  <a:lnTo>
                    <a:pt x="160" y="192"/>
                  </a:lnTo>
                  <a:lnTo>
                    <a:pt x="164" y="188"/>
                  </a:lnTo>
                  <a:lnTo>
                    <a:pt x="168" y="184"/>
                  </a:lnTo>
                  <a:lnTo>
                    <a:pt x="172" y="180"/>
                  </a:lnTo>
                  <a:lnTo>
                    <a:pt x="176" y="176"/>
                  </a:lnTo>
                  <a:lnTo>
                    <a:pt x="180" y="172"/>
                  </a:lnTo>
                  <a:lnTo>
                    <a:pt x="188" y="164"/>
                  </a:lnTo>
                  <a:lnTo>
                    <a:pt x="192" y="160"/>
                  </a:lnTo>
                  <a:lnTo>
                    <a:pt x="196" y="156"/>
                  </a:lnTo>
                  <a:lnTo>
                    <a:pt x="200" y="152"/>
                  </a:lnTo>
                  <a:lnTo>
                    <a:pt x="204" y="148"/>
                  </a:lnTo>
                  <a:lnTo>
                    <a:pt x="208" y="144"/>
                  </a:lnTo>
                  <a:lnTo>
                    <a:pt x="212" y="140"/>
                  </a:lnTo>
                  <a:lnTo>
                    <a:pt x="220" y="140"/>
                  </a:lnTo>
                  <a:lnTo>
                    <a:pt x="224" y="136"/>
                  </a:lnTo>
                  <a:lnTo>
                    <a:pt x="228" y="132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44" y="120"/>
                  </a:lnTo>
                  <a:lnTo>
                    <a:pt x="248" y="116"/>
                  </a:lnTo>
                  <a:lnTo>
                    <a:pt x="252" y="112"/>
                  </a:lnTo>
                  <a:lnTo>
                    <a:pt x="256" y="108"/>
                  </a:lnTo>
                  <a:lnTo>
                    <a:pt x="264" y="104"/>
                  </a:lnTo>
                  <a:lnTo>
                    <a:pt x="268" y="100"/>
                  </a:lnTo>
                  <a:lnTo>
                    <a:pt x="272" y="100"/>
                  </a:lnTo>
                  <a:lnTo>
                    <a:pt x="276" y="96"/>
                  </a:lnTo>
                  <a:lnTo>
                    <a:pt x="284" y="92"/>
                  </a:lnTo>
                  <a:lnTo>
                    <a:pt x="288" y="88"/>
                  </a:lnTo>
                  <a:lnTo>
                    <a:pt x="292" y="84"/>
                  </a:lnTo>
                  <a:lnTo>
                    <a:pt x="300" y="84"/>
                  </a:lnTo>
                  <a:lnTo>
                    <a:pt x="304" y="80"/>
                  </a:lnTo>
                  <a:lnTo>
                    <a:pt x="308" y="76"/>
                  </a:lnTo>
                  <a:lnTo>
                    <a:pt x="316" y="72"/>
                  </a:lnTo>
                  <a:lnTo>
                    <a:pt x="320" y="72"/>
                  </a:lnTo>
                  <a:lnTo>
                    <a:pt x="324" y="68"/>
                  </a:lnTo>
                  <a:lnTo>
                    <a:pt x="332" y="64"/>
                  </a:lnTo>
                  <a:lnTo>
                    <a:pt x="336" y="60"/>
                  </a:lnTo>
                  <a:lnTo>
                    <a:pt x="344" y="60"/>
                  </a:lnTo>
                  <a:lnTo>
                    <a:pt x="348" y="56"/>
                  </a:lnTo>
                  <a:lnTo>
                    <a:pt x="352" y="52"/>
                  </a:lnTo>
                  <a:lnTo>
                    <a:pt x="360" y="52"/>
                  </a:lnTo>
                  <a:lnTo>
                    <a:pt x="364" y="48"/>
                  </a:lnTo>
                  <a:lnTo>
                    <a:pt x="372" y="48"/>
                  </a:lnTo>
                  <a:lnTo>
                    <a:pt x="376" y="44"/>
                  </a:lnTo>
                  <a:lnTo>
                    <a:pt x="384" y="40"/>
                  </a:lnTo>
                  <a:lnTo>
                    <a:pt x="388" y="40"/>
                  </a:lnTo>
                  <a:lnTo>
                    <a:pt x="396" y="36"/>
                  </a:lnTo>
                  <a:lnTo>
                    <a:pt x="400" y="36"/>
                  </a:lnTo>
                  <a:lnTo>
                    <a:pt x="404" y="32"/>
                  </a:lnTo>
                  <a:lnTo>
                    <a:pt x="412" y="32"/>
                  </a:lnTo>
                  <a:lnTo>
                    <a:pt x="416" y="28"/>
                  </a:lnTo>
                  <a:lnTo>
                    <a:pt x="424" y="28"/>
                  </a:lnTo>
                  <a:lnTo>
                    <a:pt x="428" y="24"/>
                  </a:lnTo>
                  <a:lnTo>
                    <a:pt x="436" y="24"/>
                  </a:lnTo>
                  <a:lnTo>
                    <a:pt x="440" y="20"/>
                  </a:lnTo>
                  <a:lnTo>
                    <a:pt x="448" y="20"/>
                  </a:lnTo>
                  <a:lnTo>
                    <a:pt x="452" y="20"/>
                  </a:lnTo>
                  <a:lnTo>
                    <a:pt x="460" y="16"/>
                  </a:lnTo>
                  <a:lnTo>
                    <a:pt x="464" y="16"/>
                  </a:lnTo>
                  <a:lnTo>
                    <a:pt x="472" y="12"/>
                  </a:lnTo>
                  <a:lnTo>
                    <a:pt x="480" y="12"/>
                  </a:lnTo>
                  <a:lnTo>
                    <a:pt x="484" y="12"/>
                  </a:lnTo>
                  <a:lnTo>
                    <a:pt x="492" y="8"/>
                  </a:lnTo>
                  <a:lnTo>
                    <a:pt x="496" y="8"/>
                  </a:lnTo>
                  <a:lnTo>
                    <a:pt x="504" y="8"/>
                  </a:lnTo>
                  <a:lnTo>
                    <a:pt x="508" y="8"/>
                  </a:lnTo>
                  <a:lnTo>
                    <a:pt x="516" y="4"/>
                  </a:lnTo>
                  <a:lnTo>
                    <a:pt x="520" y="4"/>
                  </a:lnTo>
                  <a:lnTo>
                    <a:pt x="528" y="4"/>
                  </a:lnTo>
                  <a:lnTo>
                    <a:pt x="536" y="4"/>
                  </a:lnTo>
                  <a:lnTo>
                    <a:pt x="540" y="4"/>
                  </a:lnTo>
                  <a:lnTo>
                    <a:pt x="548" y="4"/>
                  </a:lnTo>
                  <a:lnTo>
                    <a:pt x="552" y="0"/>
                  </a:lnTo>
                  <a:lnTo>
                    <a:pt x="560" y="0"/>
                  </a:lnTo>
                  <a:lnTo>
                    <a:pt x="564" y="0"/>
                  </a:lnTo>
                  <a:lnTo>
                    <a:pt x="572" y="0"/>
                  </a:lnTo>
                  <a:lnTo>
                    <a:pt x="580" y="0"/>
                  </a:lnTo>
                  <a:lnTo>
                    <a:pt x="584" y="0"/>
                  </a:lnTo>
                  <a:lnTo>
                    <a:pt x="592" y="0"/>
                  </a:lnTo>
                  <a:lnTo>
                    <a:pt x="600" y="0"/>
                  </a:lnTo>
                  <a:lnTo>
                    <a:pt x="604" y="0"/>
                  </a:lnTo>
                  <a:lnTo>
                    <a:pt x="612" y="0"/>
                  </a:lnTo>
                  <a:lnTo>
                    <a:pt x="620" y="0"/>
                  </a:lnTo>
                  <a:lnTo>
                    <a:pt x="624" y="0"/>
                  </a:lnTo>
                  <a:lnTo>
                    <a:pt x="632" y="0"/>
                  </a:lnTo>
                  <a:lnTo>
                    <a:pt x="640" y="0"/>
                  </a:lnTo>
                  <a:lnTo>
                    <a:pt x="644" y="0"/>
                  </a:lnTo>
                  <a:lnTo>
                    <a:pt x="652" y="0"/>
                  </a:lnTo>
                  <a:lnTo>
                    <a:pt x="660" y="0"/>
                  </a:lnTo>
                  <a:lnTo>
                    <a:pt x="664" y="0"/>
                  </a:lnTo>
                  <a:lnTo>
                    <a:pt x="672" y="0"/>
                  </a:lnTo>
                  <a:lnTo>
                    <a:pt x="676" y="0"/>
                  </a:lnTo>
                  <a:lnTo>
                    <a:pt x="684" y="0"/>
                  </a:lnTo>
                  <a:lnTo>
                    <a:pt x="692" y="0"/>
                  </a:lnTo>
                  <a:lnTo>
                    <a:pt x="696" y="4"/>
                  </a:lnTo>
                  <a:lnTo>
                    <a:pt x="704" y="4"/>
                  </a:lnTo>
                  <a:lnTo>
                    <a:pt x="708" y="4"/>
                  </a:lnTo>
                  <a:lnTo>
                    <a:pt x="716" y="4"/>
                  </a:lnTo>
                  <a:lnTo>
                    <a:pt x="724" y="4"/>
                  </a:lnTo>
                  <a:lnTo>
                    <a:pt x="728" y="8"/>
                  </a:lnTo>
                  <a:lnTo>
                    <a:pt x="736" y="8"/>
                  </a:lnTo>
                  <a:lnTo>
                    <a:pt x="740" y="8"/>
                  </a:lnTo>
                  <a:lnTo>
                    <a:pt x="748" y="8"/>
                  </a:lnTo>
                  <a:lnTo>
                    <a:pt x="752" y="12"/>
                  </a:lnTo>
                  <a:lnTo>
                    <a:pt x="760" y="12"/>
                  </a:lnTo>
                  <a:lnTo>
                    <a:pt x="768" y="12"/>
                  </a:lnTo>
                  <a:lnTo>
                    <a:pt x="772" y="16"/>
                  </a:lnTo>
                  <a:lnTo>
                    <a:pt x="780" y="16"/>
                  </a:lnTo>
                  <a:lnTo>
                    <a:pt x="784" y="16"/>
                  </a:lnTo>
                  <a:lnTo>
                    <a:pt x="792" y="20"/>
                  </a:lnTo>
                  <a:lnTo>
                    <a:pt x="796" y="20"/>
                  </a:lnTo>
                  <a:lnTo>
                    <a:pt x="804" y="24"/>
                  </a:lnTo>
                  <a:lnTo>
                    <a:pt x="808" y="24"/>
                  </a:lnTo>
                  <a:lnTo>
                    <a:pt x="816" y="24"/>
                  </a:lnTo>
                  <a:lnTo>
                    <a:pt x="820" y="28"/>
                  </a:lnTo>
                  <a:lnTo>
                    <a:pt x="828" y="28"/>
                  </a:lnTo>
                  <a:lnTo>
                    <a:pt x="832" y="32"/>
                  </a:lnTo>
                  <a:lnTo>
                    <a:pt x="840" y="32"/>
                  </a:lnTo>
                  <a:lnTo>
                    <a:pt x="844" y="36"/>
                  </a:lnTo>
                  <a:lnTo>
                    <a:pt x="852" y="36"/>
                  </a:lnTo>
                  <a:lnTo>
                    <a:pt x="856" y="40"/>
                  </a:lnTo>
                  <a:lnTo>
                    <a:pt x="864" y="40"/>
                  </a:lnTo>
                  <a:lnTo>
                    <a:pt x="868" y="44"/>
                  </a:lnTo>
                  <a:lnTo>
                    <a:pt x="872" y="48"/>
                  </a:lnTo>
                  <a:lnTo>
                    <a:pt x="880" y="48"/>
                  </a:lnTo>
                  <a:lnTo>
                    <a:pt x="884" y="52"/>
                  </a:lnTo>
                  <a:lnTo>
                    <a:pt x="892" y="52"/>
                  </a:lnTo>
                  <a:lnTo>
                    <a:pt x="896" y="56"/>
                  </a:lnTo>
                  <a:lnTo>
                    <a:pt x="904" y="60"/>
                  </a:lnTo>
                  <a:lnTo>
                    <a:pt x="908" y="60"/>
                  </a:lnTo>
                  <a:lnTo>
                    <a:pt x="912" y="64"/>
                  </a:lnTo>
                  <a:lnTo>
                    <a:pt x="920" y="68"/>
                  </a:lnTo>
                  <a:lnTo>
                    <a:pt x="924" y="68"/>
                  </a:lnTo>
                  <a:lnTo>
                    <a:pt x="932" y="72"/>
                  </a:lnTo>
                  <a:lnTo>
                    <a:pt x="936" y="76"/>
                  </a:lnTo>
                  <a:lnTo>
                    <a:pt x="940" y="76"/>
                  </a:lnTo>
                  <a:lnTo>
                    <a:pt x="948" y="80"/>
                  </a:lnTo>
                  <a:lnTo>
                    <a:pt x="952" y="84"/>
                  </a:lnTo>
                  <a:lnTo>
                    <a:pt x="960" y="88"/>
                  </a:lnTo>
                  <a:lnTo>
                    <a:pt x="964" y="88"/>
                  </a:lnTo>
                  <a:lnTo>
                    <a:pt x="968" y="92"/>
                  </a:lnTo>
                  <a:lnTo>
                    <a:pt x="976" y="96"/>
                  </a:lnTo>
                  <a:lnTo>
                    <a:pt x="980" y="100"/>
                  </a:lnTo>
                  <a:lnTo>
                    <a:pt x="984" y="100"/>
                  </a:lnTo>
                  <a:lnTo>
                    <a:pt x="992" y="104"/>
                  </a:lnTo>
                  <a:lnTo>
                    <a:pt x="996" y="108"/>
                  </a:lnTo>
                  <a:lnTo>
                    <a:pt x="1000" y="112"/>
                  </a:lnTo>
                  <a:lnTo>
                    <a:pt x="1008" y="116"/>
                  </a:lnTo>
                  <a:lnTo>
                    <a:pt x="1012" y="120"/>
                  </a:lnTo>
                  <a:lnTo>
                    <a:pt x="1016" y="124"/>
                  </a:lnTo>
                  <a:lnTo>
                    <a:pt x="1024" y="128"/>
                  </a:lnTo>
                  <a:lnTo>
                    <a:pt x="1028" y="132"/>
                  </a:lnTo>
                  <a:lnTo>
                    <a:pt x="1036" y="136"/>
                  </a:lnTo>
                  <a:lnTo>
                    <a:pt x="1040" y="140"/>
                  </a:lnTo>
                  <a:lnTo>
                    <a:pt x="1044" y="144"/>
                  </a:lnTo>
                  <a:lnTo>
                    <a:pt x="1048" y="148"/>
                  </a:lnTo>
                  <a:lnTo>
                    <a:pt x="1056" y="152"/>
                  </a:lnTo>
                  <a:lnTo>
                    <a:pt x="1060" y="156"/>
                  </a:lnTo>
                  <a:lnTo>
                    <a:pt x="1064" y="160"/>
                  </a:lnTo>
                  <a:lnTo>
                    <a:pt x="1072" y="164"/>
                  </a:lnTo>
                  <a:lnTo>
                    <a:pt x="1076" y="168"/>
                  </a:lnTo>
                  <a:lnTo>
                    <a:pt x="1080" y="172"/>
                  </a:lnTo>
                  <a:lnTo>
                    <a:pt x="1084" y="180"/>
                  </a:lnTo>
                  <a:lnTo>
                    <a:pt x="1088" y="184"/>
                  </a:lnTo>
                  <a:lnTo>
                    <a:pt x="1096" y="188"/>
                  </a:lnTo>
                  <a:lnTo>
                    <a:pt x="1100" y="192"/>
                  </a:lnTo>
                  <a:lnTo>
                    <a:pt x="1104" y="196"/>
                  </a:lnTo>
                  <a:lnTo>
                    <a:pt x="1108" y="200"/>
                  </a:lnTo>
                  <a:lnTo>
                    <a:pt x="1112" y="20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10277" name="Freeform 63"/>
            <p:cNvSpPr>
              <a:spLocks/>
            </p:cNvSpPr>
            <p:nvPr/>
          </p:nvSpPr>
          <p:spPr bwMode="auto">
            <a:xfrm>
              <a:off x="1717" y="1680"/>
              <a:ext cx="216" cy="214"/>
            </a:xfrm>
            <a:custGeom>
              <a:avLst/>
              <a:gdLst>
                <a:gd name="T0" fmla="*/ 200 w 216"/>
                <a:gd name="T1" fmla="*/ 52 h 216"/>
                <a:gd name="T2" fmla="*/ 208 w 216"/>
                <a:gd name="T3" fmla="*/ 60 h 216"/>
                <a:gd name="T4" fmla="*/ 212 w 216"/>
                <a:gd name="T5" fmla="*/ 72 h 216"/>
                <a:gd name="T6" fmla="*/ 216 w 216"/>
                <a:gd name="T7" fmla="*/ 88 h 216"/>
                <a:gd name="T8" fmla="*/ 216 w 216"/>
                <a:gd name="T9" fmla="*/ 100 h 216"/>
                <a:gd name="T10" fmla="*/ 216 w 216"/>
                <a:gd name="T11" fmla="*/ 112 h 216"/>
                <a:gd name="T12" fmla="*/ 216 w 216"/>
                <a:gd name="T13" fmla="*/ 124 h 216"/>
                <a:gd name="T14" fmla="*/ 212 w 216"/>
                <a:gd name="T15" fmla="*/ 140 h 216"/>
                <a:gd name="T16" fmla="*/ 208 w 216"/>
                <a:gd name="T17" fmla="*/ 152 h 216"/>
                <a:gd name="T18" fmla="*/ 204 w 216"/>
                <a:gd name="T19" fmla="*/ 156 h 216"/>
                <a:gd name="T20" fmla="*/ 200 w 216"/>
                <a:gd name="T21" fmla="*/ 168 h 216"/>
                <a:gd name="T22" fmla="*/ 192 w 216"/>
                <a:gd name="T23" fmla="*/ 180 h 216"/>
                <a:gd name="T24" fmla="*/ 184 w 216"/>
                <a:gd name="T25" fmla="*/ 188 h 216"/>
                <a:gd name="T26" fmla="*/ 176 w 216"/>
                <a:gd name="T27" fmla="*/ 196 h 216"/>
                <a:gd name="T28" fmla="*/ 164 w 216"/>
                <a:gd name="T29" fmla="*/ 200 h 216"/>
                <a:gd name="T30" fmla="*/ 152 w 216"/>
                <a:gd name="T31" fmla="*/ 208 h 216"/>
                <a:gd name="T32" fmla="*/ 144 w 216"/>
                <a:gd name="T33" fmla="*/ 212 h 216"/>
                <a:gd name="T34" fmla="*/ 132 w 216"/>
                <a:gd name="T35" fmla="*/ 216 h 216"/>
                <a:gd name="T36" fmla="*/ 116 w 216"/>
                <a:gd name="T37" fmla="*/ 216 h 216"/>
                <a:gd name="T38" fmla="*/ 104 w 216"/>
                <a:gd name="T39" fmla="*/ 216 h 216"/>
                <a:gd name="T40" fmla="*/ 96 w 216"/>
                <a:gd name="T41" fmla="*/ 216 h 216"/>
                <a:gd name="T42" fmla="*/ 92 w 216"/>
                <a:gd name="T43" fmla="*/ 216 h 216"/>
                <a:gd name="T44" fmla="*/ 88 w 216"/>
                <a:gd name="T45" fmla="*/ 216 h 216"/>
                <a:gd name="T46" fmla="*/ 88 w 216"/>
                <a:gd name="T47" fmla="*/ 216 h 216"/>
                <a:gd name="T48" fmla="*/ 88 w 216"/>
                <a:gd name="T49" fmla="*/ 216 h 216"/>
                <a:gd name="T50" fmla="*/ 76 w 216"/>
                <a:gd name="T51" fmla="*/ 212 h 216"/>
                <a:gd name="T52" fmla="*/ 64 w 216"/>
                <a:gd name="T53" fmla="*/ 208 h 216"/>
                <a:gd name="T54" fmla="*/ 52 w 216"/>
                <a:gd name="T55" fmla="*/ 200 h 216"/>
                <a:gd name="T56" fmla="*/ 40 w 216"/>
                <a:gd name="T57" fmla="*/ 196 h 216"/>
                <a:gd name="T58" fmla="*/ 32 w 216"/>
                <a:gd name="T59" fmla="*/ 184 h 216"/>
                <a:gd name="T60" fmla="*/ 24 w 216"/>
                <a:gd name="T61" fmla="*/ 176 h 216"/>
                <a:gd name="T62" fmla="*/ 16 w 216"/>
                <a:gd name="T63" fmla="*/ 164 h 216"/>
                <a:gd name="T64" fmla="*/ 12 w 216"/>
                <a:gd name="T65" fmla="*/ 152 h 216"/>
                <a:gd name="T66" fmla="*/ 4 w 216"/>
                <a:gd name="T67" fmla="*/ 140 h 216"/>
                <a:gd name="T68" fmla="*/ 4 w 216"/>
                <a:gd name="T69" fmla="*/ 136 h 216"/>
                <a:gd name="T70" fmla="*/ 0 w 216"/>
                <a:gd name="T71" fmla="*/ 120 h 216"/>
                <a:gd name="T72" fmla="*/ 0 w 216"/>
                <a:gd name="T73" fmla="*/ 108 h 216"/>
                <a:gd name="T74" fmla="*/ 0 w 216"/>
                <a:gd name="T75" fmla="*/ 96 h 216"/>
                <a:gd name="T76" fmla="*/ 4 w 216"/>
                <a:gd name="T77" fmla="*/ 84 h 216"/>
                <a:gd name="T78" fmla="*/ 8 w 216"/>
                <a:gd name="T79" fmla="*/ 68 h 216"/>
                <a:gd name="T80" fmla="*/ 12 w 216"/>
                <a:gd name="T81" fmla="*/ 60 h 216"/>
                <a:gd name="T82" fmla="*/ 20 w 216"/>
                <a:gd name="T83" fmla="*/ 48 h 216"/>
                <a:gd name="T84" fmla="*/ 28 w 216"/>
                <a:gd name="T85" fmla="*/ 36 h 216"/>
                <a:gd name="T86" fmla="*/ 36 w 216"/>
                <a:gd name="T87" fmla="*/ 28 h 216"/>
                <a:gd name="T88" fmla="*/ 44 w 216"/>
                <a:gd name="T89" fmla="*/ 20 h 216"/>
                <a:gd name="T90" fmla="*/ 48 w 216"/>
                <a:gd name="T91" fmla="*/ 16 h 216"/>
                <a:gd name="T92" fmla="*/ 60 w 216"/>
                <a:gd name="T93" fmla="*/ 12 h 216"/>
                <a:gd name="T94" fmla="*/ 72 w 216"/>
                <a:gd name="T95" fmla="*/ 8 h 216"/>
                <a:gd name="T96" fmla="*/ 84 w 216"/>
                <a:gd name="T97" fmla="*/ 4 h 216"/>
                <a:gd name="T98" fmla="*/ 96 w 216"/>
                <a:gd name="T99" fmla="*/ 0 h 216"/>
                <a:gd name="T100" fmla="*/ 112 w 216"/>
                <a:gd name="T101" fmla="*/ 0 h 216"/>
                <a:gd name="T102" fmla="*/ 124 w 216"/>
                <a:gd name="T103" fmla="*/ 0 h 216"/>
                <a:gd name="T104" fmla="*/ 136 w 216"/>
                <a:gd name="T105" fmla="*/ 4 h 216"/>
                <a:gd name="T106" fmla="*/ 148 w 216"/>
                <a:gd name="T107" fmla="*/ 8 h 216"/>
                <a:gd name="T108" fmla="*/ 160 w 216"/>
                <a:gd name="T109" fmla="*/ 12 h 216"/>
                <a:gd name="T110" fmla="*/ 168 w 216"/>
                <a:gd name="T111" fmla="*/ 16 h 216"/>
                <a:gd name="T112" fmla="*/ 180 w 216"/>
                <a:gd name="T113" fmla="*/ 28 h 216"/>
                <a:gd name="T114" fmla="*/ 192 w 216"/>
                <a:gd name="T115" fmla="*/ 40 h 216"/>
                <a:gd name="T116" fmla="*/ 196 w 216"/>
                <a:gd name="T117" fmla="*/ 44 h 2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6"/>
                <a:gd name="T178" fmla="*/ 0 h 216"/>
                <a:gd name="T179" fmla="*/ 216 w 216"/>
                <a:gd name="T180" fmla="*/ 216 h 2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6" h="216">
                  <a:moveTo>
                    <a:pt x="196" y="44"/>
                  </a:moveTo>
                  <a:lnTo>
                    <a:pt x="200" y="52"/>
                  </a:lnTo>
                  <a:lnTo>
                    <a:pt x="204" y="56"/>
                  </a:lnTo>
                  <a:lnTo>
                    <a:pt x="208" y="60"/>
                  </a:lnTo>
                  <a:lnTo>
                    <a:pt x="208" y="68"/>
                  </a:lnTo>
                  <a:lnTo>
                    <a:pt x="212" y="72"/>
                  </a:lnTo>
                  <a:lnTo>
                    <a:pt x="212" y="80"/>
                  </a:lnTo>
                  <a:lnTo>
                    <a:pt x="216" y="88"/>
                  </a:lnTo>
                  <a:lnTo>
                    <a:pt x="216" y="92"/>
                  </a:lnTo>
                  <a:lnTo>
                    <a:pt x="216" y="100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16" y="120"/>
                  </a:lnTo>
                  <a:lnTo>
                    <a:pt x="216" y="124"/>
                  </a:lnTo>
                  <a:lnTo>
                    <a:pt x="216" y="132"/>
                  </a:lnTo>
                  <a:lnTo>
                    <a:pt x="212" y="140"/>
                  </a:lnTo>
                  <a:lnTo>
                    <a:pt x="212" y="144"/>
                  </a:lnTo>
                  <a:lnTo>
                    <a:pt x="208" y="152"/>
                  </a:lnTo>
                  <a:lnTo>
                    <a:pt x="204" y="156"/>
                  </a:lnTo>
                  <a:lnTo>
                    <a:pt x="204" y="164"/>
                  </a:lnTo>
                  <a:lnTo>
                    <a:pt x="200" y="168"/>
                  </a:lnTo>
                  <a:lnTo>
                    <a:pt x="196" y="172"/>
                  </a:lnTo>
                  <a:lnTo>
                    <a:pt x="192" y="180"/>
                  </a:lnTo>
                  <a:lnTo>
                    <a:pt x="188" y="184"/>
                  </a:lnTo>
                  <a:lnTo>
                    <a:pt x="184" y="188"/>
                  </a:lnTo>
                  <a:lnTo>
                    <a:pt x="180" y="192"/>
                  </a:lnTo>
                  <a:lnTo>
                    <a:pt x="176" y="196"/>
                  </a:lnTo>
                  <a:lnTo>
                    <a:pt x="168" y="200"/>
                  </a:lnTo>
                  <a:lnTo>
                    <a:pt x="164" y="200"/>
                  </a:lnTo>
                  <a:lnTo>
                    <a:pt x="160" y="204"/>
                  </a:lnTo>
                  <a:lnTo>
                    <a:pt x="152" y="208"/>
                  </a:lnTo>
                  <a:lnTo>
                    <a:pt x="148" y="208"/>
                  </a:lnTo>
                  <a:lnTo>
                    <a:pt x="144" y="212"/>
                  </a:lnTo>
                  <a:lnTo>
                    <a:pt x="136" y="212"/>
                  </a:lnTo>
                  <a:lnTo>
                    <a:pt x="132" y="216"/>
                  </a:lnTo>
                  <a:lnTo>
                    <a:pt x="124" y="216"/>
                  </a:lnTo>
                  <a:lnTo>
                    <a:pt x="116" y="216"/>
                  </a:lnTo>
                  <a:lnTo>
                    <a:pt x="108" y="216"/>
                  </a:lnTo>
                  <a:lnTo>
                    <a:pt x="104" y="216"/>
                  </a:lnTo>
                  <a:lnTo>
                    <a:pt x="96" y="216"/>
                  </a:lnTo>
                  <a:lnTo>
                    <a:pt x="92" y="216"/>
                  </a:lnTo>
                  <a:lnTo>
                    <a:pt x="88" y="216"/>
                  </a:lnTo>
                  <a:lnTo>
                    <a:pt x="80" y="212"/>
                  </a:lnTo>
                  <a:lnTo>
                    <a:pt x="76" y="212"/>
                  </a:lnTo>
                  <a:lnTo>
                    <a:pt x="68" y="208"/>
                  </a:lnTo>
                  <a:lnTo>
                    <a:pt x="64" y="208"/>
                  </a:lnTo>
                  <a:lnTo>
                    <a:pt x="56" y="204"/>
                  </a:lnTo>
                  <a:lnTo>
                    <a:pt x="52" y="200"/>
                  </a:lnTo>
                  <a:lnTo>
                    <a:pt x="48" y="196"/>
                  </a:lnTo>
                  <a:lnTo>
                    <a:pt x="40" y="196"/>
                  </a:lnTo>
                  <a:lnTo>
                    <a:pt x="36" y="192"/>
                  </a:lnTo>
                  <a:lnTo>
                    <a:pt x="32" y="184"/>
                  </a:lnTo>
                  <a:lnTo>
                    <a:pt x="28" y="180"/>
                  </a:lnTo>
                  <a:lnTo>
                    <a:pt x="24" y="176"/>
                  </a:lnTo>
                  <a:lnTo>
                    <a:pt x="20" y="172"/>
                  </a:lnTo>
                  <a:lnTo>
                    <a:pt x="16" y="164"/>
                  </a:lnTo>
                  <a:lnTo>
                    <a:pt x="12" y="160"/>
                  </a:lnTo>
                  <a:lnTo>
                    <a:pt x="12" y="152"/>
                  </a:lnTo>
                  <a:lnTo>
                    <a:pt x="8" y="148"/>
                  </a:lnTo>
                  <a:lnTo>
                    <a:pt x="4" y="140"/>
                  </a:lnTo>
                  <a:lnTo>
                    <a:pt x="4" y="136"/>
                  </a:lnTo>
                  <a:lnTo>
                    <a:pt x="0" y="128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08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88"/>
                  </a:lnTo>
                  <a:lnTo>
                    <a:pt x="4" y="84"/>
                  </a:lnTo>
                  <a:lnTo>
                    <a:pt x="4" y="76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12" y="60"/>
                  </a:lnTo>
                  <a:lnTo>
                    <a:pt x="16" y="52"/>
                  </a:lnTo>
                  <a:lnTo>
                    <a:pt x="20" y="48"/>
                  </a:lnTo>
                  <a:lnTo>
                    <a:pt x="24" y="44"/>
                  </a:lnTo>
                  <a:lnTo>
                    <a:pt x="28" y="36"/>
                  </a:lnTo>
                  <a:lnTo>
                    <a:pt x="32" y="32"/>
                  </a:lnTo>
                  <a:lnTo>
                    <a:pt x="36" y="28"/>
                  </a:lnTo>
                  <a:lnTo>
                    <a:pt x="40" y="24"/>
                  </a:lnTo>
                  <a:lnTo>
                    <a:pt x="44" y="20"/>
                  </a:lnTo>
                  <a:lnTo>
                    <a:pt x="48" y="16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8"/>
                  </a:lnTo>
                  <a:lnTo>
                    <a:pt x="72" y="8"/>
                  </a:lnTo>
                  <a:lnTo>
                    <a:pt x="80" y="4"/>
                  </a:lnTo>
                  <a:lnTo>
                    <a:pt x="84" y="4"/>
                  </a:lnTo>
                  <a:lnTo>
                    <a:pt x="92" y="0"/>
                  </a:lnTo>
                  <a:lnTo>
                    <a:pt x="96" y="0"/>
                  </a:lnTo>
                  <a:lnTo>
                    <a:pt x="104" y="0"/>
                  </a:lnTo>
                  <a:lnTo>
                    <a:pt x="112" y="0"/>
                  </a:lnTo>
                  <a:lnTo>
                    <a:pt x="116" y="0"/>
                  </a:lnTo>
                  <a:lnTo>
                    <a:pt x="124" y="0"/>
                  </a:lnTo>
                  <a:lnTo>
                    <a:pt x="128" y="4"/>
                  </a:lnTo>
                  <a:lnTo>
                    <a:pt x="136" y="4"/>
                  </a:lnTo>
                  <a:lnTo>
                    <a:pt x="144" y="4"/>
                  </a:lnTo>
                  <a:lnTo>
                    <a:pt x="148" y="8"/>
                  </a:lnTo>
                  <a:lnTo>
                    <a:pt x="156" y="8"/>
                  </a:lnTo>
                  <a:lnTo>
                    <a:pt x="160" y="12"/>
                  </a:lnTo>
                  <a:lnTo>
                    <a:pt x="168" y="16"/>
                  </a:lnTo>
                  <a:lnTo>
                    <a:pt x="172" y="20"/>
                  </a:lnTo>
                  <a:lnTo>
                    <a:pt x="180" y="28"/>
                  </a:lnTo>
                  <a:lnTo>
                    <a:pt x="188" y="32"/>
                  </a:lnTo>
                  <a:lnTo>
                    <a:pt x="192" y="40"/>
                  </a:lnTo>
                  <a:lnTo>
                    <a:pt x="196" y="4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274765" y="3199621"/>
            <a:ext cx="331607" cy="307777"/>
            <a:chOff x="2644589" y="3074110"/>
            <a:chExt cx="331607" cy="307777"/>
          </a:xfrm>
        </p:grpSpPr>
        <p:sp>
          <p:nvSpPr>
            <p:cNvPr id="42" name="Oval 41"/>
            <p:cNvSpPr/>
            <p:nvPr/>
          </p:nvSpPr>
          <p:spPr bwMode="auto">
            <a:xfrm>
              <a:off x="2684182" y="3101788"/>
              <a:ext cx="252421" cy="252421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sz="1400" i="1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76" charset="-128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644589" y="3074110"/>
              <a:ext cx="331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rgbClr val="FF0000"/>
                  </a:solidFill>
                </a:rPr>
                <a:t>R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469140" y="6549739"/>
            <a:ext cx="334713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/>
            <a:r>
              <a:rPr lang="en-US" sz="1400" i="0" dirty="0" err="1">
                <a:solidFill>
                  <a:srgbClr val="FFFFFF"/>
                </a:solidFill>
                <a:cs typeface="Arial" pitchFamily="34" charset="0"/>
              </a:rPr>
              <a:t>Trenk</a:t>
            </a:r>
            <a:r>
              <a:rPr lang="en-US" sz="1400" i="0" dirty="0">
                <a:solidFill>
                  <a:srgbClr val="FFFFFF"/>
                </a:solidFill>
                <a:cs typeface="Arial" pitchFamily="34" charset="0"/>
              </a:rPr>
              <a:t> D et al. </a:t>
            </a:r>
            <a:r>
              <a:rPr lang="en-US" sz="1400" dirty="0">
                <a:solidFill>
                  <a:srgbClr val="FFFFFF"/>
                </a:solidFill>
                <a:cs typeface="Arial" pitchFamily="34" charset="0"/>
              </a:rPr>
              <a:t>JACC</a:t>
            </a:r>
            <a:r>
              <a:rPr lang="en-US" sz="1400" i="0" dirty="0">
                <a:solidFill>
                  <a:srgbClr val="FFFFFF"/>
                </a:solidFill>
                <a:cs typeface="Arial" pitchFamily="34" charset="0"/>
              </a:rPr>
              <a:t> 2012;59:2159–64 </a:t>
            </a:r>
          </a:p>
        </p:txBody>
      </p:sp>
    </p:spTree>
    <p:extLst>
      <p:ext uri="{BB962C8B-B14F-4D97-AF65-F5344CB8AC3E}">
        <p14:creationId xmlns:p14="http://schemas.microsoft.com/office/powerpoint/2010/main" val="8048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227" name="Rectangle 2"/>
          <p:cNvSpPr>
            <a:spLocks noChangeArrowheads="1"/>
          </p:cNvSpPr>
          <p:nvPr/>
        </p:nvSpPr>
        <p:spPr bwMode="hidden">
          <a:xfrm>
            <a:off x="1324538" y="1295590"/>
            <a:ext cx="7637927" cy="4854201"/>
          </a:xfrm>
          <a:prstGeom prst="rect">
            <a:avLst/>
          </a:prstGeom>
          <a:solidFill>
            <a:srgbClr val="14202E"/>
          </a:solidFill>
          <a:ln w="19050" algn="ctr">
            <a:solidFill>
              <a:srgbClr val="39536E"/>
            </a:solidFill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 algn="ctr"/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517123" name="Rectangle 1026"/>
          <p:cNvSpPr>
            <a:spLocks noChangeArrowheads="1"/>
          </p:cNvSpPr>
          <p:nvPr/>
        </p:nvSpPr>
        <p:spPr bwMode="auto">
          <a:xfrm>
            <a:off x="1398588" y="160713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de-DE" sz="2800" b="0">
              <a:solidFill>
                <a:srgbClr val="0000CC"/>
              </a:solidFill>
              <a:cs typeface="Arial" pitchFamily="34" charset="0"/>
            </a:endParaRPr>
          </a:p>
        </p:txBody>
      </p:sp>
      <p:graphicFrame>
        <p:nvGraphicFramePr>
          <p:cNvPr id="517226" name="Group 106"/>
          <p:cNvGraphicFramePr>
            <a:graphicFrameLocks noGrp="1"/>
          </p:cNvGraphicFramePr>
          <p:nvPr>
            <p:extLst/>
          </p:nvPr>
        </p:nvGraphicFramePr>
        <p:xfrm>
          <a:off x="1373002" y="1369736"/>
          <a:ext cx="7540999" cy="4735233"/>
        </p:xfrm>
        <a:graphic>
          <a:graphicData uri="http://schemas.openxmlformats.org/drawingml/2006/table">
            <a:tbl>
              <a:tblPr/>
              <a:tblGrid>
                <a:gridCol w="4457140"/>
                <a:gridCol w="1443317"/>
                <a:gridCol w="1640542"/>
              </a:tblGrid>
              <a:tr h="8354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endParaRPr kumimoji="0" lang="de-DE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10799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39536E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39536E"/>
                        </a:gs>
                        <a:gs pos="100000">
                          <a:srgbClr val="39536E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DE25E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ヒラギノ角ゴ Pro W6"/>
                          <a:cs typeface="ヒラギノ角ゴ Pro W6"/>
                          <a:sym typeface="Arial" pitchFamily="34" charset="0"/>
                        </a:rPr>
                        <a:t>Prasugrel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DE25E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ヒラギノ角ゴ Pro W6"/>
                          <a:cs typeface="ヒラギノ角ゴ Pro W6"/>
                          <a:sym typeface="Arial" pitchFamily="34" charset="0"/>
                        </a:rPr>
                        <a:t>N=212</a:t>
                      </a:r>
                      <a:endParaRPr kumimoji="0" lang="de-DE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10799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39536E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39536E"/>
                        </a:gs>
                        <a:gs pos="100000">
                          <a:srgbClr val="39536E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DE25E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ヒラギノ角ゴ Pro W6"/>
                          <a:cs typeface="ヒラギノ角ゴ Pro W6"/>
                          <a:sym typeface="Arial" pitchFamily="34" charset="0"/>
                        </a:rPr>
                        <a:t>Clopidogrel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DE25E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ヒラギノ角ゴ Pro W6"/>
                          <a:cs typeface="ヒラギノ角ゴ Pro W6"/>
                          <a:sym typeface="Arial" pitchFamily="34" charset="0"/>
                        </a:rPr>
                        <a:t>N=211</a:t>
                      </a:r>
                    </a:p>
                  </a:txBody>
                  <a:tcPr marL="0" marR="0" marT="0" marB="10799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39536E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39536E"/>
                        </a:gs>
                        <a:gs pos="100000">
                          <a:srgbClr val="39536E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389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Arial" pitchFamily="34" charset="0"/>
                        </a:rPr>
                        <a:t>Primary endpoint: 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Arial" pitchFamily="34" charset="0"/>
                        </a:rPr>
                        <a:t>CV death or MI</a:t>
                      </a:r>
                    </a:p>
                  </a:txBody>
                  <a:tcPr marL="4572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  <a:tab pos="898525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1 (0.5%)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Arial" pitchFamily="34" charset="0"/>
                        </a:rPr>
                        <a:t>   - CV death</a:t>
                      </a:r>
                    </a:p>
                  </a:txBody>
                  <a:tcPr marL="4572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  <a:tab pos="898525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  <a:tab pos="898525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Arial" pitchFamily="34" charset="0"/>
                        </a:rPr>
                        <a:t>   - MI</a:t>
                      </a:r>
                    </a:p>
                  </a:txBody>
                  <a:tcPr marL="4572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  <a:tab pos="898525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  <a:tab pos="898525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1 (0.5%)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Arial" pitchFamily="34" charset="0"/>
                        </a:rPr>
                        <a:t>Secondary endpoints</a:t>
                      </a:r>
                    </a:p>
                  </a:txBody>
                  <a:tcPr marL="4572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  <a:tab pos="898525" algn="l"/>
                        </a:tabLst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  <a:tab pos="898525" algn="l"/>
                        </a:tabLst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Arial" pitchFamily="34" charset="0"/>
                        </a:rPr>
                        <a:t>   - Rehospitalization for ischemia</a:t>
                      </a:r>
                    </a:p>
                  </a:txBody>
                  <a:tcPr marL="4572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  <a:tab pos="898525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2 (0.9%)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  <a:tab pos="898525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4 (1.9%)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Arial" pitchFamily="34" charset="0"/>
                        </a:rPr>
                        <a:t>   - Urgent TVR</a:t>
                      </a:r>
                    </a:p>
                  </a:txBody>
                  <a:tcPr marL="4572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  <a:tab pos="898525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2 (0.9%)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  <a:tab pos="898525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1 (0.5%)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Arial" pitchFamily="34" charset="0"/>
                        </a:rPr>
                        <a:t>   - Stent thrombosis (def/prob)</a:t>
                      </a:r>
                    </a:p>
                  </a:txBody>
                  <a:tcPr marL="4572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  <a:tab pos="898525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  <a:tab pos="898525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Arial" pitchFamily="34" charset="0"/>
                        </a:rPr>
                        <a:t>   - Stroke</a:t>
                      </a:r>
                    </a:p>
                  </a:txBody>
                  <a:tcPr marL="4572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  <a:tab pos="898525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98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  <a:tab pos="898525" algn="l"/>
                        </a:tabLst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Times New Roman" pitchFamily="18" charset="0"/>
                        </a:rPr>
                        <a:t>1 (0.5%)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9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Batang" pitchFamily="18" charset="-127"/>
                          <a:cs typeface="Arial" pitchFamily="34" charset="0"/>
                        </a:rPr>
                        <a:t>Key safety endpoint: </a:t>
                      </a:r>
                      <a:r>
                        <a:rPr kumimoji="0" lang="de-DE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TIMI major bleeding (non-CABG)</a:t>
                      </a:r>
                    </a:p>
                  </a:txBody>
                  <a:tcPr marL="4572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</a:tabLst>
                      </a:pPr>
                      <a:r>
                        <a:rPr kumimoji="0" lang="de-DE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 (1.4%)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0000"/>
                        <a:buFontTx/>
                        <a:buNone/>
                        <a:tabLst>
                          <a:tab pos="538163" algn="l"/>
                          <a:tab pos="898525" algn="l"/>
                        </a:tabLst>
                      </a:pPr>
                      <a:r>
                        <a:rPr kumimoji="0" lang="de-DE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 (0.5%)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49614" y="6424613"/>
            <a:ext cx="3786187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rgbClr val="FFCC99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/>
            <a:r>
              <a:rPr lang="en-US" sz="1600" i="0">
                <a:solidFill>
                  <a:srgbClr val="FFFFFF"/>
                </a:solidFill>
                <a:cs typeface="Arial" pitchFamily="34" charset="0"/>
              </a:rPr>
              <a:t>Trenk D et al. </a:t>
            </a:r>
            <a:r>
              <a:rPr lang="en-US" sz="1600">
                <a:solidFill>
                  <a:srgbClr val="FFFFFF"/>
                </a:solidFill>
                <a:cs typeface="Arial" pitchFamily="34" charset="0"/>
              </a:rPr>
              <a:t>JACC</a:t>
            </a:r>
            <a:r>
              <a:rPr lang="en-US" sz="1600" i="0">
                <a:solidFill>
                  <a:srgbClr val="FFFFFF"/>
                </a:solidFill>
                <a:cs typeface="Arial" pitchFamily="34" charset="0"/>
              </a:rPr>
              <a:t> 2012;59:2159–64 </a:t>
            </a:r>
          </a:p>
        </p:txBody>
      </p:sp>
      <p:sp>
        <p:nvSpPr>
          <p:cNvPr id="517169" name="Rectangle 49"/>
          <p:cNvSpPr>
            <a:spLocks noGrp="1" noChangeArrowheads="1"/>
          </p:cNvSpPr>
          <p:nvPr>
            <p:ph type="title"/>
          </p:nvPr>
        </p:nvSpPr>
        <p:spPr>
          <a:xfrm>
            <a:off x="725488" y="83855"/>
            <a:ext cx="8896350" cy="7556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  <a:effectLst/>
                <a:latin typeface="Arial" charset="0"/>
                <a:ea typeface="Arial" charset="0"/>
                <a:cs typeface="Arial" charset="0"/>
              </a:rPr>
              <a:t>TRIGGER-PCI: </a:t>
            </a:r>
            <a:br>
              <a:rPr lang="en-US" sz="3600" dirty="0" smtClean="0">
                <a:solidFill>
                  <a:srgbClr val="FFFF00"/>
                </a:solidFill>
                <a:effectLst/>
                <a:latin typeface="Arial" charset="0"/>
                <a:ea typeface="Arial" charset="0"/>
                <a:cs typeface="Arial" charset="0"/>
              </a:rPr>
            </a:br>
            <a:r>
              <a:rPr lang="en-US" sz="3600" dirty="0" smtClean="0">
                <a:effectLst/>
                <a:latin typeface="Arial" charset="0"/>
                <a:ea typeface="Arial" charset="0"/>
                <a:cs typeface="Arial" charset="0"/>
              </a:rPr>
              <a:t>Primary and Secondary Endpoints</a:t>
            </a:r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800101" y="128589"/>
            <a:ext cx="549275" cy="498475"/>
            <a:chOff x="1192" y="1528"/>
            <a:chExt cx="1288" cy="1224"/>
          </a:xfrm>
        </p:grpSpPr>
        <p:sp>
          <p:nvSpPr>
            <p:cNvPr id="8" name="Freeform 62"/>
            <p:cNvSpPr>
              <a:spLocks/>
            </p:cNvSpPr>
            <p:nvPr/>
          </p:nvSpPr>
          <p:spPr bwMode="auto">
            <a:xfrm>
              <a:off x="1192" y="1528"/>
              <a:ext cx="1288" cy="1224"/>
            </a:xfrm>
            <a:custGeom>
              <a:avLst/>
              <a:gdLst>
                <a:gd name="T0" fmla="*/ 1216 w 1288"/>
                <a:gd name="T1" fmla="*/ 364 h 1224"/>
                <a:gd name="T2" fmla="*/ 1276 w 1288"/>
                <a:gd name="T3" fmla="*/ 548 h 1224"/>
                <a:gd name="T4" fmla="*/ 1280 w 1288"/>
                <a:gd name="T5" fmla="*/ 744 h 1224"/>
                <a:gd name="T6" fmla="*/ 1228 w 1288"/>
                <a:gd name="T7" fmla="*/ 932 h 1224"/>
                <a:gd name="T8" fmla="*/ 1156 w 1288"/>
                <a:gd name="T9" fmla="*/ 876 h 1224"/>
                <a:gd name="T10" fmla="*/ 1196 w 1288"/>
                <a:gd name="T11" fmla="*/ 688 h 1224"/>
                <a:gd name="T12" fmla="*/ 1176 w 1288"/>
                <a:gd name="T13" fmla="*/ 496 h 1224"/>
                <a:gd name="T14" fmla="*/ 1096 w 1288"/>
                <a:gd name="T15" fmla="*/ 328 h 1224"/>
                <a:gd name="T16" fmla="*/ 960 w 1288"/>
                <a:gd name="T17" fmla="*/ 188 h 1224"/>
                <a:gd name="T18" fmla="*/ 788 w 1288"/>
                <a:gd name="T19" fmla="*/ 108 h 1224"/>
                <a:gd name="T20" fmla="*/ 596 w 1288"/>
                <a:gd name="T21" fmla="*/ 88 h 1224"/>
                <a:gd name="T22" fmla="*/ 404 w 1288"/>
                <a:gd name="T23" fmla="*/ 128 h 1224"/>
                <a:gd name="T24" fmla="*/ 248 w 1288"/>
                <a:gd name="T25" fmla="*/ 228 h 1224"/>
                <a:gd name="T26" fmla="*/ 144 w 1288"/>
                <a:gd name="T27" fmla="*/ 372 h 1224"/>
                <a:gd name="T28" fmla="*/ 92 w 1288"/>
                <a:gd name="T29" fmla="*/ 552 h 1224"/>
                <a:gd name="T30" fmla="*/ 104 w 1288"/>
                <a:gd name="T31" fmla="*/ 748 h 1224"/>
                <a:gd name="T32" fmla="*/ 180 w 1288"/>
                <a:gd name="T33" fmla="*/ 912 h 1224"/>
                <a:gd name="T34" fmla="*/ 312 w 1288"/>
                <a:gd name="T35" fmla="*/ 1044 h 1224"/>
                <a:gd name="T36" fmla="*/ 484 w 1288"/>
                <a:gd name="T37" fmla="*/ 1120 h 1224"/>
                <a:gd name="T38" fmla="*/ 664 w 1288"/>
                <a:gd name="T39" fmla="*/ 1128 h 1224"/>
                <a:gd name="T40" fmla="*/ 836 w 1288"/>
                <a:gd name="T41" fmla="*/ 1056 h 1224"/>
                <a:gd name="T42" fmla="*/ 964 w 1288"/>
                <a:gd name="T43" fmla="*/ 924 h 1224"/>
                <a:gd name="T44" fmla="*/ 1024 w 1288"/>
                <a:gd name="T45" fmla="*/ 748 h 1224"/>
                <a:gd name="T46" fmla="*/ 992 w 1288"/>
                <a:gd name="T47" fmla="*/ 560 h 1224"/>
                <a:gd name="T48" fmla="*/ 880 w 1288"/>
                <a:gd name="T49" fmla="*/ 456 h 1224"/>
                <a:gd name="T50" fmla="*/ 772 w 1288"/>
                <a:gd name="T51" fmla="*/ 476 h 1224"/>
                <a:gd name="T52" fmla="*/ 676 w 1288"/>
                <a:gd name="T53" fmla="*/ 640 h 1224"/>
                <a:gd name="T54" fmla="*/ 540 w 1288"/>
                <a:gd name="T55" fmla="*/ 532 h 1224"/>
                <a:gd name="T56" fmla="*/ 376 w 1288"/>
                <a:gd name="T57" fmla="*/ 464 h 1224"/>
                <a:gd name="T58" fmla="*/ 264 w 1288"/>
                <a:gd name="T59" fmla="*/ 604 h 1224"/>
                <a:gd name="T60" fmla="*/ 312 w 1288"/>
                <a:gd name="T61" fmla="*/ 788 h 1224"/>
                <a:gd name="T62" fmla="*/ 448 w 1288"/>
                <a:gd name="T63" fmla="*/ 916 h 1224"/>
                <a:gd name="T64" fmla="*/ 628 w 1288"/>
                <a:gd name="T65" fmla="*/ 956 h 1224"/>
                <a:gd name="T66" fmla="*/ 528 w 1288"/>
                <a:gd name="T67" fmla="*/ 1040 h 1224"/>
                <a:gd name="T68" fmla="*/ 356 w 1288"/>
                <a:gd name="T69" fmla="*/ 964 h 1224"/>
                <a:gd name="T70" fmla="*/ 232 w 1288"/>
                <a:gd name="T71" fmla="*/ 828 h 1224"/>
                <a:gd name="T72" fmla="*/ 176 w 1288"/>
                <a:gd name="T73" fmla="*/ 648 h 1224"/>
                <a:gd name="T74" fmla="*/ 228 w 1288"/>
                <a:gd name="T75" fmla="*/ 464 h 1224"/>
                <a:gd name="T76" fmla="*/ 368 w 1288"/>
                <a:gd name="T77" fmla="*/ 376 h 1224"/>
                <a:gd name="T78" fmla="*/ 500 w 1288"/>
                <a:gd name="T79" fmla="*/ 388 h 1224"/>
                <a:gd name="T80" fmla="*/ 636 w 1288"/>
                <a:gd name="T81" fmla="*/ 500 h 1224"/>
                <a:gd name="T82" fmla="*/ 780 w 1288"/>
                <a:gd name="T83" fmla="*/ 376 h 1224"/>
                <a:gd name="T84" fmla="*/ 940 w 1288"/>
                <a:gd name="T85" fmla="*/ 384 h 1224"/>
                <a:gd name="T86" fmla="*/ 1072 w 1288"/>
                <a:gd name="T87" fmla="*/ 520 h 1224"/>
                <a:gd name="T88" fmla="*/ 1112 w 1288"/>
                <a:gd name="T89" fmla="*/ 704 h 1224"/>
                <a:gd name="T90" fmla="*/ 1080 w 1288"/>
                <a:gd name="T91" fmla="*/ 888 h 1224"/>
                <a:gd name="T92" fmla="*/ 984 w 1288"/>
                <a:gd name="T93" fmla="*/ 1044 h 1224"/>
                <a:gd name="T94" fmla="*/ 840 w 1288"/>
                <a:gd name="T95" fmla="*/ 1160 h 1224"/>
                <a:gd name="T96" fmla="*/ 668 w 1288"/>
                <a:gd name="T97" fmla="*/ 1216 h 1224"/>
                <a:gd name="T98" fmla="*/ 480 w 1288"/>
                <a:gd name="T99" fmla="*/ 1212 h 1224"/>
                <a:gd name="T100" fmla="*/ 308 w 1288"/>
                <a:gd name="T101" fmla="*/ 1148 h 1224"/>
                <a:gd name="T102" fmla="*/ 156 w 1288"/>
                <a:gd name="T103" fmla="*/ 1028 h 1224"/>
                <a:gd name="T104" fmla="*/ 56 w 1288"/>
                <a:gd name="T105" fmla="*/ 872 h 1224"/>
                <a:gd name="T106" fmla="*/ 4 w 1288"/>
                <a:gd name="T107" fmla="*/ 680 h 1224"/>
                <a:gd name="T108" fmla="*/ 12 w 1288"/>
                <a:gd name="T109" fmla="*/ 492 h 1224"/>
                <a:gd name="T110" fmla="*/ 80 w 1288"/>
                <a:gd name="T111" fmla="*/ 304 h 1224"/>
                <a:gd name="T112" fmla="*/ 192 w 1288"/>
                <a:gd name="T113" fmla="*/ 160 h 1224"/>
                <a:gd name="T114" fmla="*/ 348 w 1288"/>
                <a:gd name="T115" fmla="*/ 56 h 1224"/>
                <a:gd name="T116" fmla="*/ 536 w 1288"/>
                <a:gd name="T117" fmla="*/ 4 h 1224"/>
                <a:gd name="T118" fmla="*/ 728 w 1288"/>
                <a:gd name="T119" fmla="*/ 8 h 1224"/>
                <a:gd name="T120" fmla="*/ 912 w 1288"/>
                <a:gd name="T121" fmla="*/ 64 h 1224"/>
                <a:gd name="T122" fmla="*/ 1076 w 1288"/>
                <a:gd name="T123" fmla="*/ 168 h 122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88"/>
                <a:gd name="T187" fmla="*/ 0 h 1224"/>
                <a:gd name="T188" fmla="*/ 1288 w 1288"/>
                <a:gd name="T189" fmla="*/ 1224 h 122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88" h="1224">
                  <a:moveTo>
                    <a:pt x="1112" y="208"/>
                  </a:moveTo>
                  <a:lnTo>
                    <a:pt x="1116" y="212"/>
                  </a:lnTo>
                  <a:lnTo>
                    <a:pt x="1120" y="216"/>
                  </a:lnTo>
                  <a:lnTo>
                    <a:pt x="1124" y="220"/>
                  </a:lnTo>
                  <a:lnTo>
                    <a:pt x="1128" y="224"/>
                  </a:lnTo>
                  <a:lnTo>
                    <a:pt x="1132" y="232"/>
                  </a:lnTo>
                  <a:lnTo>
                    <a:pt x="1136" y="236"/>
                  </a:lnTo>
                  <a:lnTo>
                    <a:pt x="1140" y="240"/>
                  </a:lnTo>
                  <a:lnTo>
                    <a:pt x="1144" y="244"/>
                  </a:lnTo>
                  <a:lnTo>
                    <a:pt x="1148" y="252"/>
                  </a:lnTo>
                  <a:lnTo>
                    <a:pt x="1152" y="256"/>
                  </a:lnTo>
                  <a:lnTo>
                    <a:pt x="1156" y="260"/>
                  </a:lnTo>
                  <a:lnTo>
                    <a:pt x="1160" y="264"/>
                  </a:lnTo>
                  <a:lnTo>
                    <a:pt x="1164" y="272"/>
                  </a:lnTo>
                  <a:lnTo>
                    <a:pt x="1168" y="276"/>
                  </a:lnTo>
                  <a:lnTo>
                    <a:pt x="1168" y="280"/>
                  </a:lnTo>
                  <a:lnTo>
                    <a:pt x="1172" y="288"/>
                  </a:lnTo>
                  <a:lnTo>
                    <a:pt x="1176" y="292"/>
                  </a:lnTo>
                  <a:lnTo>
                    <a:pt x="1180" y="296"/>
                  </a:lnTo>
                  <a:lnTo>
                    <a:pt x="1184" y="304"/>
                  </a:lnTo>
                  <a:lnTo>
                    <a:pt x="1188" y="308"/>
                  </a:lnTo>
                  <a:lnTo>
                    <a:pt x="1188" y="312"/>
                  </a:lnTo>
                  <a:lnTo>
                    <a:pt x="1192" y="320"/>
                  </a:lnTo>
                  <a:lnTo>
                    <a:pt x="1196" y="324"/>
                  </a:lnTo>
                  <a:lnTo>
                    <a:pt x="1200" y="328"/>
                  </a:lnTo>
                  <a:lnTo>
                    <a:pt x="1204" y="336"/>
                  </a:lnTo>
                  <a:lnTo>
                    <a:pt x="1204" y="340"/>
                  </a:lnTo>
                  <a:lnTo>
                    <a:pt x="1208" y="348"/>
                  </a:lnTo>
                  <a:lnTo>
                    <a:pt x="1212" y="352"/>
                  </a:lnTo>
                  <a:lnTo>
                    <a:pt x="1212" y="356"/>
                  </a:lnTo>
                  <a:lnTo>
                    <a:pt x="1216" y="364"/>
                  </a:lnTo>
                  <a:lnTo>
                    <a:pt x="1220" y="368"/>
                  </a:lnTo>
                  <a:lnTo>
                    <a:pt x="1224" y="376"/>
                  </a:lnTo>
                  <a:lnTo>
                    <a:pt x="1224" y="380"/>
                  </a:lnTo>
                  <a:lnTo>
                    <a:pt x="1228" y="384"/>
                  </a:lnTo>
                  <a:lnTo>
                    <a:pt x="1228" y="392"/>
                  </a:lnTo>
                  <a:lnTo>
                    <a:pt x="1232" y="396"/>
                  </a:lnTo>
                  <a:lnTo>
                    <a:pt x="1236" y="404"/>
                  </a:lnTo>
                  <a:lnTo>
                    <a:pt x="1236" y="408"/>
                  </a:lnTo>
                  <a:lnTo>
                    <a:pt x="1240" y="416"/>
                  </a:lnTo>
                  <a:lnTo>
                    <a:pt x="1240" y="420"/>
                  </a:lnTo>
                  <a:lnTo>
                    <a:pt x="1244" y="428"/>
                  </a:lnTo>
                  <a:lnTo>
                    <a:pt x="1244" y="432"/>
                  </a:lnTo>
                  <a:lnTo>
                    <a:pt x="1248" y="440"/>
                  </a:lnTo>
                  <a:lnTo>
                    <a:pt x="1248" y="444"/>
                  </a:lnTo>
                  <a:lnTo>
                    <a:pt x="1252" y="452"/>
                  </a:lnTo>
                  <a:lnTo>
                    <a:pt x="1252" y="456"/>
                  </a:lnTo>
                  <a:lnTo>
                    <a:pt x="1256" y="464"/>
                  </a:lnTo>
                  <a:lnTo>
                    <a:pt x="1256" y="468"/>
                  </a:lnTo>
                  <a:lnTo>
                    <a:pt x="1260" y="476"/>
                  </a:lnTo>
                  <a:lnTo>
                    <a:pt x="1260" y="480"/>
                  </a:lnTo>
                  <a:lnTo>
                    <a:pt x="1264" y="488"/>
                  </a:lnTo>
                  <a:lnTo>
                    <a:pt x="1264" y="492"/>
                  </a:lnTo>
                  <a:lnTo>
                    <a:pt x="1264" y="500"/>
                  </a:lnTo>
                  <a:lnTo>
                    <a:pt x="1268" y="504"/>
                  </a:lnTo>
                  <a:lnTo>
                    <a:pt x="1268" y="512"/>
                  </a:lnTo>
                  <a:lnTo>
                    <a:pt x="1272" y="516"/>
                  </a:lnTo>
                  <a:lnTo>
                    <a:pt x="1272" y="524"/>
                  </a:lnTo>
                  <a:lnTo>
                    <a:pt x="1272" y="532"/>
                  </a:lnTo>
                  <a:lnTo>
                    <a:pt x="1276" y="536"/>
                  </a:lnTo>
                  <a:lnTo>
                    <a:pt x="1276" y="544"/>
                  </a:lnTo>
                  <a:lnTo>
                    <a:pt x="1276" y="548"/>
                  </a:lnTo>
                  <a:lnTo>
                    <a:pt x="1276" y="556"/>
                  </a:lnTo>
                  <a:lnTo>
                    <a:pt x="1280" y="564"/>
                  </a:lnTo>
                  <a:lnTo>
                    <a:pt x="1280" y="568"/>
                  </a:lnTo>
                  <a:lnTo>
                    <a:pt x="1280" y="576"/>
                  </a:lnTo>
                  <a:lnTo>
                    <a:pt x="1280" y="580"/>
                  </a:lnTo>
                  <a:lnTo>
                    <a:pt x="1284" y="588"/>
                  </a:lnTo>
                  <a:lnTo>
                    <a:pt x="1284" y="596"/>
                  </a:lnTo>
                  <a:lnTo>
                    <a:pt x="1284" y="600"/>
                  </a:lnTo>
                  <a:lnTo>
                    <a:pt x="1284" y="608"/>
                  </a:lnTo>
                  <a:lnTo>
                    <a:pt x="1284" y="616"/>
                  </a:lnTo>
                  <a:lnTo>
                    <a:pt x="1284" y="620"/>
                  </a:lnTo>
                  <a:lnTo>
                    <a:pt x="1284" y="628"/>
                  </a:lnTo>
                  <a:lnTo>
                    <a:pt x="1284" y="632"/>
                  </a:lnTo>
                  <a:lnTo>
                    <a:pt x="1284" y="640"/>
                  </a:lnTo>
                  <a:lnTo>
                    <a:pt x="1284" y="648"/>
                  </a:lnTo>
                  <a:lnTo>
                    <a:pt x="1288" y="652"/>
                  </a:lnTo>
                  <a:lnTo>
                    <a:pt x="1288" y="660"/>
                  </a:lnTo>
                  <a:lnTo>
                    <a:pt x="1288" y="668"/>
                  </a:lnTo>
                  <a:lnTo>
                    <a:pt x="1284" y="672"/>
                  </a:lnTo>
                  <a:lnTo>
                    <a:pt x="1284" y="680"/>
                  </a:lnTo>
                  <a:lnTo>
                    <a:pt x="1284" y="684"/>
                  </a:lnTo>
                  <a:lnTo>
                    <a:pt x="1284" y="692"/>
                  </a:lnTo>
                  <a:lnTo>
                    <a:pt x="1284" y="700"/>
                  </a:lnTo>
                  <a:lnTo>
                    <a:pt x="1284" y="704"/>
                  </a:lnTo>
                  <a:lnTo>
                    <a:pt x="1284" y="712"/>
                  </a:lnTo>
                  <a:lnTo>
                    <a:pt x="1284" y="720"/>
                  </a:lnTo>
                  <a:lnTo>
                    <a:pt x="1284" y="724"/>
                  </a:lnTo>
                  <a:lnTo>
                    <a:pt x="1284" y="732"/>
                  </a:lnTo>
                  <a:lnTo>
                    <a:pt x="1280" y="736"/>
                  </a:lnTo>
                  <a:lnTo>
                    <a:pt x="1280" y="744"/>
                  </a:lnTo>
                  <a:lnTo>
                    <a:pt x="1280" y="752"/>
                  </a:lnTo>
                  <a:lnTo>
                    <a:pt x="1280" y="756"/>
                  </a:lnTo>
                  <a:lnTo>
                    <a:pt x="1280" y="764"/>
                  </a:lnTo>
                  <a:lnTo>
                    <a:pt x="1276" y="768"/>
                  </a:lnTo>
                  <a:lnTo>
                    <a:pt x="1276" y="776"/>
                  </a:lnTo>
                  <a:lnTo>
                    <a:pt x="1276" y="780"/>
                  </a:lnTo>
                  <a:lnTo>
                    <a:pt x="1272" y="788"/>
                  </a:lnTo>
                  <a:lnTo>
                    <a:pt x="1272" y="796"/>
                  </a:lnTo>
                  <a:lnTo>
                    <a:pt x="1272" y="800"/>
                  </a:lnTo>
                  <a:lnTo>
                    <a:pt x="1272" y="808"/>
                  </a:lnTo>
                  <a:lnTo>
                    <a:pt x="1268" y="812"/>
                  </a:lnTo>
                  <a:lnTo>
                    <a:pt x="1268" y="820"/>
                  </a:lnTo>
                  <a:lnTo>
                    <a:pt x="1264" y="824"/>
                  </a:lnTo>
                  <a:lnTo>
                    <a:pt x="1264" y="832"/>
                  </a:lnTo>
                  <a:lnTo>
                    <a:pt x="1264" y="836"/>
                  </a:lnTo>
                  <a:lnTo>
                    <a:pt x="1260" y="844"/>
                  </a:lnTo>
                  <a:lnTo>
                    <a:pt x="1260" y="848"/>
                  </a:lnTo>
                  <a:lnTo>
                    <a:pt x="1256" y="856"/>
                  </a:lnTo>
                  <a:lnTo>
                    <a:pt x="1256" y="860"/>
                  </a:lnTo>
                  <a:lnTo>
                    <a:pt x="1252" y="868"/>
                  </a:lnTo>
                  <a:lnTo>
                    <a:pt x="1252" y="872"/>
                  </a:lnTo>
                  <a:lnTo>
                    <a:pt x="1248" y="880"/>
                  </a:lnTo>
                  <a:lnTo>
                    <a:pt x="1248" y="884"/>
                  </a:lnTo>
                  <a:lnTo>
                    <a:pt x="1244" y="892"/>
                  </a:lnTo>
                  <a:lnTo>
                    <a:pt x="1244" y="896"/>
                  </a:lnTo>
                  <a:lnTo>
                    <a:pt x="1240" y="904"/>
                  </a:lnTo>
                  <a:lnTo>
                    <a:pt x="1240" y="908"/>
                  </a:lnTo>
                  <a:lnTo>
                    <a:pt x="1236" y="912"/>
                  </a:lnTo>
                  <a:lnTo>
                    <a:pt x="1232" y="920"/>
                  </a:lnTo>
                  <a:lnTo>
                    <a:pt x="1232" y="924"/>
                  </a:lnTo>
                  <a:lnTo>
                    <a:pt x="1228" y="932"/>
                  </a:lnTo>
                  <a:lnTo>
                    <a:pt x="1228" y="936"/>
                  </a:lnTo>
                  <a:lnTo>
                    <a:pt x="1220" y="936"/>
                  </a:lnTo>
                  <a:lnTo>
                    <a:pt x="1212" y="936"/>
                  </a:lnTo>
                  <a:lnTo>
                    <a:pt x="1208" y="936"/>
                  </a:lnTo>
                  <a:lnTo>
                    <a:pt x="1200" y="936"/>
                  </a:lnTo>
                  <a:lnTo>
                    <a:pt x="1192" y="936"/>
                  </a:lnTo>
                  <a:lnTo>
                    <a:pt x="1188" y="936"/>
                  </a:lnTo>
                  <a:lnTo>
                    <a:pt x="1180" y="936"/>
                  </a:lnTo>
                  <a:lnTo>
                    <a:pt x="1172" y="936"/>
                  </a:lnTo>
                  <a:lnTo>
                    <a:pt x="1164" y="936"/>
                  </a:lnTo>
                  <a:lnTo>
                    <a:pt x="1160" y="936"/>
                  </a:lnTo>
                  <a:lnTo>
                    <a:pt x="1152" y="936"/>
                  </a:lnTo>
                  <a:lnTo>
                    <a:pt x="1144" y="936"/>
                  </a:lnTo>
                  <a:lnTo>
                    <a:pt x="1136" y="936"/>
                  </a:lnTo>
                  <a:lnTo>
                    <a:pt x="1132" y="936"/>
                  </a:lnTo>
                  <a:lnTo>
                    <a:pt x="1132" y="932"/>
                  </a:lnTo>
                  <a:lnTo>
                    <a:pt x="1132" y="928"/>
                  </a:lnTo>
                  <a:lnTo>
                    <a:pt x="1132" y="924"/>
                  </a:lnTo>
                  <a:lnTo>
                    <a:pt x="1136" y="920"/>
                  </a:lnTo>
                  <a:lnTo>
                    <a:pt x="1140" y="912"/>
                  </a:lnTo>
                  <a:lnTo>
                    <a:pt x="1144" y="908"/>
                  </a:lnTo>
                  <a:lnTo>
                    <a:pt x="1144" y="904"/>
                  </a:lnTo>
                  <a:lnTo>
                    <a:pt x="1148" y="896"/>
                  </a:lnTo>
                  <a:lnTo>
                    <a:pt x="1152" y="892"/>
                  </a:lnTo>
                  <a:lnTo>
                    <a:pt x="1152" y="884"/>
                  </a:lnTo>
                  <a:lnTo>
                    <a:pt x="1156" y="880"/>
                  </a:lnTo>
                  <a:lnTo>
                    <a:pt x="1156" y="876"/>
                  </a:lnTo>
                  <a:lnTo>
                    <a:pt x="1160" y="868"/>
                  </a:lnTo>
                  <a:lnTo>
                    <a:pt x="1164" y="864"/>
                  </a:lnTo>
                  <a:lnTo>
                    <a:pt x="1164" y="856"/>
                  </a:lnTo>
                  <a:lnTo>
                    <a:pt x="1168" y="852"/>
                  </a:lnTo>
                  <a:lnTo>
                    <a:pt x="1168" y="844"/>
                  </a:lnTo>
                  <a:lnTo>
                    <a:pt x="1172" y="840"/>
                  </a:lnTo>
                  <a:lnTo>
                    <a:pt x="1172" y="832"/>
                  </a:lnTo>
                  <a:lnTo>
                    <a:pt x="1172" y="828"/>
                  </a:lnTo>
                  <a:lnTo>
                    <a:pt x="1176" y="820"/>
                  </a:lnTo>
                  <a:lnTo>
                    <a:pt x="1176" y="816"/>
                  </a:lnTo>
                  <a:lnTo>
                    <a:pt x="1180" y="808"/>
                  </a:lnTo>
                  <a:lnTo>
                    <a:pt x="1180" y="804"/>
                  </a:lnTo>
                  <a:lnTo>
                    <a:pt x="1184" y="796"/>
                  </a:lnTo>
                  <a:lnTo>
                    <a:pt x="1184" y="792"/>
                  </a:lnTo>
                  <a:lnTo>
                    <a:pt x="1184" y="784"/>
                  </a:lnTo>
                  <a:lnTo>
                    <a:pt x="1188" y="780"/>
                  </a:lnTo>
                  <a:lnTo>
                    <a:pt x="1188" y="772"/>
                  </a:lnTo>
                  <a:lnTo>
                    <a:pt x="1188" y="768"/>
                  </a:lnTo>
                  <a:lnTo>
                    <a:pt x="1188" y="760"/>
                  </a:lnTo>
                  <a:lnTo>
                    <a:pt x="1192" y="756"/>
                  </a:lnTo>
                  <a:lnTo>
                    <a:pt x="1192" y="748"/>
                  </a:lnTo>
                  <a:lnTo>
                    <a:pt x="1192" y="744"/>
                  </a:lnTo>
                  <a:lnTo>
                    <a:pt x="1192" y="736"/>
                  </a:lnTo>
                  <a:lnTo>
                    <a:pt x="1196" y="732"/>
                  </a:lnTo>
                  <a:lnTo>
                    <a:pt x="1196" y="724"/>
                  </a:lnTo>
                  <a:lnTo>
                    <a:pt x="1196" y="720"/>
                  </a:lnTo>
                  <a:lnTo>
                    <a:pt x="1196" y="712"/>
                  </a:lnTo>
                  <a:lnTo>
                    <a:pt x="1196" y="704"/>
                  </a:lnTo>
                  <a:lnTo>
                    <a:pt x="1196" y="700"/>
                  </a:lnTo>
                  <a:lnTo>
                    <a:pt x="1196" y="692"/>
                  </a:lnTo>
                  <a:lnTo>
                    <a:pt x="1196" y="688"/>
                  </a:lnTo>
                  <a:lnTo>
                    <a:pt x="1200" y="680"/>
                  </a:lnTo>
                  <a:lnTo>
                    <a:pt x="1200" y="676"/>
                  </a:lnTo>
                  <a:lnTo>
                    <a:pt x="1200" y="668"/>
                  </a:lnTo>
                  <a:lnTo>
                    <a:pt x="1200" y="660"/>
                  </a:lnTo>
                  <a:lnTo>
                    <a:pt x="1200" y="656"/>
                  </a:lnTo>
                  <a:lnTo>
                    <a:pt x="1200" y="648"/>
                  </a:lnTo>
                  <a:lnTo>
                    <a:pt x="1200" y="644"/>
                  </a:lnTo>
                  <a:lnTo>
                    <a:pt x="1196" y="636"/>
                  </a:lnTo>
                  <a:lnTo>
                    <a:pt x="1196" y="632"/>
                  </a:lnTo>
                  <a:lnTo>
                    <a:pt x="1196" y="624"/>
                  </a:lnTo>
                  <a:lnTo>
                    <a:pt x="1196" y="620"/>
                  </a:lnTo>
                  <a:lnTo>
                    <a:pt x="1196" y="612"/>
                  </a:lnTo>
                  <a:lnTo>
                    <a:pt x="1196" y="604"/>
                  </a:lnTo>
                  <a:lnTo>
                    <a:pt x="1196" y="600"/>
                  </a:lnTo>
                  <a:lnTo>
                    <a:pt x="1196" y="592"/>
                  </a:lnTo>
                  <a:lnTo>
                    <a:pt x="1192" y="588"/>
                  </a:lnTo>
                  <a:lnTo>
                    <a:pt x="1192" y="580"/>
                  </a:lnTo>
                  <a:lnTo>
                    <a:pt x="1192" y="576"/>
                  </a:lnTo>
                  <a:lnTo>
                    <a:pt x="1192" y="568"/>
                  </a:lnTo>
                  <a:lnTo>
                    <a:pt x="1192" y="564"/>
                  </a:lnTo>
                  <a:lnTo>
                    <a:pt x="1188" y="556"/>
                  </a:lnTo>
                  <a:lnTo>
                    <a:pt x="1188" y="552"/>
                  </a:lnTo>
                  <a:lnTo>
                    <a:pt x="1188" y="544"/>
                  </a:lnTo>
                  <a:lnTo>
                    <a:pt x="1184" y="540"/>
                  </a:lnTo>
                  <a:lnTo>
                    <a:pt x="1184" y="532"/>
                  </a:lnTo>
                  <a:lnTo>
                    <a:pt x="1184" y="528"/>
                  </a:lnTo>
                  <a:lnTo>
                    <a:pt x="1180" y="520"/>
                  </a:lnTo>
                  <a:lnTo>
                    <a:pt x="1180" y="516"/>
                  </a:lnTo>
                  <a:lnTo>
                    <a:pt x="1180" y="508"/>
                  </a:lnTo>
                  <a:lnTo>
                    <a:pt x="1176" y="504"/>
                  </a:lnTo>
                  <a:lnTo>
                    <a:pt x="1176" y="496"/>
                  </a:lnTo>
                  <a:lnTo>
                    <a:pt x="1172" y="492"/>
                  </a:lnTo>
                  <a:lnTo>
                    <a:pt x="1172" y="484"/>
                  </a:lnTo>
                  <a:lnTo>
                    <a:pt x="1168" y="480"/>
                  </a:lnTo>
                  <a:lnTo>
                    <a:pt x="1168" y="472"/>
                  </a:lnTo>
                  <a:lnTo>
                    <a:pt x="1168" y="468"/>
                  </a:lnTo>
                  <a:lnTo>
                    <a:pt x="1164" y="464"/>
                  </a:lnTo>
                  <a:lnTo>
                    <a:pt x="1160" y="456"/>
                  </a:lnTo>
                  <a:lnTo>
                    <a:pt x="1160" y="452"/>
                  </a:lnTo>
                  <a:lnTo>
                    <a:pt x="1156" y="444"/>
                  </a:lnTo>
                  <a:lnTo>
                    <a:pt x="1156" y="440"/>
                  </a:lnTo>
                  <a:lnTo>
                    <a:pt x="1152" y="436"/>
                  </a:lnTo>
                  <a:lnTo>
                    <a:pt x="1152" y="428"/>
                  </a:lnTo>
                  <a:lnTo>
                    <a:pt x="1148" y="424"/>
                  </a:lnTo>
                  <a:lnTo>
                    <a:pt x="1144" y="416"/>
                  </a:lnTo>
                  <a:lnTo>
                    <a:pt x="1144" y="412"/>
                  </a:lnTo>
                  <a:lnTo>
                    <a:pt x="1140" y="408"/>
                  </a:lnTo>
                  <a:lnTo>
                    <a:pt x="1136" y="400"/>
                  </a:lnTo>
                  <a:lnTo>
                    <a:pt x="1132" y="396"/>
                  </a:lnTo>
                  <a:lnTo>
                    <a:pt x="1132" y="388"/>
                  </a:lnTo>
                  <a:lnTo>
                    <a:pt x="1128" y="384"/>
                  </a:lnTo>
                  <a:lnTo>
                    <a:pt x="1124" y="376"/>
                  </a:lnTo>
                  <a:lnTo>
                    <a:pt x="1120" y="372"/>
                  </a:lnTo>
                  <a:lnTo>
                    <a:pt x="1120" y="368"/>
                  </a:lnTo>
                  <a:lnTo>
                    <a:pt x="1116" y="360"/>
                  </a:lnTo>
                  <a:lnTo>
                    <a:pt x="1112" y="356"/>
                  </a:lnTo>
                  <a:lnTo>
                    <a:pt x="1108" y="348"/>
                  </a:lnTo>
                  <a:lnTo>
                    <a:pt x="1104" y="344"/>
                  </a:lnTo>
                  <a:lnTo>
                    <a:pt x="1104" y="340"/>
                  </a:lnTo>
                  <a:lnTo>
                    <a:pt x="1100" y="332"/>
                  </a:lnTo>
                  <a:lnTo>
                    <a:pt x="1096" y="328"/>
                  </a:lnTo>
                  <a:lnTo>
                    <a:pt x="1092" y="324"/>
                  </a:lnTo>
                  <a:lnTo>
                    <a:pt x="1088" y="320"/>
                  </a:lnTo>
                  <a:lnTo>
                    <a:pt x="1084" y="312"/>
                  </a:lnTo>
                  <a:lnTo>
                    <a:pt x="1080" y="308"/>
                  </a:lnTo>
                  <a:lnTo>
                    <a:pt x="1076" y="304"/>
                  </a:lnTo>
                  <a:lnTo>
                    <a:pt x="1072" y="296"/>
                  </a:lnTo>
                  <a:lnTo>
                    <a:pt x="1068" y="292"/>
                  </a:lnTo>
                  <a:lnTo>
                    <a:pt x="1064" y="288"/>
                  </a:lnTo>
                  <a:lnTo>
                    <a:pt x="1064" y="284"/>
                  </a:lnTo>
                  <a:lnTo>
                    <a:pt x="1056" y="280"/>
                  </a:lnTo>
                  <a:lnTo>
                    <a:pt x="1052" y="272"/>
                  </a:lnTo>
                  <a:lnTo>
                    <a:pt x="1048" y="268"/>
                  </a:lnTo>
                  <a:lnTo>
                    <a:pt x="1044" y="264"/>
                  </a:lnTo>
                  <a:lnTo>
                    <a:pt x="1040" y="260"/>
                  </a:lnTo>
                  <a:lnTo>
                    <a:pt x="1036" y="256"/>
                  </a:lnTo>
                  <a:lnTo>
                    <a:pt x="1032" y="252"/>
                  </a:lnTo>
                  <a:lnTo>
                    <a:pt x="1028" y="248"/>
                  </a:lnTo>
                  <a:lnTo>
                    <a:pt x="1024" y="240"/>
                  </a:lnTo>
                  <a:lnTo>
                    <a:pt x="1020" y="236"/>
                  </a:lnTo>
                  <a:lnTo>
                    <a:pt x="1016" y="232"/>
                  </a:lnTo>
                  <a:lnTo>
                    <a:pt x="1008" y="228"/>
                  </a:lnTo>
                  <a:lnTo>
                    <a:pt x="1004" y="224"/>
                  </a:lnTo>
                  <a:lnTo>
                    <a:pt x="1000" y="220"/>
                  </a:lnTo>
                  <a:lnTo>
                    <a:pt x="996" y="216"/>
                  </a:lnTo>
                  <a:lnTo>
                    <a:pt x="988" y="212"/>
                  </a:lnTo>
                  <a:lnTo>
                    <a:pt x="984" y="208"/>
                  </a:lnTo>
                  <a:lnTo>
                    <a:pt x="980" y="204"/>
                  </a:lnTo>
                  <a:lnTo>
                    <a:pt x="976" y="200"/>
                  </a:lnTo>
                  <a:lnTo>
                    <a:pt x="968" y="196"/>
                  </a:lnTo>
                  <a:lnTo>
                    <a:pt x="964" y="192"/>
                  </a:lnTo>
                  <a:lnTo>
                    <a:pt x="960" y="188"/>
                  </a:lnTo>
                  <a:lnTo>
                    <a:pt x="952" y="184"/>
                  </a:lnTo>
                  <a:lnTo>
                    <a:pt x="948" y="180"/>
                  </a:lnTo>
                  <a:lnTo>
                    <a:pt x="940" y="176"/>
                  </a:lnTo>
                  <a:lnTo>
                    <a:pt x="936" y="176"/>
                  </a:lnTo>
                  <a:lnTo>
                    <a:pt x="932" y="172"/>
                  </a:lnTo>
                  <a:lnTo>
                    <a:pt x="924" y="168"/>
                  </a:lnTo>
                  <a:lnTo>
                    <a:pt x="920" y="164"/>
                  </a:lnTo>
                  <a:lnTo>
                    <a:pt x="916" y="164"/>
                  </a:lnTo>
                  <a:lnTo>
                    <a:pt x="908" y="160"/>
                  </a:lnTo>
                  <a:lnTo>
                    <a:pt x="904" y="156"/>
                  </a:lnTo>
                  <a:lnTo>
                    <a:pt x="896" y="152"/>
                  </a:lnTo>
                  <a:lnTo>
                    <a:pt x="892" y="152"/>
                  </a:lnTo>
                  <a:lnTo>
                    <a:pt x="888" y="148"/>
                  </a:lnTo>
                  <a:lnTo>
                    <a:pt x="880" y="144"/>
                  </a:lnTo>
                  <a:lnTo>
                    <a:pt x="876" y="144"/>
                  </a:lnTo>
                  <a:lnTo>
                    <a:pt x="868" y="140"/>
                  </a:lnTo>
                  <a:lnTo>
                    <a:pt x="864" y="136"/>
                  </a:lnTo>
                  <a:lnTo>
                    <a:pt x="856" y="136"/>
                  </a:lnTo>
                  <a:lnTo>
                    <a:pt x="852" y="132"/>
                  </a:lnTo>
                  <a:lnTo>
                    <a:pt x="848" y="132"/>
                  </a:lnTo>
                  <a:lnTo>
                    <a:pt x="840" y="128"/>
                  </a:lnTo>
                  <a:lnTo>
                    <a:pt x="836" y="124"/>
                  </a:lnTo>
                  <a:lnTo>
                    <a:pt x="828" y="124"/>
                  </a:lnTo>
                  <a:lnTo>
                    <a:pt x="824" y="120"/>
                  </a:lnTo>
                  <a:lnTo>
                    <a:pt x="816" y="120"/>
                  </a:lnTo>
                  <a:lnTo>
                    <a:pt x="812" y="116"/>
                  </a:lnTo>
                  <a:lnTo>
                    <a:pt x="804" y="116"/>
                  </a:lnTo>
                  <a:lnTo>
                    <a:pt x="800" y="112"/>
                  </a:lnTo>
                  <a:lnTo>
                    <a:pt x="792" y="112"/>
                  </a:lnTo>
                  <a:lnTo>
                    <a:pt x="788" y="108"/>
                  </a:lnTo>
                  <a:lnTo>
                    <a:pt x="780" y="108"/>
                  </a:lnTo>
                  <a:lnTo>
                    <a:pt x="776" y="108"/>
                  </a:lnTo>
                  <a:lnTo>
                    <a:pt x="768" y="104"/>
                  </a:lnTo>
                  <a:lnTo>
                    <a:pt x="764" y="104"/>
                  </a:lnTo>
                  <a:lnTo>
                    <a:pt x="756" y="104"/>
                  </a:lnTo>
                  <a:lnTo>
                    <a:pt x="752" y="100"/>
                  </a:lnTo>
                  <a:lnTo>
                    <a:pt x="744" y="100"/>
                  </a:lnTo>
                  <a:lnTo>
                    <a:pt x="736" y="100"/>
                  </a:lnTo>
                  <a:lnTo>
                    <a:pt x="732" y="96"/>
                  </a:lnTo>
                  <a:lnTo>
                    <a:pt x="724" y="96"/>
                  </a:lnTo>
                  <a:lnTo>
                    <a:pt x="720" y="96"/>
                  </a:lnTo>
                  <a:lnTo>
                    <a:pt x="712" y="92"/>
                  </a:lnTo>
                  <a:lnTo>
                    <a:pt x="708" y="92"/>
                  </a:lnTo>
                  <a:lnTo>
                    <a:pt x="700" y="92"/>
                  </a:lnTo>
                  <a:lnTo>
                    <a:pt x="692" y="92"/>
                  </a:lnTo>
                  <a:lnTo>
                    <a:pt x="688" y="92"/>
                  </a:lnTo>
                  <a:lnTo>
                    <a:pt x="680" y="88"/>
                  </a:lnTo>
                  <a:lnTo>
                    <a:pt x="676" y="88"/>
                  </a:lnTo>
                  <a:lnTo>
                    <a:pt x="668" y="88"/>
                  </a:lnTo>
                  <a:lnTo>
                    <a:pt x="660" y="88"/>
                  </a:lnTo>
                  <a:lnTo>
                    <a:pt x="656" y="88"/>
                  </a:lnTo>
                  <a:lnTo>
                    <a:pt x="648" y="88"/>
                  </a:lnTo>
                  <a:lnTo>
                    <a:pt x="644" y="88"/>
                  </a:lnTo>
                  <a:lnTo>
                    <a:pt x="636" y="88"/>
                  </a:lnTo>
                  <a:lnTo>
                    <a:pt x="628" y="88"/>
                  </a:lnTo>
                  <a:lnTo>
                    <a:pt x="624" y="88"/>
                  </a:lnTo>
                  <a:lnTo>
                    <a:pt x="616" y="88"/>
                  </a:lnTo>
                  <a:lnTo>
                    <a:pt x="608" y="88"/>
                  </a:lnTo>
                  <a:lnTo>
                    <a:pt x="604" y="88"/>
                  </a:lnTo>
                  <a:lnTo>
                    <a:pt x="596" y="88"/>
                  </a:lnTo>
                  <a:lnTo>
                    <a:pt x="588" y="88"/>
                  </a:lnTo>
                  <a:lnTo>
                    <a:pt x="584" y="88"/>
                  </a:lnTo>
                  <a:lnTo>
                    <a:pt x="576" y="88"/>
                  </a:lnTo>
                  <a:lnTo>
                    <a:pt x="572" y="88"/>
                  </a:lnTo>
                  <a:lnTo>
                    <a:pt x="564" y="88"/>
                  </a:lnTo>
                  <a:lnTo>
                    <a:pt x="556" y="88"/>
                  </a:lnTo>
                  <a:lnTo>
                    <a:pt x="552" y="92"/>
                  </a:lnTo>
                  <a:lnTo>
                    <a:pt x="544" y="92"/>
                  </a:lnTo>
                  <a:lnTo>
                    <a:pt x="540" y="92"/>
                  </a:lnTo>
                  <a:lnTo>
                    <a:pt x="532" y="92"/>
                  </a:lnTo>
                  <a:lnTo>
                    <a:pt x="528" y="92"/>
                  </a:lnTo>
                  <a:lnTo>
                    <a:pt x="520" y="96"/>
                  </a:lnTo>
                  <a:lnTo>
                    <a:pt x="512" y="96"/>
                  </a:lnTo>
                  <a:lnTo>
                    <a:pt x="508" y="96"/>
                  </a:lnTo>
                  <a:lnTo>
                    <a:pt x="500" y="96"/>
                  </a:lnTo>
                  <a:lnTo>
                    <a:pt x="496" y="100"/>
                  </a:lnTo>
                  <a:lnTo>
                    <a:pt x="488" y="100"/>
                  </a:lnTo>
                  <a:lnTo>
                    <a:pt x="484" y="100"/>
                  </a:lnTo>
                  <a:lnTo>
                    <a:pt x="476" y="104"/>
                  </a:lnTo>
                  <a:lnTo>
                    <a:pt x="472" y="104"/>
                  </a:lnTo>
                  <a:lnTo>
                    <a:pt x="464" y="108"/>
                  </a:lnTo>
                  <a:lnTo>
                    <a:pt x="460" y="108"/>
                  </a:lnTo>
                  <a:lnTo>
                    <a:pt x="452" y="108"/>
                  </a:lnTo>
                  <a:lnTo>
                    <a:pt x="448" y="112"/>
                  </a:lnTo>
                  <a:lnTo>
                    <a:pt x="440" y="112"/>
                  </a:lnTo>
                  <a:lnTo>
                    <a:pt x="436" y="116"/>
                  </a:lnTo>
                  <a:lnTo>
                    <a:pt x="428" y="116"/>
                  </a:lnTo>
                  <a:lnTo>
                    <a:pt x="424" y="120"/>
                  </a:lnTo>
                  <a:lnTo>
                    <a:pt x="416" y="120"/>
                  </a:lnTo>
                  <a:lnTo>
                    <a:pt x="412" y="124"/>
                  </a:lnTo>
                  <a:lnTo>
                    <a:pt x="404" y="128"/>
                  </a:lnTo>
                  <a:lnTo>
                    <a:pt x="400" y="128"/>
                  </a:lnTo>
                  <a:lnTo>
                    <a:pt x="396" y="132"/>
                  </a:lnTo>
                  <a:lnTo>
                    <a:pt x="388" y="132"/>
                  </a:lnTo>
                  <a:lnTo>
                    <a:pt x="384" y="136"/>
                  </a:lnTo>
                  <a:lnTo>
                    <a:pt x="376" y="140"/>
                  </a:lnTo>
                  <a:lnTo>
                    <a:pt x="372" y="140"/>
                  </a:lnTo>
                  <a:lnTo>
                    <a:pt x="368" y="144"/>
                  </a:lnTo>
                  <a:lnTo>
                    <a:pt x="360" y="148"/>
                  </a:lnTo>
                  <a:lnTo>
                    <a:pt x="356" y="152"/>
                  </a:lnTo>
                  <a:lnTo>
                    <a:pt x="352" y="152"/>
                  </a:lnTo>
                  <a:lnTo>
                    <a:pt x="344" y="156"/>
                  </a:lnTo>
                  <a:lnTo>
                    <a:pt x="340" y="160"/>
                  </a:lnTo>
                  <a:lnTo>
                    <a:pt x="336" y="164"/>
                  </a:lnTo>
                  <a:lnTo>
                    <a:pt x="328" y="168"/>
                  </a:lnTo>
                  <a:lnTo>
                    <a:pt x="324" y="168"/>
                  </a:lnTo>
                  <a:lnTo>
                    <a:pt x="320" y="172"/>
                  </a:lnTo>
                  <a:lnTo>
                    <a:pt x="312" y="176"/>
                  </a:lnTo>
                  <a:lnTo>
                    <a:pt x="308" y="180"/>
                  </a:lnTo>
                  <a:lnTo>
                    <a:pt x="304" y="184"/>
                  </a:lnTo>
                  <a:lnTo>
                    <a:pt x="300" y="188"/>
                  </a:lnTo>
                  <a:lnTo>
                    <a:pt x="292" y="192"/>
                  </a:lnTo>
                  <a:lnTo>
                    <a:pt x="288" y="196"/>
                  </a:lnTo>
                  <a:lnTo>
                    <a:pt x="284" y="200"/>
                  </a:lnTo>
                  <a:lnTo>
                    <a:pt x="280" y="200"/>
                  </a:lnTo>
                  <a:lnTo>
                    <a:pt x="276" y="204"/>
                  </a:lnTo>
                  <a:lnTo>
                    <a:pt x="272" y="208"/>
                  </a:lnTo>
                  <a:lnTo>
                    <a:pt x="264" y="212"/>
                  </a:lnTo>
                  <a:lnTo>
                    <a:pt x="260" y="216"/>
                  </a:lnTo>
                  <a:lnTo>
                    <a:pt x="256" y="220"/>
                  </a:lnTo>
                  <a:lnTo>
                    <a:pt x="252" y="224"/>
                  </a:lnTo>
                  <a:lnTo>
                    <a:pt x="248" y="228"/>
                  </a:lnTo>
                  <a:lnTo>
                    <a:pt x="244" y="236"/>
                  </a:lnTo>
                  <a:lnTo>
                    <a:pt x="240" y="240"/>
                  </a:lnTo>
                  <a:lnTo>
                    <a:pt x="236" y="244"/>
                  </a:lnTo>
                  <a:lnTo>
                    <a:pt x="232" y="248"/>
                  </a:lnTo>
                  <a:lnTo>
                    <a:pt x="228" y="252"/>
                  </a:lnTo>
                  <a:lnTo>
                    <a:pt x="224" y="256"/>
                  </a:lnTo>
                  <a:lnTo>
                    <a:pt x="220" y="260"/>
                  </a:lnTo>
                  <a:lnTo>
                    <a:pt x="216" y="264"/>
                  </a:lnTo>
                  <a:lnTo>
                    <a:pt x="212" y="268"/>
                  </a:lnTo>
                  <a:lnTo>
                    <a:pt x="208" y="276"/>
                  </a:lnTo>
                  <a:lnTo>
                    <a:pt x="204" y="280"/>
                  </a:lnTo>
                  <a:lnTo>
                    <a:pt x="200" y="284"/>
                  </a:lnTo>
                  <a:lnTo>
                    <a:pt x="196" y="288"/>
                  </a:lnTo>
                  <a:lnTo>
                    <a:pt x="192" y="292"/>
                  </a:lnTo>
                  <a:lnTo>
                    <a:pt x="188" y="296"/>
                  </a:lnTo>
                  <a:lnTo>
                    <a:pt x="184" y="304"/>
                  </a:lnTo>
                  <a:lnTo>
                    <a:pt x="184" y="308"/>
                  </a:lnTo>
                  <a:lnTo>
                    <a:pt x="180" y="312"/>
                  </a:lnTo>
                  <a:lnTo>
                    <a:pt x="176" y="316"/>
                  </a:lnTo>
                  <a:lnTo>
                    <a:pt x="172" y="324"/>
                  </a:lnTo>
                  <a:lnTo>
                    <a:pt x="168" y="328"/>
                  </a:lnTo>
                  <a:lnTo>
                    <a:pt x="168" y="332"/>
                  </a:lnTo>
                  <a:lnTo>
                    <a:pt x="164" y="336"/>
                  </a:lnTo>
                  <a:lnTo>
                    <a:pt x="160" y="340"/>
                  </a:lnTo>
                  <a:lnTo>
                    <a:pt x="156" y="348"/>
                  </a:lnTo>
                  <a:lnTo>
                    <a:pt x="156" y="352"/>
                  </a:lnTo>
                  <a:lnTo>
                    <a:pt x="152" y="356"/>
                  </a:lnTo>
                  <a:lnTo>
                    <a:pt x="148" y="360"/>
                  </a:lnTo>
                  <a:lnTo>
                    <a:pt x="148" y="368"/>
                  </a:lnTo>
                  <a:lnTo>
                    <a:pt x="144" y="372"/>
                  </a:lnTo>
                  <a:lnTo>
                    <a:pt x="140" y="376"/>
                  </a:lnTo>
                  <a:lnTo>
                    <a:pt x="140" y="384"/>
                  </a:lnTo>
                  <a:lnTo>
                    <a:pt x="136" y="388"/>
                  </a:lnTo>
                  <a:lnTo>
                    <a:pt x="136" y="392"/>
                  </a:lnTo>
                  <a:lnTo>
                    <a:pt x="132" y="400"/>
                  </a:lnTo>
                  <a:lnTo>
                    <a:pt x="128" y="404"/>
                  </a:lnTo>
                  <a:lnTo>
                    <a:pt x="128" y="408"/>
                  </a:lnTo>
                  <a:lnTo>
                    <a:pt x="124" y="416"/>
                  </a:lnTo>
                  <a:lnTo>
                    <a:pt x="124" y="420"/>
                  </a:lnTo>
                  <a:lnTo>
                    <a:pt x="120" y="428"/>
                  </a:lnTo>
                  <a:lnTo>
                    <a:pt x="120" y="432"/>
                  </a:lnTo>
                  <a:lnTo>
                    <a:pt x="116" y="436"/>
                  </a:lnTo>
                  <a:lnTo>
                    <a:pt x="116" y="444"/>
                  </a:lnTo>
                  <a:lnTo>
                    <a:pt x="112" y="448"/>
                  </a:lnTo>
                  <a:lnTo>
                    <a:pt x="112" y="456"/>
                  </a:lnTo>
                  <a:lnTo>
                    <a:pt x="112" y="460"/>
                  </a:lnTo>
                  <a:lnTo>
                    <a:pt x="108" y="468"/>
                  </a:lnTo>
                  <a:lnTo>
                    <a:pt x="108" y="472"/>
                  </a:lnTo>
                  <a:lnTo>
                    <a:pt x="104" y="480"/>
                  </a:lnTo>
                  <a:lnTo>
                    <a:pt x="104" y="484"/>
                  </a:lnTo>
                  <a:lnTo>
                    <a:pt x="104" y="492"/>
                  </a:lnTo>
                  <a:lnTo>
                    <a:pt x="100" y="496"/>
                  </a:lnTo>
                  <a:lnTo>
                    <a:pt x="100" y="504"/>
                  </a:lnTo>
                  <a:lnTo>
                    <a:pt x="100" y="508"/>
                  </a:lnTo>
                  <a:lnTo>
                    <a:pt x="96" y="516"/>
                  </a:lnTo>
                  <a:lnTo>
                    <a:pt x="96" y="520"/>
                  </a:lnTo>
                  <a:lnTo>
                    <a:pt x="96" y="528"/>
                  </a:lnTo>
                  <a:lnTo>
                    <a:pt x="96" y="536"/>
                  </a:lnTo>
                  <a:lnTo>
                    <a:pt x="92" y="540"/>
                  </a:lnTo>
                  <a:lnTo>
                    <a:pt x="92" y="548"/>
                  </a:lnTo>
                  <a:lnTo>
                    <a:pt x="92" y="552"/>
                  </a:lnTo>
                  <a:lnTo>
                    <a:pt x="92" y="560"/>
                  </a:lnTo>
                  <a:lnTo>
                    <a:pt x="92" y="564"/>
                  </a:lnTo>
                  <a:lnTo>
                    <a:pt x="92" y="572"/>
                  </a:lnTo>
                  <a:lnTo>
                    <a:pt x="92" y="580"/>
                  </a:lnTo>
                  <a:lnTo>
                    <a:pt x="88" y="584"/>
                  </a:lnTo>
                  <a:lnTo>
                    <a:pt x="88" y="592"/>
                  </a:lnTo>
                  <a:lnTo>
                    <a:pt x="88" y="596"/>
                  </a:lnTo>
                  <a:lnTo>
                    <a:pt x="88" y="604"/>
                  </a:lnTo>
                  <a:lnTo>
                    <a:pt x="88" y="612"/>
                  </a:lnTo>
                  <a:lnTo>
                    <a:pt x="88" y="616"/>
                  </a:lnTo>
                  <a:lnTo>
                    <a:pt x="88" y="624"/>
                  </a:lnTo>
                  <a:lnTo>
                    <a:pt x="88" y="628"/>
                  </a:lnTo>
                  <a:lnTo>
                    <a:pt x="88" y="636"/>
                  </a:lnTo>
                  <a:lnTo>
                    <a:pt x="88" y="640"/>
                  </a:lnTo>
                  <a:lnTo>
                    <a:pt x="88" y="648"/>
                  </a:lnTo>
                  <a:lnTo>
                    <a:pt x="92" y="656"/>
                  </a:lnTo>
                  <a:lnTo>
                    <a:pt x="92" y="660"/>
                  </a:lnTo>
                  <a:lnTo>
                    <a:pt x="92" y="668"/>
                  </a:lnTo>
                  <a:lnTo>
                    <a:pt x="92" y="672"/>
                  </a:lnTo>
                  <a:lnTo>
                    <a:pt x="92" y="680"/>
                  </a:lnTo>
                  <a:lnTo>
                    <a:pt x="92" y="684"/>
                  </a:lnTo>
                  <a:lnTo>
                    <a:pt x="96" y="692"/>
                  </a:lnTo>
                  <a:lnTo>
                    <a:pt x="96" y="700"/>
                  </a:lnTo>
                  <a:lnTo>
                    <a:pt x="96" y="704"/>
                  </a:lnTo>
                  <a:lnTo>
                    <a:pt x="96" y="712"/>
                  </a:lnTo>
                  <a:lnTo>
                    <a:pt x="100" y="716"/>
                  </a:lnTo>
                  <a:lnTo>
                    <a:pt x="100" y="724"/>
                  </a:lnTo>
                  <a:lnTo>
                    <a:pt x="100" y="728"/>
                  </a:lnTo>
                  <a:lnTo>
                    <a:pt x="104" y="736"/>
                  </a:lnTo>
                  <a:lnTo>
                    <a:pt x="104" y="740"/>
                  </a:lnTo>
                  <a:lnTo>
                    <a:pt x="104" y="748"/>
                  </a:lnTo>
                  <a:lnTo>
                    <a:pt x="108" y="756"/>
                  </a:lnTo>
                  <a:lnTo>
                    <a:pt x="108" y="760"/>
                  </a:lnTo>
                  <a:lnTo>
                    <a:pt x="112" y="768"/>
                  </a:lnTo>
                  <a:lnTo>
                    <a:pt x="112" y="772"/>
                  </a:lnTo>
                  <a:lnTo>
                    <a:pt x="116" y="780"/>
                  </a:lnTo>
                  <a:lnTo>
                    <a:pt x="116" y="784"/>
                  </a:lnTo>
                  <a:lnTo>
                    <a:pt x="120" y="788"/>
                  </a:lnTo>
                  <a:lnTo>
                    <a:pt x="120" y="796"/>
                  </a:lnTo>
                  <a:lnTo>
                    <a:pt x="124" y="800"/>
                  </a:lnTo>
                  <a:lnTo>
                    <a:pt x="124" y="808"/>
                  </a:lnTo>
                  <a:lnTo>
                    <a:pt x="128" y="812"/>
                  </a:lnTo>
                  <a:lnTo>
                    <a:pt x="128" y="820"/>
                  </a:lnTo>
                  <a:lnTo>
                    <a:pt x="132" y="824"/>
                  </a:lnTo>
                  <a:lnTo>
                    <a:pt x="132" y="828"/>
                  </a:lnTo>
                  <a:lnTo>
                    <a:pt x="136" y="836"/>
                  </a:lnTo>
                  <a:lnTo>
                    <a:pt x="140" y="840"/>
                  </a:lnTo>
                  <a:lnTo>
                    <a:pt x="140" y="844"/>
                  </a:lnTo>
                  <a:lnTo>
                    <a:pt x="144" y="852"/>
                  </a:lnTo>
                  <a:lnTo>
                    <a:pt x="148" y="856"/>
                  </a:lnTo>
                  <a:lnTo>
                    <a:pt x="148" y="860"/>
                  </a:lnTo>
                  <a:lnTo>
                    <a:pt x="152" y="868"/>
                  </a:lnTo>
                  <a:lnTo>
                    <a:pt x="156" y="872"/>
                  </a:lnTo>
                  <a:lnTo>
                    <a:pt x="160" y="876"/>
                  </a:lnTo>
                  <a:lnTo>
                    <a:pt x="160" y="884"/>
                  </a:lnTo>
                  <a:lnTo>
                    <a:pt x="164" y="888"/>
                  </a:lnTo>
                  <a:lnTo>
                    <a:pt x="168" y="892"/>
                  </a:lnTo>
                  <a:lnTo>
                    <a:pt x="172" y="896"/>
                  </a:lnTo>
                  <a:lnTo>
                    <a:pt x="172" y="904"/>
                  </a:lnTo>
                  <a:lnTo>
                    <a:pt x="176" y="908"/>
                  </a:lnTo>
                  <a:lnTo>
                    <a:pt x="180" y="912"/>
                  </a:lnTo>
                  <a:lnTo>
                    <a:pt x="184" y="916"/>
                  </a:lnTo>
                  <a:lnTo>
                    <a:pt x="188" y="924"/>
                  </a:lnTo>
                  <a:lnTo>
                    <a:pt x="192" y="928"/>
                  </a:lnTo>
                  <a:lnTo>
                    <a:pt x="196" y="932"/>
                  </a:lnTo>
                  <a:lnTo>
                    <a:pt x="200" y="936"/>
                  </a:lnTo>
                  <a:lnTo>
                    <a:pt x="204" y="940"/>
                  </a:lnTo>
                  <a:lnTo>
                    <a:pt x="208" y="948"/>
                  </a:lnTo>
                  <a:lnTo>
                    <a:pt x="212" y="952"/>
                  </a:lnTo>
                  <a:lnTo>
                    <a:pt x="212" y="956"/>
                  </a:lnTo>
                  <a:lnTo>
                    <a:pt x="216" y="960"/>
                  </a:lnTo>
                  <a:lnTo>
                    <a:pt x="224" y="964"/>
                  </a:lnTo>
                  <a:lnTo>
                    <a:pt x="228" y="968"/>
                  </a:lnTo>
                  <a:lnTo>
                    <a:pt x="232" y="972"/>
                  </a:lnTo>
                  <a:lnTo>
                    <a:pt x="236" y="976"/>
                  </a:lnTo>
                  <a:lnTo>
                    <a:pt x="240" y="984"/>
                  </a:lnTo>
                  <a:lnTo>
                    <a:pt x="244" y="988"/>
                  </a:lnTo>
                  <a:lnTo>
                    <a:pt x="248" y="992"/>
                  </a:lnTo>
                  <a:lnTo>
                    <a:pt x="252" y="996"/>
                  </a:lnTo>
                  <a:lnTo>
                    <a:pt x="256" y="1000"/>
                  </a:lnTo>
                  <a:lnTo>
                    <a:pt x="260" y="1004"/>
                  </a:lnTo>
                  <a:lnTo>
                    <a:pt x="264" y="1008"/>
                  </a:lnTo>
                  <a:lnTo>
                    <a:pt x="268" y="1012"/>
                  </a:lnTo>
                  <a:lnTo>
                    <a:pt x="276" y="1016"/>
                  </a:lnTo>
                  <a:lnTo>
                    <a:pt x="280" y="1020"/>
                  </a:lnTo>
                  <a:lnTo>
                    <a:pt x="284" y="1024"/>
                  </a:lnTo>
                  <a:lnTo>
                    <a:pt x="288" y="1028"/>
                  </a:lnTo>
                  <a:lnTo>
                    <a:pt x="292" y="1028"/>
                  </a:lnTo>
                  <a:lnTo>
                    <a:pt x="300" y="1032"/>
                  </a:lnTo>
                  <a:lnTo>
                    <a:pt x="304" y="1036"/>
                  </a:lnTo>
                  <a:lnTo>
                    <a:pt x="308" y="1040"/>
                  </a:lnTo>
                  <a:lnTo>
                    <a:pt x="312" y="1044"/>
                  </a:lnTo>
                  <a:lnTo>
                    <a:pt x="320" y="1048"/>
                  </a:lnTo>
                  <a:lnTo>
                    <a:pt x="324" y="1052"/>
                  </a:lnTo>
                  <a:lnTo>
                    <a:pt x="328" y="1056"/>
                  </a:lnTo>
                  <a:lnTo>
                    <a:pt x="332" y="1056"/>
                  </a:lnTo>
                  <a:lnTo>
                    <a:pt x="340" y="1060"/>
                  </a:lnTo>
                  <a:lnTo>
                    <a:pt x="344" y="1064"/>
                  </a:lnTo>
                  <a:lnTo>
                    <a:pt x="348" y="1068"/>
                  </a:lnTo>
                  <a:lnTo>
                    <a:pt x="356" y="1072"/>
                  </a:lnTo>
                  <a:lnTo>
                    <a:pt x="360" y="1072"/>
                  </a:lnTo>
                  <a:lnTo>
                    <a:pt x="364" y="1076"/>
                  </a:lnTo>
                  <a:lnTo>
                    <a:pt x="372" y="1080"/>
                  </a:lnTo>
                  <a:lnTo>
                    <a:pt x="376" y="1080"/>
                  </a:lnTo>
                  <a:lnTo>
                    <a:pt x="380" y="1084"/>
                  </a:lnTo>
                  <a:lnTo>
                    <a:pt x="388" y="1088"/>
                  </a:lnTo>
                  <a:lnTo>
                    <a:pt x="392" y="1088"/>
                  </a:lnTo>
                  <a:lnTo>
                    <a:pt x="396" y="1092"/>
                  </a:lnTo>
                  <a:lnTo>
                    <a:pt x="404" y="1096"/>
                  </a:lnTo>
                  <a:lnTo>
                    <a:pt x="408" y="1096"/>
                  </a:lnTo>
                  <a:lnTo>
                    <a:pt x="412" y="1100"/>
                  </a:lnTo>
                  <a:lnTo>
                    <a:pt x="420" y="1100"/>
                  </a:lnTo>
                  <a:lnTo>
                    <a:pt x="424" y="1104"/>
                  </a:lnTo>
                  <a:lnTo>
                    <a:pt x="432" y="1104"/>
                  </a:lnTo>
                  <a:lnTo>
                    <a:pt x="436" y="1108"/>
                  </a:lnTo>
                  <a:lnTo>
                    <a:pt x="444" y="1108"/>
                  </a:lnTo>
                  <a:lnTo>
                    <a:pt x="448" y="1112"/>
                  </a:lnTo>
                  <a:lnTo>
                    <a:pt x="452" y="1112"/>
                  </a:lnTo>
                  <a:lnTo>
                    <a:pt x="460" y="1116"/>
                  </a:lnTo>
                  <a:lnTo>
                    <a:pt x="464" y="1116"/>
                  </a:lnTo>
                  <a:lnTo>
                    <a:pt x="472" y="1120"/>
                  </a:lnTo>
                  <a:lnTo>
                    <a:pt x="476" y="1120"/>
                  </a:lnTo>
                  <a:lnTo>
                    <a:pt x="484" y="1120"/>
                  </a:lnTo>
                  <a:lnTo>
                    <a:pt x="488" y="1124"/>
                  </a:lnTo>
                  <a:lnTo>
                    <a:pt x="496" y="1124"/>
                  </a:lnTo>
                  <a:lnTo>
                    <a:pt x="500" y="1124"/>
                  </a:lnTo>
                  <a:lnTo>
                    <a:pt x="504" y="1124"/>
                  </a:lnTo>
                  <a:lnTo>
                    <a:pt x="512" y="1128"/>
                  </a:lnTo>
                  <a:lnTo>
                    <a:pt x="516" y="1128"/>
                  </a:lnTo>
                  <a:lnTo>
                    <a:pt x="524" y="1128"/>
                  </a:lnTo>
                  <a:lnTo>
                    <a:pt x="528" y="1128"/>
                  </a:lnTo>
                  <a:lnTo>
                    <a:pt x="536" y="1132"/>
                  </a:lnTo>
                  <a:lnTo>
                    <a:pt x="540" y="1132"/>
                  </a:lnTo>
                  <a:lnTo>
                    <a:pt x="548" y="1132"/>
                  </a:lnTo>
                  <a:lnTo>
                    <a:pt x="552" y="1132"/>
                  </a:lnTo>
                  <a:lnTo>
                    <a:pt x="560" y="1132"/>
                  </a:lnTo>
                  <a:lnTo>
                    <a:pt x="564" y="1132"/>
                  </a:lnTo>
                  <a:lnTo>
                    <a:pt x="572" y="1132"/>
                  </a:lnTo>
                  <a:lnTo>
                    <a:pt x="576" y="1132"/>
                  </a:lnTo>
                  <a:lnTo>
                    <a:pt x="584" y="1132"/>
                  </a:lnTo>
                  <a:lnTo>
                    <a:pt x="588" y="1132"/>
                  </a:lnTo>
                  <a:lnTo>
                    <a:pt x="596" y="1132"/>
                  </a:lnTo>
                  <a:lnTo>
                    <a:pt x="604" y="1132"/>
                  </a:lnTo>
                  <a:lnTo>
                    <a:pt x="608" y="1132"/>
                  </a:lnTo>
                  <a:lnTo>
                    <a:pt x="616" y="1132"/>
                  </a:lnTo>
                  <a:lnTo>
                    <a:pt x="620" y="1132"/>
                  </a:lnTo>
                  <a:lnTo>
                    <a:pt x="628" y="1132"/>
                  </a:lnTo>
                  <a:lnTo>
                    <a:pt x="632" y="1132"/>
                  </a:lnTo>
                  <a:lnTo>
                    <a:pt x="640" y="1132"/>
                  </a:lnTo>
                  <a:lnTo>
                    <a:pt x="644" y="1132"/>
                  </a:lnTo>
                  <a:lnTo>
                    <a:pt x="652" y="1128"/>
                  </a:lnTo>
                  <a:lnTo>
                    <a:pt x="656" y="1128"/>
                  </a:lnTo>
                  <a:lnTo>
                    <a:pt x="664" y="1128"/>
                  </a:lnTo>
                  <a:lnTo>
                    <a:pt x="668" y="1128"/>
                  </a:lnTo>
                  <a:lnTo>
                    <a:pt x="676" y="1124"/>
                  </a:lnTo>
                  <a:lnTo>
                    <a:pt x="680" y="1124"/>
                  </a:lnTo>
                  <a:lnTo>
                    <a:pt x="688" y="1124"/>
                  </a:lnTo>
                  <a:lnTo>
                    <a:pt x="692" y="1120"/>
                  </a:lnTo>
                  <a:lnTo>
                    <a:pt x="700" y="1120"/>
                  </a:lnTo>
                  <a:lnTo>
                    <a:pt x="704" y="1120"/>
                  </a:lnTo>
                  <a:lnTo>
                    <a:pt x="712" y="1116"/>
                  </a:lnTo>
                  <a:lnTo>
                    <a:pt x="716" y="1116"/>
                  </a:lnTo>
                  <a:lnTo>
                    <a:pt x="724" y="1112"/>
                  </a:lnTo>
                  <a:lnTo>
                    <a:pt x="728" y="1112"/>
                  </a:lnTo>
                  <a:lnTo>
                    <a:pt x="736" y="1108"/>
                  </a:lnTo>
                  <a:lnTo>
                    <a:pt x="740" y="1108"/>
                  </a:lnTo>
                  <a:lnTo>
                    <a:pt x="744" y="1104"/>
                  </a:lnTo>
                  <a:lnTo>
                    <a:pt x="752" y="1104"/>
                  </a:lnTo>
                  <a:lnTo>
                    <a:pt x="756" y="1100"/>
                  </a:lnTo>
                  <a:lnTo>
                    <a:pt x="764" y="1100"/>
                  </a:lnTo>
                  <a:lnTo>
                    <a:pt x="768" y="1096"/>
                  </a:lnTo>
                  <a:lnTo>
                    <a:pt x="772" y="1092"/>
                  </a:lnTo>
                  <a:lnTo>
                    <a:pt x="780" y="1092"/>
                  </a:lnTo>
                  <a:lnTo>
                    <a:pt x="784" y="1088"/>
                  </a:lnTo>
                  <a:lnTo>
                    <a:pt x="788" y="1084"/>
                  </a:lnTo>
                  <a:lnTo>
                    <a:pt x="796" y="1084"/>
                  </a:lnTo>
                  <a:lnTo>
                    <a:pt x="800" y="1080"/>
                  </a:lnTo>
                  <a:lnTo>
                    <a:pt x="804" y="1076"/>
                  </a:lnTo>
                  <a:lnTo>
                    <a:pt x="812" y="1072"/>
                  </a:lnTo>
                  <a:lnTo>
                    <a:pt x="816" y="1072"/>
                  </a:lnTo>
                  <a:lnTo>
                    <a:pt x="820" y="1068"/>
                  </a:lnTo>
                  <a:lnTo>
                    <a:pt x="828" y="1064"/>
                  </a:lnTo>
                  <a:lnTo>
                    <a:pt x="832" y="1060"/>
                  </a:lnTo>
                  <a:lnTo>
                    <a:pt x="836" y="1056"/>
                  </a:lnTo>
                  <a:lnTo>
                    <a:pt x="840" y="1056"/>
                  </a:lnTo>
                  <a:lnTo>
                    <a:pt x="848" y="1052"/>
                  </a:lnTo>
                  <a:lnTo>
                    <a:pt x="852" y="1048"/>
                  </a:lnTo>
                  <a:lnTo>
                    <a:pt x="856" y="1044"/>
                  </a:lnTo>
                  <a:lnTo>
                    <a:pt x="860" y="1040"/>
                  </a:lnTo>
                  <a:lnTo>
                    <a:pt x="864" y="1036"/>
                  </a:lnTo>
                  <a:lnTo>
                    <a:pt x="872" y="1032"/>
                  </a:lnTo>
                  <a:lnTo>
                    <a:pt x="876" y="1028"/>
                  </a:lnTo>
                  <a:lnTo>
                    <a:pt x="880" y="1024"/>
                  </a:lnTo>
                  <a:lnTo>
                    <a:pt x="884" y="1020"/>
                  </a:lnTo>
                  <a:lnTo>
                    <a:pt x="888" y="1016"/>
                  </a:lnTo>
                  <a:lnTo>
                    <a:pt x="892" y="1012"/>
                  </a:lnTo>
                  <a:lnTo>
                    <a:pt x="896" y="1008"/>
                  </a:lnTo>
                  <a:lnTo>
                    <a:pt x="900" y="1004"/>
                  </a:lnTo>
                  <a:lnTo>
                    <a:pt x="904" y="1000"/>
                  </a:lnTo>
                  <a:lnTo>
                    <a:pt x="908" y="996"/>
                  </a:lnTo>
                  <a:lnTo>
                    <a:pt x="912" y="992"/>
                  </a:lnTo>
                  <a:lnTo>
                    <a:pt x="916" y="988"/>
                  </a:lnTo>
                  <a:lnTo>
                    <a:pt x="920" y="984"/>
                  </a:lnTo>
                  <a:lnTo>
                    <a:pt x="924" y="976"/>
                  </a:lnTo>
                  <a:lnTo>
                    <a:pt x="928" y="972"/>
                  </a:lnTo>
                  <a:lnTo>
                    <a:pt x="932" y="968"/>
                  </a:lnTo>
                  <a:lnTo>
                    <a:pt x="936" y="964"/>
                  </a:lnTo>
                  <a:lnTo>
                    <a:pt x="940" y="960"/>
                  </a:lnTo>
                  <a:lnTo>
                    <a:pt x="944" y="956"/>
                  </a:lnTo>
                  <a:lnTo>
                    <a:pt x="948" y="948"/>
                  </a:lnTo>
                  <a:lnTo>
                    <a:pt x="952" y="944"/>
                  </a:lnTo>
                  <a:lnTo>
                    <a:pt x="956" y="940"/>
                  </a:lnTo>
                  <a:lnTo>
                    <a:pt x="960" y="936"/>
                  </a:lnTo>
                  <a:lnTo>
                    <a:pt x="960" y="928"/>
                  </a:lnTo>
                  <a:lnTo>
                    <a:pt x="964" y="924"/>
                  </a:lnTo>
                  <a:lnTo>
                    <a:pt x="968" y="920"/>
                  </a:lnTo>
                  <a:lnTo>
                    <a:pt x="972" y="912"/>
                  </a:lnTo>
                  <a:lnTo>
                    <a:pt x="976" y="908"/>
                  </a:lnTo>
                  <a:lnTo>
                    <a:pt x="976" y="904"/>
                  </a:lnTo>
                  <a:lnTo>
                    <a:pt x="980" y="896"/>
                  </a:lnTo>
                  <a:lnTo>
                    <a:pt x="984" y="892"/>
                  </a:lnTo>
                  <a:lnTo>
                    <a:pt x="984" y="888"/>
                  </a:lnTo>
                  <a:lnTo>
                    <a:pt x="988" y="880"/>
                  </a:lnTo>
                  <a:lnTo>
                    <a:pt x="992" y="876"/>
                  </a:lnTo>
                  <a:lnTo>
                    <a:pt x="992" y="872"/>
                  </a:lnTo>
                  <a:lnTo>
                    <a:pt x="996" y="864"/>
                  </a:lnTo>
                  <a:lnTo>
                    <a:pt x="996" y="860"/>
                  </a:lnTo>
                  <a:lnTo>
                    <a:pt x="1000" y="852"/>
                  </a:lnTo>
                  <a:lnTo>
                    <a:pt x="1000" y="848"/>
                  </a:lnTo>
                  <a:lnTo>
                    <a:pt x="1004" y="840"/>
                  </a:lnTo>
                  <a:lnTo>
                    <a:pt x="1004" y="836"/>
                  </a:lnTo>
                  <a:lnTo>
                    <a:pt x="1008" y="828"/>
                  </a:lnTo>
                  <a:lnTo>
                    <a:pt x="1008" y="824"/>
                  </a:lnTo>
                  <a:lnTo>
                    <a:pt x="1012" y="816"/>
                  </a:lnTo>
                  <a:lnTo>
                    <a:pt x="1012" y="812"/>
                  </a:lnTo>
                  <a:lnTo>
                    <a:pt x="1016" y="804"/>
                  </a:lnTo>
                  <a:lnTo>
                    <a:pt x="1016" y="800"/>
                  </a:lnTo>
                  <a:lnTo>
                    <a:pt x="1016" y="792"/>
                  </a:lnTo>
                  <a:lnTo>
                    <a:pt x="1020" y="788"/>
                  </a:lnTo>
                  <a:lnTo>
                    <a:pt x="1020" y="780"/>
                  </a:lnTo>
                  <a:lnTo>
                    <a:pt x="1020" y="772"/>
                  </a:lnTo>
                  <a:lnTo>
                    <a:pt x="1020" y="768"/>
                  </a:lnTo>
                  <a:lnTo>
                    <a:pt x="1024" y="760"/>
                  </a:lnTo>
                  <a:lnTo>
                    <a:pt x="1024" y="756"/>
                  </a:lnTo>
                  <a:lnTo>
                    <a:pt x="1024" y="748"/>
                  </a:lnTo>
                  <a:lnTo>
                    <a:pt x="1024" y="740"/>
                  </a:lnTo>
                  <a:lnTo>
                    <a:pt x="1024" y="736"/>
                  </a:lnTo>
                  <a:lnTo>
                    <a:pt x="1024" y="728"/>
                  </a:lnTo>
                  <a:lnTo>
                    <a:pt x="1024" y="724"/>
                  </a:lnTo>
                  <a:lnTo>
                    <a:pt x="1024" y="716"/>
                  </a:lnTo>
                  <a:lnTo>
                    <a:pt x="1024" y="708"/>
                  </a:lnTo>
                  <a:lnTo>
                    <a:pt x="1024" y="704"/>
                  </a:lnTo>
                  <a:lnTo>
                    <a:pt x="1024" y="696"/>
                  </a:lnTo>
                  <a:lnTo>
                    <a:pt x="1024" y="692"/>
                  </a:lnTo>
                  <a:lnTo>
                    <a:pt x="1024" y="684"/>
                  </a:lnTo>
                  <a:lnTo>
                    <a:pt x="1024" y="676"/>
                  </a:lnTo>
                  <a:lnTo>
                    <a:pt x="1024" y="672"/>
                  </a:lnTo>
                  <a:lnTo>
                    <a:pt x="1024" y="664"/>
                  </a:lnTo>
                  <a:lnTo>
                    <a:pt x="1024" y="660"/>
                  </a:lnTo>
                  <a:lnTo>
                    <a:pt x="1020" y="652"/>
                  </a:lnTo>
                  <a:lnTo>
                    <a:pt x="1020" y="644"/>
                  </a:lnTo>
                  <a:lnTo>
                    <a:pt x="1020" y="640"/>
                  </a:lnTo>
                  <a:lnTo>
                    <a:pt x="1016" y="632"/>
                  </a:lnTo>
                  <a:lnTo>
                    <a:pt x="1016" y="628"/>
                  </a:lnTo>
                  <a:lnTo>
                    <a:pt x="1016" y="620"/>
                  </a:lnTo>
                  <a:lnTo>
                    <a:pt x="1012" y="616"/>
                  </a:lnTo>
                  <a:lnTo>
                    <a:pt x="1012" y="608"/>
                  </a:lnTo>
                  <a:lnTo>
                    <a:pt x="1008" y="604"/>
                  </a:lnTo>
                  <a:lnTo>
                    <a:pt x="1008" y="596"/>
                  </a:lnTo>
                  <a:lnTo>
                    <a:pt x="1004" y="592"/>
                  </a:lnTo>
                  <a:lnTo>
                    <a:pt x="1000" y="584"/>
                  </a:lnTo>
                  <a:lnTo>
                    <a:pt x="1000" y="580"/>
                  </a:lnTo>
                  <a:lnTo>
                    <a:pt x="996" y="572"/>
                  </a:lnTo>
                  <a:lnTo>
                    <a:pt x="992" y="568"/>
                  </a:lnTo>
                  <a:lnTo>
                    <a:pt x="992" y="560"/>
                  </a:lnTo>
                  <a:lnTo>
                    <a:pt x="988" y="556"/>
                  </a:lnTo>
                  <a:lnTo>
                    <a:pt x="984" y="548"/>
                  </a:lnTo>
                  <a:lnTo>
                    <a:pt x="980" y="544"/>
                  </a:lnTo>
                  <a:lnTo>
                    <a:pt x="980" y="536"/>
                  </a:lnTo>
                  <a:lnTo>
                    <a:pt x="976" y="532"/>
                  </a:lnTo>
                  <a:lnTo>
                    <a:pt x="972" y="528"/>
                  </a:lnTo>
                  <a:lnTo>
                    <a:pt x="968" y="520"/>
                  </a:lnTo>
                  <a:lnTo>
                    <a:pt x="964" y="516"/>
                  </a:lnTo>
                  <a:lnTo>
                    <a:pt x="960" y="512"/>
                  </a:lnTo>
                  <a:lnTo>
                    <a:pt x="956" y="508"/>
                  </a:lnTo>
                  <a:lnTo>
                    <a:pt x="952" y="504"/>
                  </a:lnTo>
                  <a:lnTo>
                    <a:pt x="948" y="496"/>
                  </a:lnTo>
                  <a:lnTo>
                    <a:pt x="944" y="492"/>
                  </a:lnTo>
                  <a:lnTo>
                    <a:pt x="940" y="488"/>
                  </a:lnTo>
                  <a:lnTo>
                    <a:pt x="936" y="484"/>
                  </a:lnTo>
                  <a:lnTo>
                    <a:pt x="932" y="480"/>
                  </a:lnTo>
                  <a:lnTo>
                    <a:pt x="928" y="480"/>
                  </a:lnTo>
                  <a:lnTo>
                    <a:pt x="924" y="476"/>
                  </a:lnTo>
                  <a:lnTo>
                    <a:pt x="920" y="472"/>
                  </a:lnTo>
                  <a:lnTo>
                    <a:pt x="912" y="468"/>
                  </a:lnTo>
                  <a:lnTo>
                    <a:pt x="908" y="468"/>
                  </a:lnTo>
                  <a:lnTo>
                    <a:pt x="904" y="464"/>
                  </a:lnTo>
                  <a:lnTo>
                    <a:pt x="896" y="460"/>
                  </a:lnTo>
                  <a:lnTo>
                    <a:pt x="892" y="460"/>
                  </a:lnTo>
                  <a:lnTo>
                    <a:pt x="884" y="456"/>
                  </a:lnTo>
                  <a:lnTo>
                    <a:pt x="880" y="456"/>
                  </a:lnTo>
                  <a:lnTo>
                    <a:pt x="872" y="456"/>
                  </a:lnTo>
                  <a:lnTo>
                    <a:pt x="868" y="452"/>
                  </a:lnTo>
                  <a:lnTo>
                    <a:pt x="860" y="452"/>
                  </a:lnTo>
                  <a:lnTo>
                    <a:pt x="856" y="452"/>
                  </a:lnTo>
                  <a:lnTo>
                    <a:pt x="848" y="452"/>
                  </a:lnTo>
                  <a:lnTo>
                    <a:pt x="840" y="452"/>
                  </a:lnTo>
                  <a:lnTo>
                    <a:pt x="832" y="452"/>
                  </a:lnTo>
                  <a:lnTo>
                    <a:pt x="828" y="456"/>
                  </a:lnTo>
                  <a:lnTo>
                    <a:pt x="820" y="456"/>
                  </a:lnTo>
                  <a:lnTo>
                    <a:pt x="812" y="456"/>
                  </a:lnTo>
                  <a:lnTo>
                    <a:pt x="808" y="460"/>
                  </a:lnTo>
                  <a:lnTo>
                    <a:pt x="804" y="460"/>
                  </a:lnTo>
                  <a:lnTo>
                    <a:pt x="800" y="464"/>
                  </a:lnTo>
                  <a:lnTo>
                    <a:pt x="792" y="464"/>
                  </a:lnTo>
                  <a:lnTo>
                    <a:pt x="788" y="468"/>
                  </a:lnTo>
                  <a:lnTo>
                    <a:pt x="780" y="472"/>
                  </a:lnTo>
                  <a:lnTo>
                    <a:pt x="776" y="472"/>
                  </a:lnTo>
                  <a:lnTo>
                    <a:pt x="772" y="476"/>
                  </a:lnTo>
                  <a:lnTo>
                    <a:pt x="768" y="480"/>
                  </a:lnTo>
                  <a:lnTo>
                    <a:pt x="764" y="484"/>
                  </a:lnTo>
                  <a:lnTo>
                    <a:pt x="756" y="488"/>
                  </a:lnTo>
                  <a:lnTo>
                    <a:pt x="752" y="492"/>
                  </a:lnTo>
                  <a:lnTo>
                    <a:pt x="748" y="496"/>
                  </a:lnTo>
                  <a:lnTo>
                    <a:pt x="744" y="504"/>
                  </a:lnTo>
                  <a:lnTo>
                    <a:pt x="740" y="508"/>
                  </a:lnTo>
                  <a:lnTo>
                    <a:pt x="736" y="512"/>
                  </a:lnTo>
                  <a:lnTo>
                    <a:pt x="732" y="520"/>
                  </a:lnTo>
                  <a:lnTo>
                    <a:pt x="728" y="524"/>
                  </a:lnTo>
                  <a:lnTo>
                    <a:pt x="724" y="528"/>
                  </a:lnTo>
                  <a:lnTo>
                    <a:pt x="720" y="536"/>
                  </a:lnTo>
                  <a:lnTo>
                    <a:pt x="716" y="540"/>
                  </a:lnTo>
                  <a:lnTo>
                    <a:pt x="712" y="548"/>
                  </a:lnTo>
                  <a:lnTo>
                    <a:pt x="712" y="552"/>
                  </a:lnTo>
                  <a:lnTo>
                    <a:pt x="708" y="560"/>
                  </a:lnTo>
                  <a:lnTo>
                    <a:pt x="704" y="564"/>
                  </a:lnTo>
                  <a:lnTo>
                    <a:pt x="700" y="572"/>
                  </a:lnTo>
                  <a:lnTo>
                    <a:pt x="696" y="580"/>
                  </a:lnTo>
                  <a:lnTo>
                    <a:pt x="696" y="584"/>
                  </a:lnTo>
                  <a:lnTo>
                    <a:pt x="692" y="592"/>
                  </a:lnTo>
                  <a:lnTo>
                    <a:pt x="688" y="600"/>
                  </a:lnTo>
                  <a:lnTo>
                    <a:pt x="688" y="604"/>
                  </a:lnTo>
                  <a:lnTo>
                    <a:pt x="684" y="612"/>
                  </a:lnTo>
                  <a:lnTo>
                    <a:pt x="684" y="620"/>
                  </a:lnTo>
                  <a:lnTo>
                    <a:pt x="680" y="628"/>
                  </a:lnTo>
                  <a:lnTo>
                    <a:pt x="680" y="636"/>
                  </a:lnTo>
                  <a:lnTo>
                    <a:pt x="680" y="640"/>
                  </a:lnTo>
                  <a:lnTo>
                    <a:pt x="676" y="640"/>
                  </a:lnTo>
                  <a:lnTo>
                    <a:pt x="672" y="640"/>
                  </a:lnTo>
                  <a:lnTo>
                    <a:pt x="664" y="640"/>
                  </a:lnTo>
                  <a:lnTo>
                    <a:pt x="656" y="640"/>
                  </a:lnTo>
                  <a:lnTo>
                    <a:pt x="648" y="640"/>
                  </a:lnTo>
                  <a:lnTo>
                    <a:pt x="636" y="640"/>
                  </a:lnTo>
                  <a:lnTo>
                    <a:pt x="628" y="640"/>
                  </a:lnTo>
                  <a:lnTo>
                    <a:pt x="616" y="640"/>
                  </a:lnTo>
                  <a:lnTo>
                    <a:pt x="608" y="640"/>
                  </a:lnTo>
                  <a:lnTo>
                    <a:pt x="596" y="640"/>
                  </a:lnTo>
                  <a:lnTo>
                    <a:pt x="592" y="640"/>
                  </a:lnTo>
                  <a:lnTo>
                    <a:pt x="588" y="640"/>
                  </a:lnTo>
                  <a:lnTo>
                    <a:pt x="584" y="640"/>
                  </a:lnTo>
                  <a:lnTo>
                    <a:pt x="584" y="636"/>
                  </a:lnTo>
                  <a:lnTo>
                    <a:pt x="584" y="628"/>
                  </a:lnTo>
                  <a:lnTo>
                    <a:pt x="580" y="620"/>
                  </a:lnTo>
                  <a:lnTo>
                    <a:pt x="580" y="616"/>
                  </a:lnTo>
                  <a:lnTo>
                    <a:pt x="576" y="608"/>
                  </a:lnTo>
                  <a:lnTo>
                    <a:pt x="576" y="604"/>
                  </a:lnTo>
                  <a:lnTo>
                    <a:pt x="572" y="596"/>
                  </a:lnTo>
                  <a:lnTo>
                    <a:pt x="572" y="592"/>
                  </a:lnTo>
                  <a:lnTo>
                    <a:pt x="568" y="584"/>
                  </a:lnTo>
                  <a:lnTo>
                    <a:pt x="564" y="580"/>
                  </a:lnTo>
                  <a:lnTo>
                    <a:pt x="564" y="572"/>
                  </a:lnTo>
                  <a:lnTo>
                    <a:pt x="560" y="568"/>
                  </a:lnTo>
                  <a:lnTo>
                    <a:pt x="556" y="560"/>
                  </a:lnTo>
                  <a:lnTo>
                    <a:pt x="556" y="556"/>
                  </a:lnTo>
                  <a:lnTo>
                    <a:pt x="552" y="548"/>
                  </a:lnTo>
                  <a:lnTo>
                    <a:pt x="548" y="544"/>
                  </a:lnTo>
                  <a:lnTo>
                    <a:pt x="544" y="536"/>
                  </a:lnTo>
                  <a:lnTo>
                    <a:pt x="540" y="532"/>
                  </a:lnTo>
                  <a:lnTo>
                    <a:pt x="536" y="528"/>
                  </a:lnTo>
                  <a:lnTo>
                    <a:pt x="532" y="520"/>
                  </a:lnTo>
                  <a:lnTo>
                    <a:pt x="528" y="516"/>
                  </a:lnTo>
                  <a:lnTo>
                    <a:pt x="524" y="512"/>
                  </a:lnTo>
                  <a:lnTo>
                    <a:pt x="520" y="508"/>
                  </a:lnTo>
                  <a:lnTo>
                    <a:pt x="516" y="500"/>
                  </a:lnTo>
                  <a:lnTo>
                    <a:pt x="512" y="496"/>
                  </a:lnTo>
                  <a:lnTo>
                    <a:pt x="508" y="492"/>
                  </a:lnTo>
                  <a:lnTo>
                    <a:pt x="504" y="488"/>
                  </a:lnTo>
                  <a:lnTo>
                    <a:pt x="496" y="484"/>
                  </a:lnTo>
                  <a:lnTo>
                    <a:pt x="492" y="484"/>
                  </a:lnTo>
                  <a:lnTo>
                    <a:pt x="488" y="480"/>
                  </a:lnTo>
                  <a:lnTo>
                    <a:pt x="480" y="476"/>
                  </a:lnTo>
                  <a:lnTo>
                    <a:pt x="476" y="472"/>
                  </a:lnTo>
                  <a:lnTo>
                    <a:pt x="468" y="472"/>
                  </a:lnTo>
                  <a:lnTo>
                    <a:pt x="464" y="468"/>
                  </a:lnTo>
                  <a:lnTo>
                    <a:pt x="456" y="468"/>
                  </a:lnTo>
                  <a:lnTo>
                    <a:pt x="452" y="464"/>
                  </a:lnTo>
                  <a:lnTo>
                    <a:pt x="444" y="464"/>
                  </a:lnTo>
                  <a:lnTo>
                    <a:pt x="436" y="460"/>
                  </a:lnTo>
                  <a:lnTo>
                    <a:pt x="432" y="460"/>
                  </a:lnTo>
                  <a:lnTo>
                    <a:pt x="424" y="460"/>
                  </a:lnTo>
                  <a:lnTo>
                    <a:pt x="416" y="460"/>
                  </a:lnTo>
                  <a:lnTo>
                    <a:pt x="408" y="460"/>
                  </a:lnTo>
                  <a:lnTo>
                    <a:pt x="404" y="460"/>
                  </a:lnTo>
                  <a:lnTo>
                    <a:pt x="396" y="460"/>
                  </a:lnTo>
                  <a:lnTo>
                    <a:pt x="388" y="464"/>
                  </a:lnTo>
                  <a:lnTo>
                    <a:pt x="380" y="464"/>
                  </a:lnTo>
                  <a:lnTo>
                    <a:pt x="376" y="464"/>
                  </a:lnTo>
                  <a:lnTo>
                    <a:pt x="368" y="468"/>
                  </a:lnTo>
                  <a:lnTo>
                    <a:pt x="364" y="468"/>
                  </a:lnTo>
                  <a:lnTo>
                    <a:pt x="356" y="472"/>
                  </a:lnTo>
                  <a:lnTo>
                    <a:pt x="352" y="472"/>
                  </a:lnTo>
                  <a:lnTo>
                    <a:pt x="348" y="476"/>
                  </a:lnTo>
                  <a:lnTo>
                    <a:pt x="340" y="480"/>
                  </a:lnTo>
                  <a:lnTo>
                    <a:pt x="336" y="480"/>
                  </a:lnTo>
                  <a:lnTo>
                    <a:pt x="332" y="484"/>
                  </a:lnTo>
                  <a:lnTo>
                    <a:pt x="328" y="488"/>
                  </a:lnTo>
                  <a:lnTo>
                    <a:pt x="324" y="492"/>
                  </a:lnTo>
                  <a:lnTo>
                    <a:pt x="320" y="496"/>
                  </a:lnTo>
                  <a:lnTo>
                    <a:pt x="312" y="500"/>
                  </a:lnTo>
                  <a:lnTo>
                    <a:pt x="308" y="504"/>
                  </a:lnTo>
                  <a:lnTo>
                    <a:pt x="304" y="508"/>
                  </a:lnTo>
                  <a:lnTo>
                    <a:pt x="300" y="516"/>
                  </a:lnTo>
                  <a:lnTo>
                    <a:pt x="300" y="520"/>
                  </a:lnTo>
                  <a:lnTo>
                    <a:pt x="296" y="524"/>
                  </a:lnTo>
                  <a:lnTo>
                    <a:pt x="292" y="528"/>
                  </a:lnTo>
                  <a:lnTo>
                    <a:pt x="288" y="536"/>
                  </a:lnTo>
                  <a:lnTo>
                    <a:pt x="284" y="540"/>
                  </a:lnTo>
                  <a:lnTo>
                    <a:pt x="284" y="548"/>
                  </a:lnTo>
                  <a:lnTo>
                    <a:pt x="280" y="552"/>
                  </a:lnTo>
                  <a:lnTo>
                    <a:pt x="276" y="560"/>
                  </a:lnTo>
                  <a:lnTo>
                    <a:pt x="276" y="564"/>
                  </a:lnTo>
                  <a:lnTo>
                    <a:pt x="272" y="572"/>
                  </a:lnTo>
                  <a:lnTo>
                    <a:pt x="272" y="580"/>
                  </a:lnTo>
                  <a:lnTo>
                    <a:pt x="268" y="588"/>
                  </a:lnTo>
                  <a:lnTo>
                    <a:pt x="268" y="592"/>
                  </a:lnTo>
                  <a:lnTo>
                    <a:pt x="268" y="600"/>
                  </a:lnTo>
                  <a:lnTo>
                    <a:pt x="264" y="604"/>
                  </a:lnTo>
                  <a:lnTo>
                    <a:pt x="264" y="612"/>
                  </a:lnTo>
                  <a:lnTo>
                    <a:pt x="264" y="616"/>
                  </a:lnTo>
                  <a:lnTo>
                    <a:pt x="264" y="624"/>
                  </a:lnTo>
                  <a:lnTo>
                    <a:pt x="264" y="632"/>
                  </a:lnTo>
                  <a:lnTo>
                    <a:pt x="264" y="636"/>
                  </a:lnTo>
                  <a:lnTo>
                    <a:pt x="264" y="644"/>
                  </a:lnTo>
                  <a:lnTo>
                    <a:pt x="264" y="648"/>
                  </a:lnTo>
                  <a:lnTo>
                    <a:pt x="264" y="656"/>
                  </a:lnTo>
                  <a:lnTo>
                    <a:pt x="264" y="660"/>
                  </a:lnTo>
                  <a:lnTo>
                    <a:pt x="264" y="668"/>
                  </a:lnTo>
                  <a:lnTo>
                    <a:pt x="264" y="672"/>
                  </a:lnTo>
                  <a:lnTo>
                    <a:pt x="268" y="680"/>
                  </a:lnTo>
                  <a:lnTo>
                    <a:pt x="268" y="684"/>
                  </a:lnTo>
                  <a:lnTo>
                    <a:pt x="268" y="692"/>
                  </a:lnTo>
                  <a:lnTo>
                    <a:pt x="272" y="696"/>
                  </a:lnTo>
                  <a:lnTo>
                    <a:pt x="272" y="704"/>
                  </a:lnTo>
                  <a:lnTo>
                    <a:pt x="276" y="708"/>
                  </a:lnTo>
                  <a:lnTo>
                    <a:pt x="276" y="716"/>
                  </a:lnTo>
                  <a:lnTo>
                    <a:pt x="280" y="720"/>
                  </a:lnTo>
                  <a:lnTo>
                    <a:pt x="280" y="728"/>
                  </a:lnTo>
                  <a:lnTo>
                    <a:pt x="284" y="732"/>
                  </a:lnTo>
                  <a:lnTo>
                    <a:pt x="284" y="740"/>
                  </a:lnTo>
                  <a:lnTo>
                    <a:pt x="288" y="744"/>
                  </a:lnTo>
                  <a:lnTo>
                    <a:pt x="288" y="752"/>
                  </a:lnTo>
                  <a:lnTo>
                    <a:pt x="292" y="756"/>
                  </a:lnTo>
                  <a:lnTo>
                    <a:pt x="296" y="760"/>
                  </a:lnTo>
                  <a:lnTo>
                    <a:pt x="300" y="768"/>
                  </a:lnTo>
                  <a:lnTo>
                    <a:pt x="300" y="772"/>
                  </a:lnTo>
                  <a:lnTo>
                    <a:pt x="304" y="780"/>
                  </a:lnTo>
                  <a:lnTo>
                    <a:pt x="308" y="784"/>
                  </a:lnTo>
                  <a:lnTo>
                    <a:pt x="312" y="788"/>
                  </a:lnTo>
                  <a:lnTo>
                    <a:pt x="316" y="796"/>
                  </a:lnTo>
                  <a:lnTo>
                    <a:pt x="316" y="800"/>
                  </a:lnTo>
                  <a:lnTo>
                    <a:pt x="320" y="804"/>
                  </a:lnTo>
                  <a:lnTo>
                    <a:pt x="324" y="812"/>
                  </a:lnTo>
                  <a:lnTo>
                    <a:pt x="328" y="816"/>
                  </a:lnTo>
                  <a:lnTo>
                    <a:pt x="332" y="820"/>
                  </a:lnTo>
                  <a:lnTo>
                    <a:pt x="336" y="824"/>
                  </a:lnTo>
                  <a:lnTo>
                    <a:pt x="340" y="832"/>
                  </a:lnTo>
                  <a:lnTo>
                    <a:pt x="344" y="836"/>
                  </a:lnTo>
                  <a:lnTo>
                    <a:pt x="348" y="840"/>
                  </a:lnTo>
                  <a:lnTo>
                    <a:pt x="352" y="844"/>
                  </a:lnTo>
                  <a:lnTo>
                    <a:pt x="356" y="848"/>
                  </a:lnTo>
                  <a:lnTo>
                    <a:pt x="364" y="852"/>
                  </a:lnTo>
                  <a:lnTo>
                    <a:pt x="368" y="860"/>
                  </a:lnTo>
                  <a:lnTo>
                    <a:pt x="372" y="864"/>
                  </a:lnTo>
                  <a:lnTo>
                    <a:pt x="376" y="868"/>
                  </a:lnTo>
                  <a:lnTo>
                    <a:pt x="380" y="872"/>
                  </a:lnTo>
                  <a:lnTo>
                    <a:pt x="384" y="876"/>
                  </a:lnTo>
                  <a:lnTo>
                    <a:pt x="392" y="880"/>
                  </a:lnTo>
                  <a:lnTo>
                    <a:pt x="396" y="884"/>
                  </a:lnTo>
                  <a:lnTo>
                    <a:pt x="400" y="888"/>
                  </a:lnTo>
                  <a:lnTo>
                    <a:pt x="404" y="892"/>
                  </a:lnTo>
                  <a:lnTo>
                    <a:pt x="412" y="892"/>
                  </a:lnTo>
                  <a:lnTo>
                    <a:pt x="416" y="896"/>
                  </a:lnTo>
                  <a:lnTo>
                    <a:pt x="420" y="900"/>
                  </a:lnTo>
                  <a:lnTo>
                    <a:pt x="424" y="904"/>
                  </a:lnTo>
                  <a:lnTo>
                    <a:pt x="432" y="908"/>
                  </a:lnTo>
                  <a:lnTo>
                    <a:pt x="436" y="912"/>
                  </a:lnTo>
                  <a:lnTo>
                    <a:pt x="440" y="912"/>
                  </a:lnTo>
                  <a:lnTo>
                    <a:pt x="448" y="916"/>
                  </a:lnTo>
                  <a:lnTo>
                    <a:pt x="452" y="920"/>
                  </a:lnTo>
                  <a:lnTo>
                    <a:pt x="456" y="920"/>
                  </a:lnTo>
                  <a:lnTo>
                    <a:pt x="464" y="924"/>
                  </a:lnTo>
                  <a:lnTo>
                    <a:pt x="468" y="928"/>
                  </a:lnTo>
                  <a:lnTo>
                    <a:pt x="476" y="928"/>
                  </a:lnTo>
                  <a:lnTo>
                    <a:pt x="480" y="932"/>
                  </a:lnTo>
                  <a:lnTo>
                    <a:pt x="488" y="936"/>
                  </a:lnTo>
                  <a:lnTo>
                    <a:pt x="492" y="936"/>
                  </a:lnTo>
                  <a:lnTo>
                    <a:pt x="496" y="940"/>
                  </a:lnTo>
                  <a:lnTo>
                    <a:pt x="504" y="940"/>
                  </a:lnTo>
                  <a:lnTo>
                    <a:pt x="508" y="944"/>
                  </a:lnTo>
                  <a:lnTo>
                    <a:pt x="516" y="944"/>
                  </a:lnTo>
                  <a:lnTo>
                    <a:pt x="520" y="944"/>
                  </a:lnTo>
                  <a:lnTo>
                    <a:pt x="528" y="948"/>
                  </a:lnTo>
                  <a:lnTo>
                    <a:pt x="532" y="948"/>
                  </a:lnTo>
                  <a:lnTo>
                    <a:pt x="540" y="948"/>
                  </a:lnTo>
                  <a:lnTo>
                    <a:pt x="544" y="952"/>
                  </a:lnTo>
                  <a:lnTo>
                    <a:pt x="552" y="952"/>
                  </a:lnTo>
                  <a:lnTo>
                    <a:pt x="560" y="952"/>
                  </a:lnTo>
                  <a:lnTo>
                    <a:pt x="564" y="956"/>
                  </a:lnTo>
                  <a:lnTo>
                    <a:pt x="572" y="956"/>
                  </a:lnTo>
                  <a:lnTo>
                    <a:pt x="576" y="956"/>
                  </a:lnTo>
                  <a:lnTo>
                    <a:pt x="584" y="956"/>
                  </a:lnTo>
                  <a:lnTo>
                    <a:pt x="588" y="956"/>
                  </a:lnTo>
                  <a:lnTo>
                    <a:pt x="596" y="956"/>
                  </a:lnTo>
                  <a:lnTo>
                    <a:pt x="604" y="956"/>
                  </a:lnTo>
                  <a:lnTo>
                    <a:pt x="608" y="960"/>
                  </a:lnTo>
                  <a:lnTo>
                    <a:pt x="616" y="960"/>
                  </a:lnTo>
                  <a:lnTo>
                    <a:pt x="624" y="960"/>
                  </a:lnTo>
                  <a:lnTo>
                    <a:pt x="628" y="956"/>
                  </a:lnTo>
                  <a:lnTo>
                    <a:pt x="628" y="960"/>
                  </a:lnTo>
                  <a:lnTo>
                    <a:pt x="628" y="964"/>
                  </a:lnTo>
                  <a:lnTo>
                    <a:pt x="628" y="968"/>
                  </a:lnTo>
                  <a:lnTo>
                    <a:pt x="628" y="976"/>
                  </a:lnTo>
                  <a:lnTo>
                    <a:pt x="628" y="988"/>
                  </a:lnTo>
                  <a:lnTo>
                    <a:pt x="628" y="996"/>
                  </a:lnTo>
                  <a:lnTo>
                    <a:pt x="628" y="1008"/>
                  </a:lnTo>
                  <a:lnTo>
                    <a:pt x="628" y="1016"/>
                  </a:lnTo>
                  <a:lnTo>
                    <a:pt x="628" y="1028"/>
                  </a:lnTo>
                  <a:lnTo>
                    <a:pt x="628" y="1036"/>
                  </a:lnTo>
                  <a:lnTo>
                    <a:pt x="628" y="1040"/>
                  </a:lnTo>
                  <a:lnTo>
                    <a:pt x="628" y="1044"/>
                  </a:lnTo>
                  <a:lnTo>
                    <a:pt x="628" y="1048"/>
                  </a:lnTo>
                  <a:lnTo>
                    <a:pt x="624" y="1048"/>
                  </a:lnTo>
                  <a:lnTo>
                    <a:pt x="616" y="1048"/>
                  </a:lnTo>
                  <a:lnTo>
                    <a:pt x="612" y="1048"/>
                  </a:lnTo>
                  <a:lnTo>
                    <a:pt x="604" y="1048"/>
                  </a:lnTo>
                  <a:lnTo>
                    <a:pt x="600" y="1048"/>
                  </a:lnTo>
                  <a:lnTo>
                    <a:pt x="592" y="1048"/>
                  </a:lnTo>
                  <a:lnTo>
                    <a:pt x="588" y="1048"/>
                  </a:lnTo>
                  <a:lnTo>
                    <a:pt x="580" y="1044"/>
                  </a:lnTo>
                  <a:lnTo>
                    <a:pt x="576" y="1044"/>
                  </a:lnTo>
                  <a:lnTo>
                    <a:pt x="568" y="1044"/>
                  </a:lnTo>
                  <a:lnTo>
                    <a:pt x="560" y="1044"/>
                  </a:lnTo>
                  <a:lnTo>
                    <a:pt x="556" y="1044"/>
                  </a:lnTo>
                  <a:lnTo>
                    <a:pt x="548" y="1044"/>
                  </a:lnTo>
                  <a:lnTo>
                    <a:pt x="544" y="1040"/>
                  </a:lnTo>
                  <a:lnTo>
                    <a:pt x="540" y="1040"/>
                  </a:lnTo>
                  <a:lnTo>
                    <a:pt x="532" y="1040"/>
                  </a:lnTo>
                  <a:lnTo>
                    <a:pt x="528" y="1040"/>
                  </a:lnTo>
                  <a:lnTo>
                    <a:pt x="520" y="1036"/>
                  </a:lnTo>
                  <a:lnTo>
                    <a:pt x="516" y="1036"/>
                  </a:lnTo>
                  <a:lnTo>
                    <a:pt x="508" y="1036"/>
                  </a:lnTo>
                  <a:lnTo>
                    <a:pt x="504" y="1032"/>
                  </a:lnTo>
                  <a:lnTo>
                    <a:pt x="496" y="1032"/>
                  </a:lnTo>
                  <a:lnTo>
                    <a:pt x="492" y="1028"/>
                  </a:lnTo>
                  <a:lnTo>
                    <a:pt x="484" y="1028"/>
                  </a:lnTo>
                  <a:lnTo>
                    <a:pt x="480" y="1028"/>
                  </a:lnTo>
                  <a:lnTo>
                    <a:pt x="472" y="1024"/>
                  </a:lnTo>
                  <a:lnTo>
                    <a:pt x="468" y="1024"/>
                  </a:lnTo>
                  <a:lnTo>
                    <a:pt x="464" y="1020"/>
                  </a:lnTo>
                  <a:lnTo>
                    <a:pt x="456" y="1020"/>
                  </a:lnTo>
                  <a:lnTo>
                    <a:pt x="452" y="1016"/>
                  </a:lnTo>
                  <a:lnTo>
                    <a:pt x="444" y="1012"/>
                  </a:lnTo>
                  <a:lnTo>
                    <a:pt x="440" y="1012"/>
                  </a:lnTo>
                  <a:lnTo>
                    <a:pt x="436" y="1008"/>
                  </a:lnTo>
                  <a:lnTo>
                    <a:pt x="428" y="1008"/>
                  </a:lnTo>
                  <a:lnTo>
                    <a:pt x="424" y="1004"/>
                  </a:lnTo>
                  <a:lnTo>
                    <a:pt x="420" y="1000"/>
                  </a:lnTo>
                  <a:lnTo>
                    <a:pt x="412" y="1000"/>
                  </a:lnTo>
                  <a:lnTo>
                    <a:pt x="408" y="996"/>
                  </a:lnTo>
                  <a:lnTo>
                    <a:pt x="404" y="992"/>
                  </a:lnTo>
                  <a:lnTo>
                    <a:pt x="396" y="992"/>
                  </a:lnTo>
                  <a:lnTo>
                    <a:pt x="392" y="988"/>
                  </a:lnTo>
                  <a:lnTo>
                    <a:pt x="388" y="984"/>
                  </a:lnTo>
                  <a:lnTo>
                    <a:pt x="380" y="980"/>
                  </a:lnTo>
                  <a:lnTo>
                    <a:pt x="376" y="980"/>
                  </a:lnTo>
                  <a:lnTo>
                    <a:pt x="372" y="976"/>
                  </a:lnTo>
                  <a:lnTo>
                    <a:pt x="368" y="972"/>
                  </a:lnTo>
                  <a:lnTo>
                    <a:pt x="360" y="968"/>
                  </a:lnTo>
                  <a:lnTo>
                    <a:pt x="356" y="964"/>
                  </a:lnTo>
                  <a:lnTo>
                    <a:pt x="352" y="960"/>
                  </a:lnTo>
                  <a:lnTo>
                    <a:pt x="348" y="960"/>
                  </a:lnTo>
                  <a:lnTo>
                    <a:pt x="344" y="956"/>
                  </a:lnTo>
                  <a:lnTo>
                    <a:pt x="336" y="952"/>
                  </a:lnTo>
                  <a:lnTo>
                    <a:pt x="332" y="948"/>
                  </a:lnTo>
                  <a:lnTo>
                    <a:pt x="328" y="944"/>
                  </a:lnTo>
                  <a:lnTo>
                    <a:pt x="324" y="940"/>
                  </a:lnTo>
                  <a:lnTo>
                    <a:pt x="320" y="936"/>
                  </a:lnTo>
                  <a:lnTo>
                    <a:pt x="316" y="932"/>
                  </a:lnTo>
                  <a:lnTo>
                    <a:pt x="312" y="928"/>
                  </a:lnTo>
                  <a:lnTo>
                    <a:pt x="304" y="924"/>
                  </a:lnTo>
                  <a:lnTo>
                    <a:pt x="300" y="920"/>
                  </a:lnTo>
                  <a:lnTo>
                    <a:pt x="296" y="916"/>
                  </a:lnTo>
                  <a:lnTo>
                    <a:pt x="292" y="912"/>
                  </a:lnTo>
                  <a:lnTo>
                    <a:pt x="288" y="908"/>
                  </a:lnTo>
                  <a:lnTo>
                    <a:pt x="284" y="900"/>
                  </a:lnTo>
                  <a:lnTo>
                    <a:pt x="280" y="896"/>
                  </a:lnTo>
                  <a:lnTo>
                    <a:pt x="276" y="892"/>
                  </a:lnTo>
                  <a:lnTo>
                    <a:pt x="272" y="888"/>
                  </a:lnTo>
                  <a:lnTo>
                    <a:pt x="268" y="884"/>
                  </a:lnTo>
                  <a:lnTo>
                    <a:pt x="264" y="880"/>
                  </a:lnTo>
                  <a:lnTo>
                    <a:pt x="260" y="876"/>
                  </a:lnTo>
                  <a:lnTo>
                    <a:pt x="256" y="868"/>
                  </a:lnTo>
                  <a:lnTo>
                    <a:pt x="252" y="864"/>
                  </a:lnTo>
                  <a:lnTo>
                    <a:pt x="252" y="860"/>
                  </a:lnTo>
                  <a:lnTo>
                    <a:pt x="248" y="856"/>
                  </a:lnTo>
                  <a:lnTo>
                    <a:pt x="244" y="848"/>
                  </a:lnTo>
                  <a:lnTo>
                    <a:pt x="240" y="844"/>
                  </a:lnTo>
                  <a:lnTo>
                    <a:pt x="236" y="840"/>
                  </a:lnTo>
                  <a:lnTo>
                    <a:pt x="232" y="836"/>
                  </a:lnTo>
                  <a:lnTo>
                    <a:pt x="232" y="828"/>
                  </a:lnTo>
                  <a:lnTo>
                    <a:pt x="228" y="824"/>
                  </a:lnTo>
                  <a:lnTo>
                    <a:pt x="224" y="820"/>
                  </a:lnTo>
                  <a:lnTo>
                    <a:pt x="220" y="812"/>
                  </a:lnTo>
                  <a:lnTo>
                    <a:pt x="220" y="808"/>
                  </a:lnTo>
                  <a:lnTo>
                    <a:pt x="216" y="804"/>
                  </a:lnTo>
                  <a:lnTo>
                    <a:pt x="212" y="796"/>
                  </a:lnTo>
                  <a:lnTo>
                    <a:pt x="212" y="792"/>
                  </a:lnTo>
                  <a:lnTo>
                    <a:pt x="208" y="784"/>
                  </a:lnTo>
                  <a:lnTo>
                    <a:pt x="204" y="780"/>
                  </a:lnTo>
                  <a:lnTo>
                    <a:pt x="204" y="776"/>
                  </a:lnTo>
                  <a:lnTo>
                    <a:pt x="200" y="768"/>
                  </a:lnTo>
                  <a:lnTo>
                    <a:pt x="200" y="764"/>
                  </a:lnTo>
                  <a:lnTo>
                    <a:pt x="196" y="756"/>
                  </a:lnTo>
                  <a:lnTo>
                    <a:pt x="196" y="748"/>
                  </a:lnTo>
                  <a:lnTo>
                    <a:pt x="192" y="744"/>
                  </a:lnTo>
                  <a:lnTo>
                    <a:pt x="192" y="736"/>
                  </a:lnTo>
                  <a:lnTo>
                    <a:pt x="188" y="732"/>
                  </a:lnTo>
                  <a:lnTo>
                    <a:pt x="188" y="724"/>
                  </a:lnTo>
                  <a:lnTo>
                    <a:pt x="184" y="720"/>
                  </a:lnTo>
                  <a:lnTo>
                    <a:pt x="184" y="712"/>
                  </a:lnTo>
                  <a:lnTo>
                    <a:pt x="184" y="708"/>
                  </a:lnTo>
                  <a:lnTo>
                    <a:pt x="180" y="700"/>
                  </a:lnTo>
                  <a:lnTo>
                    <a:pt x="180" y="692"/>
                  </a:lnTo>
                  <a:lnTo>
                    <a:pt x="180" y="688"/>
                  </a:lnTo>
                  <a:lnTo>
                    <a:pt x="176" y="680"/>
                  </a:lnTo>
                  <a:lnTo>
                    <a:pt x="176" y="676"/>
                  </a:lnTo>
                  <a:lnTo>
                    <a:pt x="176" y="668"/>
                  </a:lnTo>
                  <a:lnTo>
                    <a:pt x="176" y="660"/>
                  </a:lnTo>
                  <a:lnTo>
                    <a:pt x="176" y="656"/>
                  </a:lnTo>
                  <a:lnTo>
                    <a:pt x="176" y="648"/>
                  </a:lnTo>
                  <a:lnTo>
                    <a:pt x="176" y="640"/>
                  </a:lnTo>
                  <a:lnTo>
                    <a:pt x="176" y="636"/>
                  </a:lnTo>
                  <a:lnTo>
                    <a:pt x="176" y="628"/>
                  </a:lnTo>
                  <a:lnTo>
                    <a:pt x="176" y="624"/>
                  </a:lnTo>
                  <a:lnTo>
                    <a:pt x="176" y="616"/>
                  </a:lnTo>
                  <a:lnTo>
                    <a:pt x="176" y="608"/>
                  </a:lnTo>
                  <a:lnTo>
                    <a:pt x="176" y="604"/>
                  </a:lnTo>
                  <a:lnTo>
                    <a:pt x="176" y="596"/>
                  </a:lnTo>
                  <a:lnTo>
                    <a:pt x="176" y="592"/>
                  </a:lnTo>
                  <a:lnTo>
                    <a:pt x="180" y="584"/>
                  </a:lnTo>
                  <a:lnTo>
                    <a:pt x="180" y="576"/>
                  </a:lnTo>
                  <a:lnTo>
                    <a:pt x="180" y="572"/>
                  </a:lnTo>
                  <a:lnTo>
                    <a:pt x="184" y="564"/>
                  </a:lnTo>
                  <a:lnTo>
                    <a:pt x="184" y="556"/>
                  </a:lnTo>
                  <a:lnTo>
                    <a:pt x="188" y="552"/>
                  </a:lnTo>
                  <a:lnTo>
                    <a:pt x="188" y="544"/>
                  </a:lnTo>
                  <a:lnTo>
                    <a:pt x="192" y="536"/>
                  </a:lnTo>
                  <a:lnTo>
                    <a:pt x="192" y="532"/>
                  </a:lnTo>
                  <a:lnTo>
                    <a:pt x="196" y="524"/>
                  </a:lnTo>
                  <a:lnTo>
                    <a:pt x="196" y="520"/>
                  </a:lnTo>
                  <a:lnTo>
                    <a:pt x="200" y="512"/>
                  </a:lnTo>
                  <a:lnTo>
                    <a:pt x="204" y="508"/>
                  </a:lnTo>
                  <a:lnTo>
                    <a:pt x="208" y="500"/>
                  </a:lnTo>
                  <a:lnTo>
                    <a:pt x="208" y="496"/>
                  </a:lnTo>
                  <a:lnTo>
                    <a:pt x="212" y="488"/>
                  </a:lnTo>
                  <a:lnTo>
                    <a:pt x="216" y="484"/>
                  </a:lnTo>
                  <a:lnTo>
                    <a:pt x="220" y="480"/>
                  </a:lnTo>
                  <a:lnTo>
                    <a:pt x="224" y="472"/>
                  </a:lnTo>
                  <a:lnTo>
                    <a:pt x="224" y="468"/>
                  </a:lnTo>
                  <a:lnTo>
                    <a:pt x="228" y="464"/>
                  </a:lnTo>
                  <a:lnTo>
                    <a:pt x="232" y="460"/>
                  </a:lnTo>
                  <a:lnTo>
                    <a:pt x="236" y="452"/>
                  </a:lnTo>
                  <a:lnTo>
                    <a:pt x="240" y="448"/>
                  </a:lnTo>
                  <a:lnTo>
                    <a:pt x="244" y="444"/>
                  </a:lnTo>
                  <a:lnTo>
                    <a:pt x="248" y="440"/>
                  </a:lnTo>
                  <a:lnTo>
                    <a:pt x="252" y="436"/>
                  </a:lnTo>
                  <a:lnTo>
                    <a:pt x="256" y="432"/>
                  </a:lnTo>
                  <a:lnTo>
                    <a:pt x="260" y="428"/>
                  </a:lnTo>
                  <a:lnTo>
                    <a:pt x="264" y="424"/>
                  </a:lnTo>
                  <a:lnTo>
                    <a:pt x="268" y="420"/>
                  </a:lnTo>
                  <a:lnTo>
                    <a:pt x="272" y="416"/>
                  </a:lnTo>
                  <a:lnTo>
                    <a:pt x="280" y="412"/>
                  </a:lnTo>
                  <a:lnTo>
                    <a:pt x="284" y="412"/>
                  </a:lnTo>
                  <a:lnTo>
                    <a:pt x="288" y="408"/>
                  </a:lnTo>
                  <a:lnTo>
                    <a:pt x="296" y="404"/>
                  </a:lnTo>
                  <a:lnTo>
                    <a:pt x="300" y="400"/>
                  </a:lnTo>
                  <a:lnTo>
                    <a:pt x="304" y="396"/>
                  </a:lnTo>
                  <a:lnTo>
                    <a:pt x="312" y="396"/>
                  </a:lnTo>
                  <a:lnTo>
                    <a:pt x="316" y="392"/>
                  </a:lnTo>
                  <a:lnTo>
                    <a:pt x="324" y="388"/>
                  </a:lnTo>
                  <a:lnTo>
                    <a:pt x="328" y="388"/>
                  </a:lnTo>
                  <a:lnTo>
                    <a:pt x="336" y="384"/>
                  </a:lnTo>
                  <a:lnTo>
                    <a:pt x="340" y="380"/>
                  </a:lnTo>
                  <a:lnTo>
                    <a:pt x="348" y="380"/>
                  </a:lnTo>
                  <a:lnTo>
                    <a:pt x="352" y="380"/>
                  </a:lnTo>
                  <a:lnTo>
                    <a:pt x="360" y="376"/>
                  </a:lnTo>
                  <a:lnTo>
                    <a:pt x="368" y="376"/>
                  </a:lnTo>
                  <a:lnTo>
                    <a:pt x="372" y="376"/>
                  </a:lnTo>
                  <a:lnTo>
                    <a:pt x="380" y="372"/>
                  </a:lnTo>
                  <a:lnTo>
                    <a:pt x="388" y="372"/>
                  </a:lnTo>
                  <a:lnTo>
                    <a:pt x="396" y="372"/>
                  </a:lnTo>
                  <a:lnTo>
                    <a:pt x="404" y="372"/>
                  </a:lnTo>
                  <a:lnTo>
                    <a:pt x="412" y="372"/>
                  </a:lnTo>
                  <a:lnTo>
                    <a:pt x="420" y="372"/>
                  </a:lnTo>
                  <a:lnTo>
                    <a:pt x="428" y="372"/>
                  </a:lnTo>
                  <a:lnTo>
                    <a:pt x="436" y="372"/>
                  </a:lnTo>
                  <a:lnTo>
                    <a:pt x="444" y="372"/>
                  </a:lnTo>
                  <a:lnTo>
                    <a:pt x="452" y="372"/>
                  </a:lnTo>
                  <a:lnTo>
                    <a:pt x="456" y="372"/>
                  </a:lnTo>
                  <a:lnTo>
                    <a:pt x="460" y="376"/>
                  </a:lnTo>
                  <a:lnTo>
                    <a:pt x="464" y="376"/>
                  </a:lnTo>
                  <a:lnTo>
                    <a:pt x="460" y="376"/>
                  </a:lnTo>
                  <a:lnTo>
                    <a:pt x="468" y="376"/>
                  </a:lnTo>
                  <a:lnTo>
                    <a:pt x="476" y="380"/>
                  </a:lnTo>
                  <a:lnTo>
                    <a:pt x="480" y="380"/>
                  </a:lnTo>
                  <a:lnTo>
                    <a:pt x="488" y="384"/>
                  </a:lnTo>
                  <a:lnTo>
                    <a:pt x="492" y="384"/>
                  </a:lnTo>
                  <a:lnTo>
                    <a:pt x="500" y="388"/>
                  </a:lnTo>
                  <a:lnTo>
                    <a:pt x="504" y="388"/>
                  </a:lnTo>
                  <a:lnTo>
                    <a:pt x="512" y="392"/>
                  </a:lnTo>
                  <a:lnTo>
                    <a:pt x="516" y="392"/>
                  </a:lnTo>
                  <a:lnTo>
                    <a:pt x="520" y="396"/>
                  </a:lnTo>
                  <a:lnTo>
                    <a:pt x="528" y="400"/>
                  </a:lnTo>
                  <a:lnTo>
                    <a:pt x="532" y="404"/>
                  </a:lnTo>
                  <a:lnTo>
                    <a:pt x="540" y="404"/>
                  </a:lnTo>
                  <a:lnTo>
                    <a:pt x="544" y="408"/>
                  </a:lnTo>
                  <a:lnTo>
                    <a:pt x="548" y="412"/>
                  </a:lnTo>
                  <a:lnTo>
                    <a:pt x="552" y="416"/>
                  </a:lnTo>
                  <a:lnTo>
                    <a:pt x="560" y="420"/>
                  </a:lnTo>
                  <a:lnTo>
                    <a:pt x="564" y="424"/>
                  </a:lnTo>
                  <a:lnTo>
                    <a:pt x="568" y="428"/>
                  </a:lnTo>
                  <a:lnTo>
                    <a:pt x="572" y="432"/>
                  </a:lnTo>
                  <a:lnTo>
                    <a:pt x="576" y="436"/>
                  </a:lnTo>
                  <a:lnTo>
                    <a:pt x="580" y="440"/>
                  </a:lnTo>
                  <a:lnTo>
                    <a:pt x="584" y="444"/>
                  </a:lnTo>
                  <a:lnTo>
                    <a:pt x="588" y="448"/>
                  </a:lnTo>
                  <a:lnTo>
                    <a:pt x="596" y="452"/>
                  </a:lnTo>
                  <a:lnTo>
                    <a:pt x="600" y="460"/>
                  </a:lnTo>
                  <a:lnTo>
                    <a:pt x="604" y="464"/>
                  </a:lnTo>
                  <a:lnTo>
                    <a:pt x="608" y="468"/>
                  </a:lnTo>
                  <a:lnTo>
                    <a:pt x="608" y="476"/>
                  </a:lnTo>
                  <a:lnTo>
                    <a:pt x="612" y="480"/>
                  </a:lnTo>
                  <a:lnTo>
                    <a:pt x="616" y="484"/>
                  </a:lnTo>
                  <a:lnTo>
                    <a:pt x="620" y="492"/>
                  </a:lnTo>
                  <a:lnTo>
                    <a:pt x="624" y="496"/>
                  </a:lnTo>
                  <a:lnTo>
                    <a:pt x="628" y="504"/>
                  </a:lnTo>
                  <a:lnTo>
                    <a:pt x="632" y="512"/>
                  </a:lnTo>
                  <a:lnTo>
                    <a:pt x="636" y="500"/>
                  </a:lnTo>
                  <a:lnTo>
                    <a:pt x="644" y="492"/>
                  </a:lnTo>
                  <a:lnTo>
                    <a:pt x="648" y="484"/>
                  </a:lnTo>
                  <a:lnTo>
                    <a:pt x="652" y="480"/>
                  </a:lnTo>
                  <a:lnTo>
                    <a:pt x="656" y="472"/>
                  </a:lnTo>
                  <a:lnTo>
                    <a:pt x="660" y="468"/>
                  </a:lnTo>
                  <a:lnTo>
                    <a:pt x="664" y="464"/>
                  </a:lnTo>
                  <a:lnTo>
                    <a:pt x="668" y="460"/>
                  </a:lnTo>
                  <a:lnTo>
                    <a:pt x="672" y="452"/>
                  </a:lnTo>
                  <a:lnTo>
                    <a:pt x="672" y="448"/>
                  </a:lnTo>
                  <a:lnTo>
                    <a:pt x="676" y="444"/>
                  </a:lnTo>
                  <a:lnTo>
                    <a:pt x="684" y="440"/>
                  </a:lnTo>
                  <a:lnTo>
                    <a:pt x="688" y="436"/>
                  </a:lnTo>
                  <a:lnTo>
                    <a:pt x="692" y="432"/>
                  </a:lnTo>
                  <a:lnTo>
                    <a:pt x="696" y="428"/>
                  </a:lnTo>
                  <a:lnTo>
                    <a:pt x="700" y="420"/>
                  </a:lnTo>
                  <a:lnTo>
                    <a:pt x="704" y="416"/>
                  </a:lnTo>
                  <a:lnTo>
                    <a:pt x="708" y="412"/>
                  </a:lnTo>
                  <a:lnTo>
                    <a:pt x="712" y="412"/>
                  </a:lnTo>
                  <a:lnTo>
                    <a:pt x="720" y="408"/>
                  </a:lnTo>
                  <a:lnTo>
                    <a:pt x="724" y="404"/>
                  </a:lnTo>
                  <a:lnTo>
                    <a:pt x="728" y="400"/>
                  </a:lnTo>
                  <a:lnTo>
                    <a:pt x="732" y="396"/>
                  </a:lnTo>
                  <a:lnTo>
                    <a:pt x="740" y="392"/>
                  </a:lnTo>
                  <a:lnTo>
                    <a:pt x="744" y="392"/>
                  </a:lnTo>
                  <a:lnTo>
                    <a:pt x="748" y="388"/>
                  </a:lnTo>
                  <a:lnTo>
                    <a:pt x="756" y="384"/>
                  </a:lnTo>
                  <a:lnTo>
                    <a:pt x="760" y="380"/>
                  </a:lnTo>
                  <a:lnTo>
                    <a:pt x="768" y="380"/>
                  </a:lnTo>
                  <a:lnTo>
                    <a:pt x="772" y="376"/>
                  </a:lnTo>
                  <a:lnTo>
                    <a:pt x="780" y="376"/>
                  </a:lnTo>
                  <a:lnTo>
                    <a:pt x="784" y="372"/>
                  </a:lnTo>
                  <a:lnTo>
                    <a:pt x="792" y="372"/>
                  </a:lnTo>
                  <a:lnTo>
                    <a:pt x="796" y="368"/>
                  </a:lnTo>
                  <a:lnTo>
                    <a:pt x="804" y="368"/>
                  </a:lnTo>
                  <a:lnTo>
                    <a:pt x="812" y="368"/>
                  </a:lnTo>
                  <a:lnTo>
                    <a:pt x="816" y="364"/>
                  </a:lnTo>
                  <a:lnTo>
                    <a:pt x="824" y="364"/>
                  </a:lnTo>
                  <a:lnTo>
                    <a:pt x="832" y="364"/>
                  </a:lnTo>
                  <a:lnTo>
                    <a:pt x="840" y="364"/>
                  </a:lnTo>
                  <a:lnTo>
                    <a:pt x="844" y="364"/>
                  </a:lnTo>
                  <a:lnTo>
                    <a:pt x="852" y="364"/>
                  </a:lnTo>
                  <a:lnTo>
                    <a:pt x="860" y="364"/>
                  </a:lnTo>
                  <a:lnTo>
                    <a:pt x="868" y="364"/>
                  </a:lnTo>
                  <a:lnTo>
                    <a:pt x="876" y="364"/>
                  </a:lnTo>
                  <a:lnTo>
                    <a:pt x="880" y="364"/>
                  </a:lnTo>
                  <a:lnTo>
                    <a:pt x="888" y="368"/>
                  </a:lnTo>
                  <a:lnTo>
                    <a:pt x="896" y="368"/>
                  </a:lnTo>
                  <a:lnTo>
                    <a:pt x="900" y="368"/>
                  </a:lnTo>
                  <a:lnTo>
                    <a:pt x="908" y="372"/>
                  </a:lnTo>
                  <a:lnTo>
                    <a:pt x="912" y="372"/>
                  </a:lnTo>
                  <a:lnTo>
                    <a:pt x="920" y="376"/>
                  </a:lnTo>
                  <a:lnTo>
                    <a:pt x="924" y="376"/>
                  </a:lnTo>
                  <a:lnTo>
                    <a:pt x="932" y="380"/>
                  </a:lnTo>
                  <a:lnTo>
                    <a:pt x="936" y="380"/>
                  </a:lnTo>
                  <a:lnTo>
                    <a:pt x="940" y="384"/>
                  </a:lnTo>
                  <a:lnTo>
                    <a:pt x="948" y="388"/>
                  </a:lnTo>
                  <a:lnTo>
                    <a:pt x="952" y="388"/>
                  </a:lnTo>
                  <a:lnTo>
                    <a:pt x="956" y="392"/>
                  </a:lnTo>
                  <a:lnTo>
                    <a:pt x="964" y="396"/>
                  </a:lnTo>
                  <a:lnTo>
                    <a:pt x="968" y="400"/>
                  </a:lnTo>
                  <a:lnTo>
                    <a:pt x="972" y="400"/>
                  </a:lnTo>
                  <a:lnTo>
                    <a:pt x="976" y="404"/>
                  </a:lnTo>
                  <a:lnTo>
                    <a:pt x="984" y="408"/>
                  </a:lnTo>
                  <a:lnTo>
                    <a:pt x="988" y="412"/>
                  </a:lnTo>
                  <a:lnTo>
                    <a:pt x="992" y="416"/>
                  </a:lnTo>
                  <a:lnTo>
                    <a:pt x="996" y="420"/>
                  </a:lnTo>
                  <a:lnTo>
                    <a:pt x="1000" y="424"/>
                  </a:lnTo>
                  <a:lnTo>
                    <a:pt x="1004" y="428"/>
                  </a:lnTo>
                  <a:lnTo>
                    <a:pt x="1008" y="432"/>
                  </a:lnTo>
                  <a:lnTo>
                    <a:pt x="1012" y="436"/>
                  </a:lnTo>
                  <a:lnTo>
                    <a:pt x="1016" y="440"/>
                  </a:lnTo>
                  <a:lnTo>
                    <a:pt x="1020" y="444"/>
                  </a:lnTo>
                  <a:lnTo>
                    <a:pt x="1024" y="452"/>
                  </a:lnTo>
                  <a:lnTo>
                    <a:pt x="1028" y="456"/>
                  </a:lnTo>
                  <a:lnTo>
                    <a:pt x="1032" y="460"/>
                  </a:lnTo>
                  <a:lnTo>
                    <a:pt x="1036" y="464"/>
                  </a:lnTo>
                  <a:lnTo>
                    <a:pt x="1040" y="472"/>
                  </a:lnTo>
                  <a:lnTo>
                    <a:pt x="1044" y="476"/>
                  </a:lnTo>
                  <a:lnTo>
                    <a:pt x="1048" y="480"/>
                  </a:lnTo>
                  <a:lnTo>
                    <a:pt x="1052" y="488"/>
                  </a:lnTo>
                  <a:lnTo>
                    <a:pt x="1056" y="492"/>
                  </a:lnTo>
                  <a:lnTo>
                    <a:pt x="1056" y="496"/>
                  </a:lnTo>
                  <a:lnTo>
                    <a:pt x="1060" y="504"/>
                  </a:lnTo>
                  <a:lnTo>
                    <a:pt x="1064" y="508"/>
                  </a:lnTo>
                  <a:lnTo>
                    <a:pt x="1068" y="516"/>
                  </a:lnTo>
                  <a:lnTo>
                    <a:pt x="1072" y="520"/>
                  </a:lnTo>
                  <a:lnTo>
                    <a:pt x="1072" y="528"/>
                  </a:lnTo>
                  <a:lnTo>
                    <a:pt x="1076" y="536"/>
                  </a:lnTo>
                  <a:lnTo>
                    <a:pt x="1080" y="540"/>
                  </a:lnTo>
                  <a:lnTo>
                    <a:pt x="1084" y="548"/>
                  </a:lnTo>
                  <a:lnTo>
                    <a:pt x="1084" y="552"/>
                  </a:lnTo>
                  <a:lnTo>
                    <a:pt x="1088" y="556"/>
                  </a:lnTo>
                  <a:lnTo>
                    <a:pt x="1088" y="564"/>
                  </a:lnTo>
                  <a:lnTo>
                    <a:pt x="1092" y="568"/>
                  </a:lnTo>
                  <a:lnTo>
                    <a:pt x="1092" y="576"/>
                  </a:lnTo>
                  <a:lnTo>
                    <a:pt x="1096" y="580"/>
                  </a:lnTo>
                  <a:lnTo>
                    <a:pt x="1096" y="588"/>
                  </a:lnTo>
                  <a:lnTo>
                    <a:pt x="1100" y="592"/>
                  </a:lnTo>
                  <a:lnTo>
                    <a:pt x="1100" y="600"/>
                  </a:lnTo>
                  <a:lnTo>
                    <a:pt x="1100" y="604"/>
                  </a:lnTo>
                  <a:lnTo>
                    <a:pt x="1104" y="612"/>
                  </a:lnTo>
                  <a:lnTo>
                    <a:pt x="1104" y="616"/>
                  </a:lnTo>
                  <a:lnTo>
                    <a:pt x="1104" y="624"/>
                  </a:lnTo>
                  <a:lnTo>
                    <a:pt x="1108" y="628"/>
                  </a:lnTo>
                  <a:lnTo>
                    <a:pt x="1108" y="636"/>
                  </a:lnTo>
                  <a:lnTo>
                    <a:pt x="1108" y="640"/>
                  </a:lnTo>
                  <a:lnTo>
                    <a:pt x="1108" y="648"/>
                  </a:lnTo>
                  <a:lnTo>
                    <a:pt x="1112" y="652"/>
                  </a:lnTo>
                  <a:lnTo>
                    <a:pt x="1112" y="660"/>
                  </a:lnTo>
                  <a:lnTo>
                    <a:pt x="1112" y="664"/>
                  </a:lnTo>
                  <a:lnTo>
                    <a:pt x="1112" y="672"/>
                  </a:lnTo>
                  <a:lnTo>
                    <a:pt x="1112" y="676"/>
                  </a:lnTo>
                  <a:lnTo>
                    <a:pt x="1112" y="684"/>
                  </a:lnTo>
                  <a:lnTo>
                    <a:pt x="1112" y="692"/>
                  </a:lnTo>
                  <a:lnTo>
                    <a:pt x="1112" y="696"/>
                  </a:lnTo>
                  <a:lnTo>
                    <a:pt x="1112" y="704"/>
                  </a:lnTo>
                  <a:lnTo>
                    <a:pt x="1112" y="708"/>
                  </a:lnTo>
                  <a:lnTo>
                    <a:pt x="1112" y="716"/>
                  </a:lnTo>
                  <a:lnTo>
                    <a:pt x="1112" y="720"/>
                  </a:lnTo>
                  <a:lnTo>
                    <a:pt x="1112" y="728"/>
                  </a:lnTo>
                  <a:lnTo>
                    <a:pt x="1112" y="732"/>
                  </a:lnTo>
                  <a:lnTo>
                    <a:pt x="1112" y="740"/>
                  </a:lnTo>
                  <a:lnTo>
                    <a:pt x="1112" y="744"/>
                  </a:lnTo>
                  <a:lnTo>
                    <a:pt x="1112" y="752"/>
                  </a:lnTo>
                  <a:lnTo>
                    <a:pt x="1112" y="760"/>
                  </a:lnTo>
                  <a:lnTo>
                    <a:pt x="1112" y="764"/>
                  </a:lnTo>
                  <a:lnTo>
                    <a:pt x="1108" y="772"/>
                  </a:lnTo>
                  <a:lnTo>
                    <a:pt x="1108" y="776"/>
                  </a:lnTo>
                  <a:lnTo>
                    <a:pt x="1108" y="784"/>
                  </a:lnTo>
                  <a:lnTo>
                    <a:pt x="1108" y="788"/>
                  </a:lnTo>
                  <a:lnTo>
                    <a:pt x="1108" y="796"/>
                  </a:lnTo>
                  <a:lnTo>
                    <a:pt x="1104" y="800"/>
                  </a:lnTo>
                  <a:lnTo>
                    <a:pt x="1104" y="808"/>
                  </a:lnTo>
                  <a:lnTo>
                    <a:pt x="1104" y="812"/>
                  </a:lnTo>
                  <a:lnTo>
                    <a:pt x="1100" y="820"/>
                  </a:lnTo>
                  <a:lnTo>
                    <a:pt x="1100" y="824"/>
                  </a:lnTo>
                  <a:lnTo>
                    <a:pt x="1100" y="832"/>
                  </a:lnTo>
                  <a:lnTo>
                    <a:pt x="1096" y="836"/>
                  </a:lnTo>
                  <a:lnTo>
                    <a:pt x="1096" y="844"/>
                  </a:lnTo>
                  <a:lnTo>
                    <a:pt x="1092" y="848"/>
                  </a:lnTo>
                  <a:lnTo>
                    <a:pt x="1092" y="856"/>
                  </a:lnTo>
                  <a:lnTo>
                    <a:pt x="1092" y="860"/>
                  </a:lnTo>
                  <a:lnTo>
                    <a:pt x="1088" y="868"/>
                  </a:lnTo>
                  <a:lnTo>
                    <a:pt x="1088" y="872"/>
                  </a:lnTo>
                  <a:lnTo>
                    <a:pt x="1084" y="880"/>
                  </a:lnTo>
                  <a:lnTo>
                    <a:pt x="1084" y="884"/>
                  </a:lnTo>
                  <a:lnTo>
                    <a:pt x="1080" y="888"/>
                  </a:lnTo>
                  <a:lnTo>
                    <a:pt x="1076" y="896"/>
                  </a:lnTo>
                  <a:lnTo>
                    <a:pt x="1076" y="900"/>
                  </a:lnTo>
                  <a:lnTo>
                    <a:pt x="1072" y="908"/>
                  </a:lnTo>
                  <a:lnTo>
                    <a:pt x="1072" y="912"/>
                  </a:lnTo>
                  <a:lnTo>
                    <a:pt x="1068" y="920"/>
                  </a:lnTo>
                  <a:lnTo>
                    <a:pt x="1064" y="924"/>
                  </a:lnTo>
                  <a:lnTo>
                    <a:pt x="1064" y="928"/>
                  </a:lnTo>
                  <a:lnTo>
                    <a:pt x="1060" y="936"/>
                  </a:lnTo>
                  <a:lnTo>
                    <a:pt x="1056" y="940"/>
                  </a:lnTo>
                  <a:lnTo>
                    <a:pt x="1056" y="944"/>
                  </a:lnTo>
                  <a:lnTo>
                    <a:pt x="1052" y="952"/>
                  </a:lnTo>
                  <a:lnTo>
                    <a:pt x="1048" y="956"/>
                  </a:lnTo>
                  <a:lnTo>
                    <a:pt x="1048" y="960"/>
                  </a:lnTo>
                  <a:lnTo>
                    <a:pt x="1044" y="968"/>
                  </a:lnTo>
                  <a:lnTo>
                    <a:pt x="1040" y="972"/>
                  </a:lnTo>
                  <a:lnTo>
                    <a:pt x="1036" y="976"/>
                  </a:lnTo>
                  <a:lnTo>
                    <a:pt x="1032" y="980"/>
                  </a:lnTo>
                  <a:lnTo>
                    <a:pt x="1032" y="988"/>
                  </a:lnTo>
                  <a:lnTo>
                    <a:pt x="1028" y="992"/>
                  </a:lnTo>
                  <a:lnTo>
                    <a:pt x="1024" y="996"/>
                  </a:lnTo>
                  <a:lnTo>
                    <a:pt x="1020" y="1000"/>
                  </a:lnTo>
                  <a:lnTo>
                    <a:pt x="1016" y="1008"/>
                  </a:lnTo>
                  <a:lnTo>
                    <a:pt x="1012" y="1012"/>
                  </a:lnTo>
                  <a:lnTo>
                    <a:pt x="1008" y="1016"/>
                  </a:lnTo>
                  <a:lnTo>
                    <a:pt x="1004" y="1020"/>
                  </a:lnTo>
                  <a:lnTo>
                    <a:pt x="1000" y="1024"/>
                  </a:lnTo>
                  <a:lnTo>
                    <a:pt x="996" y="1032"/>
                  </a:lnTo>
                  <a:lnTo>
                    <a:pt x="992" y="1036"/>
                  </a:lnTo>
                  <a:lnTo>
                    <a:pt x="988" y="1040"/>
                  </a:lnTo>
                  <a:lnTo>
                    <a:pt x="984" y="1044"/>
                  </a:lnTo>
                  <a:lnTo>
                    <a:pt x="980" y="1048"/>
                  </a:lnTo>
                  <a:lnTo>
                    <a:pt x="976" y="1052"/>
                  </a:lnTo>
                  <a:lnTo>
                    <a:pt x="972" y="1060"/>
                  </a:lnTo>
                  <a:lnTo>
                    <a:pt x="968" y="1064"/>
                  </a:lnTo>
                  <a:lnTo>
                    <a:pt x="964" y="1068"/>
                  </a:lnTo>
                  <a:lnTo>
                    <a:pt x="960" y="1072"/>
                  </a:lnTo>
                  <a:lnTo>
                    <a:pt x="956" y="1076"/>
                  </a:lnTo>
                  <a:lnTo>
                    <a:pt x="952" y="1080"/>
                  </a:lnTo>
                  <a:lnTo>
                    <a:pt x="948" y="1084"/>
                  </a:lnTo>
                  <a:lnTo>
                    <a:pt x="944" y="1088"/>
                  </a:lnTo>
                  <a:lnTo>
                    <a:pt x="940" y="1092"/>
                  </a:lnTo>
                  <a:lnTo>
                    <a:pt x="932" y="1096"/>
                  </a:lnTo>
                  <a:lnTo>
                    <a:pt x="928" y="1100"/>
                  </a:lnTo>
                  <a:lnTo>
                    <a:pt x="924" y="1104"/>
                  </a:lnTo>
                  <a:lnTo>
                    <a:pt x="920" y="1108"/>
                  </a:lnTo>
                  <a:lnTo>
                    <a:pt x="916" y="1112"/>
                  </a:lnTo>
                  <a:lnTo>
                    <a:pt x="912" y="1116"/>
                  </a:lnTo>
                  <a:lnTo>
                    <a:pt x="908" y="1120"/>
                  </a:lnTo>
                  <a:lnTo>
                    <a:pt x="900" y="1120"/>
                  </a:lnTo>
                  <a:lnTo>
                    <a:pt x="896" y="1124"/>
                  </a:lnTo>
                  <a:lnTo>
                    <a:pt x="892" y="1128"/>
                  </a:lnTo>
                  <a:lnTo>
                    <a:pt x="888" y="1132"/>
                  </a:lnTo>
                  <a:lnTo>
                    <a:pt x="880" y="1136"/>
                  </a:lnTo>
                  <a:lnTo>
                    <a:pt x="876" y="1140"/>
                  </a:lnTo>
                  <a:lnTo>
                    <a:pt x="872" y="1140"/>
                  </a:lnTo>
                  <a:lnTo>
                    <a:pt x="868" y="1144"/>
                  </a:lnTo>
                  <a:lnTo>
                    <a:pt x="860" y="1148"/>
                  </a:lnTo>
                  <a:lnTo>
                    <a:pt x="856" y="1152"/>
                  </a:lnTo>
                  <a:lnTo>
                    <a:pt x="852" y="1156"/>
                  </a:lnTo>
                  <a:lnTo>
                    <a:pt x="848" y="1156"/>
                  </a:lnTo>
                  <a:lnTo>
                    <a:pt x="840" y="1160"/>
                  </a:lnTo>
                  <a:lnTo>
                    <a:pt x="836" y="1164"/>
                  </a:lnTo>
                  <a:lnTo>
                    <a:pt x="832" y="1164"/>
                  </a:lnTo>
                  <a:lnTo>
                    <a:pt x="824" y="1168"/>
                  </a:lnTo>
                  <a:lnTo>
                    <a:pt x="820" y="1172"/>
                  </a:lnTo>
                  <a:lnTo>
                    <a:pt x="816" y="1172"/>
                  </a:lnTo>
                  <a:lnTo>
                    <a:pt x="808" y="1176"/>
                  </a:lnTo>
                  <a:lnTo>
                    <a:pt x="804" y="1176"/>
                  </a:lnTo>
                  <a:lnTo>
                    <a:pt x="800" y="1180"/>
                  </a:lnTo>
                  <a:lnTo>
                    <a:pt x="792" y="1184"/>
                  </a:lnTo>
                  <a:lnTo>
                    <a:pt x="788" y="1184"/>
                  </a:lnTo>
                  <a:lnTo>
                    <a:pt x="784" y="1188"/>
                  </a:lnTo>
                  <a:lnTo>
                    <a:pt x="776" y="1188"/>
                  </a:lnTo>
                  <a:lnTo>
                    <a:pt x="772" y="1192"/>
                  </a:lnTo>
                  <a:lnTo>
                    <a:pt x="764" y="1192"/>
                  </a:lnTo>
                  <a:lnTo>
                    <a:pt x="760" y="1196"/>
                  </a:lnTo>
                  <a:lnTo>
                    <a:pt x="756" y="1196"/>
                  </a:lnTo>
                  <a:lnTo>
                    <a:pt x="748" y="1200"/>
                  </a:lnTo>
                  <a:lnTo>
                    <a:pt x="744" y="1200"/>
                  </a:lnTo>
                  <a:lnTo>
                    <a:pt x="736" y="1200"/>
                  </a:lnTo>
                  <a:lnTo>
                    <a:pt x="732" y="1204"/>
                  </a:lnTo>
                  <a:lnTo>
                    <a:pt x="724" y="1204"/>
                  </a:lnTo>
                  <a:lnTo>
                    <a:pt x="720" y="1208"/>
                  </a:lnTo>
                  <a:lnTo>
                    <a:pt x="716" y="1208"/>
                  </a:lnTo>
                  <a:lnTo>
                    <a:pt x="708" y="1208"/>
                  </a:lnTo>
                  <a:lnTo>
                    <a:pt x="704" y="1212"/>
                  </a:lnTo>
                  <a:lnTo>
                    <a:pt x="696" y="1212"/>
                  </a:lnTo>
                  <a:lnTo>
                    <a:pt x="692" y="1212"/>
                  </a:lnTo>
                  <a:lnTo>
                    <a:pt x="684" y="1212"/>
                  </a:lnTo>
                  <a:lnTo>
                    <a:pt x="680" y="1216"/>
                  </a:lnTo>
                  <a:lnTo>
                    <a:pt x="672" y="1216"/>
                  </a:lnTo>
                  <a:lnTo>
                    <a:pt x="668" y="1216"/>
                  </a:lnTo>
                  <a:lnTo>
                    <a:pt x="660" y="1216"/>
                  </a:lnTo>
                  <a:lnTo>
                    <a:pt x="656" y="1220"/>
                  </a:lnTo>
                  <a:lnTo>
                    <a:pt x="648" y="1220"/>
                  </a:lnTo>
                  <a:lnTo>
                    <a:pt x="644" y="1220"/>
                  </a:lnTo>
                  <a:lnTo>
                    <a:pt x="636" y="1220"/>
                  </a:lnTo>
                  <a:lnTo>
                    <a:pt x="632" y="1220"/>
                  </a:lnTo>
                  <a:lnTo>
                    <a:pt x="624" y="1220"/>
                  </a:lnTo>
                  <a:lnTo>
                    <a:pt x="620" y="1220"/>
                  </a:lnTo>
                  <a:lnTo>
                    <a:pt x="612" y="1220"/>
                  </a:lnTo>
                  <a:lnTo>
                    <a:pt x="608" y="1220"/>
                  </a:lnTo>
                  <a:lnTo>
                    <a:pt x="600" y="1220"/>
                  </a:lnTo>
                  <a:lnTo>
                    <a:pt x="596" y="1220"/>
                  </a:lnTo>
                  <a:lnTo>
                    <a:pt x="588" y="1224"/>
                  </a:lnTo>
                  <a:lnTo>
                    <a:pt x="584" y="1220"/>
                  </a:lnTo>
                  <a:lnTo>
                    <a:pt x="576" y="1220"/>
                  </a:lnTo>
                  <a:lnTo>
                    <a:pt x="572" y="1220"/>
                  </a:lnTo>
                  <a:lnTo>
                    <a:pt x="564" y="1220"/>
                  </a:lnTo>
                  <a:lnTo>
                    <a:pt x="560" y="1220"/>
                  </a:lnTo>
                  <a:lnTo>
                    <a:pt x="552" y="1220"/>
                  </a:lnTo>
                  <a:lnTo>
                    <a:pt x="548" y="1220"/>
                  </a:lnTo>
                  <a:lnTo>
                    <a:pt x="540" y="1220"/>
                  </a:lnTo>
                  <a:lnTo>
                    <a:pt x="532" y="1220"/>
                  </a:lnTo>
                  <a:lnTo>
                    <a:pt x="528" y="1220"/>
                  </a:lnTo>
                  <a:lnTo>
                    <a:pt x="520" y="1216"/>
                  </a:lnTo>
                  <a:lnTo>
                    <a:pt x="516" y="1216"/>
                  </a:lnTo>
                  <a:lnTo>
                    <a:pt x="508" y="1216"/>
                  </a:lnTo>
                  <a:lnTo>
                    <a:pt x="504" y="1216"/>
                  </a:lnTo>
                  <a:lnTo>
                    <a:pt x="496" y="1216"/>
                  </a:lnTo>
                  <a:lnTo>
                    <a:pt x="492" y="1212"/>
                  </a:lnTo>
                  <a:lnTo>
                    <a:pt x="484" y="1212"/>
                  </a:lnTo>
                  <a:lnTo>
                    <a:pt x="480" y="1212"/>
                  </a:lnTo>
                  <a:lnTo>
                    <a:pt x="472" y="1208"/>
                  </a:lnTo>
                  <a:lnTo>
                    <a:pt x="464" y="1208"/>
                  </a:lnTo>
                  <a:lnTo>
                    <a:pt x="460" y="1208"/>
                  </a:lnTo>
                  <a:lnTo>
                    <a:pt x="456" y="1204"/>
                  </a:lnTo>
                  <a:lnTo>
                    <a:pt x="448" y="1204"/>
                  </a:lnTo>
                  <a:lnTo>
                    <a:pt x="444" y="1204"/>
                  </a:lnTo>
                  <a:lnTo>
                    <a:pt x="436" y="1200"/>
                  </a:lnTo>
                  <a:lnTo>
                    <a:pt x="432" y="1200"/>
                  </a:lnTo>
                  <a:lnTo>
                    <a:pt x="424" y="1196"/>
                  </a:lnTo>
                  <a:lnTo>
                    <a:pt x="420" y="1196"/>
                  </a:lnTo>
                  <a:lnTo>
                    <a:pt x="412" y="1196"/>
                  </a:lnTo>
                  <a:lnTo>
                    <a:pt x="408" y="1192"/>
                  </a:lnTo>
                  <a:lnTo>
                    <a:pt x="404" y="1192"/>
                  </a:lnTo>
                  <a:lnTo>
                    <a:pt x="396" y="1188"/>
                  </a:lnTo>
                  <a:lnTo>
                    <a:pt x="392" y="1188"/>
                  </a:lnTo>
                  <a:lnTo>
                    <a:pt x="384" y="1184"/>
                  </a:lnTo>
                  <a:lnTo>
                    <a:pt x="380" y="1184"/>
                  </a:lnTo>
                  <a:lnTo>
                    <a:pt x="376" y="1180"/>
                  </a:lnTo>
                  <a:lnTo>
                    <a:pt x="368" y="1176"/>
                  </a:lnTo>
                  <a:lnTo>
                    <a:pt x="364" y="1176"/>
                  </a:lnTo>
                  <a:lnTo>
                    <a:pt x="356" y="1172"/>
                  </a:lnTo>
                  <a:lnTo>
                    <a:pt x="352" y="1172"/>
                  </a:lnTo>
                  <a:lnTo>
                    <a:pt x="348" y="1168"/>
                  </a:lnTo>
                  <a:lnTo>
                    <a:pt x="340" y="1164"/>
                  </a:lnTo>
                  <a:lnTo>
                    <a:pt x="336" y="1164"/>
                  </a:lnTo>
                  <a:lnTo>
                    <a:pt x="328" y="1160"/>
                  </a:lnTo>
                  <a:lnTo>
                    <a:pt x="324" y="1156"/>
                  </a:lnTo>
                  <a:lnTo>
                    <a:pt x="320" y="1152"/>
                  </a:lnTo>
                  <a:lnTo>
                    <a:pt x="312" y="1152"/>
                  </a:lnTo>
                  <a:lnTo>
                    <a:pt x="308" y="1148"/>
                  </a:lnTo>
                  <a:lnTo>
                    <a:pt x="304" y="1144"/>
                  </a:lnTo>
                  <a:lnTo>
                    <a:pt x="296" y="1140"/>
                  </a:lnTo>
                  <a:lnTo>
                    <a:pt x="292" y="1136"/>
                  </a:lnTo>
                  <a:lnTo>
                    <a:pt x="288" y="1136"/>
                  </a:lnTo>
                  <a:lnTo>
                    <a:pt x="280" y="1132"/>
                  </a:lnTo>
                  <a:lnTo>
                    <a:pt x="276" y="1128"/>
                  </a:lnTo>
                  <a:lnTo>
                    <a:pt x="272" y="1124"/>
                  </a:lnTo>
                  <a:lnTo>
                    <a:pt x="264" y="1120"/>
                  </a:lnTo>
                  <a:lnTo>
                    <a:pt x="260" y="1116"/>
                  </a:lnTo>
                  <a:lnTo>
                    <a:pt x="256" y="1112"/>
                  </a:lnTo>
                  <a:lnTo>
                    <a:pt x="252" y="1108"/>
                  </a:lnTo>
                  <a:lnTo>
                    <a:pt x="244" y="1108"/>
                  </a:lnTo>
                  <a:lnTo>
                    <a:pt x="240" y="1104"/>
                  </a:lnTo>
                  <a:lnTo>
                    <a:pt x="236" y="1100"/>
                  </a:lnTo>
                  <a:lnTo>
                    <a:pt x="232" y="1096"/>
                  </a:lnTo>
                  <a:lnTo>
                    <a:pt x="224" y="1092"/>
                  </a:lnTo>
                  <a:lnTo>
                    <a:pt x="220" y="1088"/>
                  </a:lnTo>
                  <a:lnTo>
                    <a:pt x="216" y="1084"/>
                  </a:lnTo>
                  <a:lnTo>
                    <a:pt x="212" y="1080"/>
                  </a:lnTo>
                  <a:lnTo>
                    <a:pt x="208" y="1076"/>
                  </a:lnTo>
                  <a:lnTo>
                    <a:pt x="200" y="1072"/>
                  </a:lnTo>
                  <a:lnTo>
                    <a:pt x="196" y="1068"/>
                  </a:lnTo>
                  <a:lnTo>
                    <a:pt x="192" y="1060"/>
                  </a:lnTo>
                  <a:lnTo>
                    <a:pt x="188" y="1056"/>
                  </a:lnTo>
                  <a:lnTo>
                    <a:pt x="184" y="1052"/>
                  </a:lnTo>
                  <a:lnTo>
                    <a:pt x="180" y="1048"/>
                  </a:lnTo>
                  <a:lnTo>
                    <a:pt x="176" y="1044"/>
                  </a:lnTo>
                  <a:lnTo>
                    <a:pt x="172" y="1040"/>
                  </a:lnTo>
                  <a:lnTo>
                    <a:pt x="164" y="1036"/>
                  </a:lnTo>
                  <a:lnTo>
                    <a:pt x="160" y="1032"/>
                  </a:lnTo>
                  <a:lnTo>
                    <a:pt x="156" y="1028"/>
                  </a:lnTo>
                  <a:lnTo>
                    <a:pt x="152" y="1020"/>
                  </a:lnTo>
                  <a:lnTo>
                    <a:pt x="148" y="1016"/>
                  </a:lnTo>
                  <a:lnTo>
                    <a:pt x="144" y="1012"/>
                  </a:lnTo>
                  <a:lnTo>
                    <a:pt x="140" y="1008"/>
                  </a:lnTo>
                  <a:lnTo>
                    <a:pt x="136" y="1004"/>
                  </a:lnTo>
                  <a:lnTo>
                    <a:pt x="132" y="1000"/>
                  </a:lnTo>
                  <a:lnTo>
                    <a:pt x="128" y="992"/>
                  </a:lnTo>
                  <a:lnTo>
                    <a:pt x="124" y="988"/>
                  </a:lnTo>
                  <a:lnTo>
                    <a:pt x="120" y="984"/>
                  </a:lnTo>
                  <a:lnTo>
                    <a:pt x="116" y="980"/>
                  </a:lnTo>
                  <a:lnTo>
                    <a:pt x="112" y="972"/>
                  </a:lnTo>
                  <a:lnTo>
                    <a:pt x="112" y="968"/>
                  </a:lnTo>
                  <a:lnTo>
                    <a:pt x="108" y="964"/>
                  </a:lnTo>
                  <a:lnTo>
                    <a:pt x="104" y="960"/>
                  </a:lnTo>
                  <a:lnTo>
                    <a:pt x="100" y="952"/>
                  </a:lnTo>
                  <a:lnTo>
                    <a:pt x="96" y="948"/>
                  </a:lnTo>
                  <a:lnTo>
                    <a:pt x="92" y="944"/>
                  </a:lnTo>
                  <a:lnTo>
                    <a:pt x="88" y="936"/>
                  </a:lnTo>
                  <a:lnTo>
                    <a:pt x="88" y="932"/>
                  </a:lnTo>
                  <a:lnTo>
                    <a:pt x="84" y="928"/>
                  </a:lnTo>
                  <a:lnTo>
                    <a:pt x="80" y="924"/>
                  </a:lnTo>
                  <a:lnTo>
                    <a:pt x="76" y="916"/>
                  </a:lnTo>
                  <a:lnTo>
                    <a:pt x="76" y="912"/>
                  </a:lnTo>
                  <a:lnTo>
                    <a:pt x="72" y="908"/>
                  </a:lnTo>
                  <a:lnTo>
                    <a:pt x="68" y="900"/>
                  </a:lnTo>
                  <a:lnTo>
                    <a:pt x="68" y="896"/>
                  </a:lnTo>
                  <a:lnTo>
                    <a:pt x="64" y="892"/>
                  </a:lnTo>
                  <a:lnTo>
                    <a:pt x="60" y="884"/>
                  </a:lnTo>
                  <a:lnTo>
                    <a:pt x="60" y="880"/>
                  </a:lnTo>
                  <a:lnTo>
                    <a:pt x="56" y="872"/>
                  </a:lnTo>
                  <a:lnTo>
                    <a:pt x="52" y="868"/>
                  </a:lnTo>
                  <a:lnTo>
                    <a:pt x="52" y="864"/>
                  </a:lnTo>
                  <a:lnTo>
                    <a:pt x="48" y="856"/>
                  </a:lnTo>
                  <a:lnTo>
                    <a:pt x="44" y="852"/>
                  </a:lnTo>
                  <a:lnTo>
                    <a:pt x="44" y="844"/>
                  </a:lnTo>
                  <a:lnTo>
                    <a:pt x="40" y="840"/>
                  </a:lnTo>
                  <a:lnTo>
                    <a:pt x="40" y="832"/>
                  </a:lnTo>
                  <a:lnTo>
                    <a:pt x="36" y="828"/>
                  </a:lnTo>
                  <a:lnTo>
                    <a:pt x="36" y="820"/>
                  </a:lnTo>
                  <a:lnTo>
                    <a:pt x="32" y="816"/>
                  </a:lnTo>
                  <a:lnTo>
                    <a:pt x="32" y="808"/>
                  </a:lnTo>
                  <a:lnTo>
                    <a:pt x="28" y="804"/>
                  </a:lnTo>
                  <a:lnTo>
                    <a:pt x="28" y="796"/>
                  </a:lnTo>
                  <a:lnTo>
                    <a:pt x="24" y="792"/>
                  </a:lnTo>
                  <a:lnTo>
                    <a:pt x="24" y="784"/>
                  </a:lnTo>
                  <a:lnTo>
                    <a:pt x="20" y="776"/>
                  </a:lnTo>
                  <a:lnTo>
                    <a:pt x="20" y="772"/>
                  </a:lnTo>
                  <a:lnTo>
                    <a:pt x="20" y="764"/>
                  </a:lnTo>
                  <a:lnTo>
                    <a:pt x="16" y="760"/>
                  </a:lnTo>
                  <a:lnTo>
                    <a:pt x="16" y="752"/>
                  </a:lnTo>
                  <a:lnTo>
                    <a:pt x="12" y="744"/>
                  </a:lnTo>
                  <a:lnTo>
                    <a:pt x="12" y="740"/>
                  </a:lnTo>
                  <a:lnTo>
                    <a:pt x="12" y="732"/>
                  </a:lnTo>
                  <a:lnTo>
                    <a:pt x="8" y="728"/>
                  </a:lnTo>
                  <a:lnTo>
                    <a:pt x="8" y="720"/>
                  </a:lnTo>
                  <a:lnTo>
                    <a:pt x="8" y="712"/>
                  </a:lnTo>
                  <a:lnTo>
                    <a:pt x="8" y="708"/>
                  </a:lnTo>
                  <a:lnTo>
                    <a:pt x="4" y="700"/>
                  </a:lnTo>
                  <a:lnTo>
                    <a:pt x="4" y="692"/>
                  </a:lnTo>
                  <a:lnTo>
                    <a:pt x="4" y="688"/>
                  </a:lnTo>
                  <a:lnTo>
                    <a:pt x="4" y="680"/>
                  </a:lnTo>
                  <a:lnTo>
                    <a:pt x="4" y="676"/>
                  </a:lnTo>
                  <a:lnTo>
                    <a:pt x="4" y="668"/>
                  </a:lnTo>
                  <a:lnTo>
                    <a:pt x="0" y="660"/>
                  </a:lnTo>
                  <a:lnTo>
                    <a:pt x="0" y="656"/>
                  </a:lnTo>
                  <a:lnTo>
                    <a:pt x="0" y="648"/>
                  </a:lnTo>
                  <a:lnTo>
                    <a:pt x="0" y="640"/>
                  </a:lnTo>
                  <a:lnTo>
                    <a:pt x="0" y="636"/>
                  </a:lnTo>
                  <a:lnTo>
                    <a:pt x="0" y="628"/>
                  </a:lnTo>
                  <a:lnTo>
                    <a:pt x="0" y="624"/>
                  </a:lnTo>
                  <a:lnTo>
                    <a:pt x="0" y="616"/>
                  </a:lnTo>
                  <a:lnTo>
                    <a:pt x="0" y="612"/>
                  </a:lnTo>
                  <a:lnTo>
                    <a:pt x="0" y="604"/>
                  </a:lnTo>
                  <a:lnTo>
                    <a:pt x="0" y="600"/>
                  </a:lnTo>
                  <a:lnTo>
                    <a:pt x="0" y="592"/>
                  </a:lnTo>
                  <a:lnTo>
                    <a:pt x="0" y="584"/>
                  </a:lnTo>
                  <a:lnTo>
                    <a:pt x="0" y="580"/>
                  </a:lnTo>
                  <a:lnTo>
                    <a:pt x="0" y="576"/>
                  </a:lnTo>
                  <a:lnTo>
                    <a:pt x="0" y="568"/>
                  </a:lnTo>
                  <a:lnTo>
                    <a:pt x="4" y="564"/>
                  </a:lnTo>
                  <a:lnTo>
                    <a:pt x="4" y="556"/>
                  </a:lnTo>
                  <a:lnTo>
                    <a:pt x="4" y="548"/>
                  </a:lnTo>
                  <a:lnTo>
                    <a:pt x="4" y="544"/>
                  </a:lnTo>
                  <a:lnTo>
                    <a:pt x="4" y="536"/>
                  </a:lnTo>
                  <a:lnTo>
                    <a:pt x="4" y="528"/>
                  </a:lnTo>
                  <a:lnTo>
                    <a:pt x="8" y="524"/>
                  </a:lnTo>
                  <a:lnTo>
                    <a:pt x="8" y="516"/>
                  </a:lnTo>
                  <a:lnTo>
                    <a:pt x="8" y="512"/>
                  </a:lnTo>
                  <a:lnTo>
                    <a:pt x="8" y="504"/>
                  </a:lnTo>
                  <a:lnTo>
                    <a:pt x="12" y="496"/>
                  </a:lnTo>
                  <a:lnTo>
                    <a:pt x="12" y="492"/>
                  </a:lnTo>
                  <a:lnTo>
                    <a:pt x="12" y="484"/>
                  </a:lnTo>
                  <a:lnTo>
                    <a:pt x="16" y="480"/>
                  </a:lnTo>
                  <a:lnTo>
                    <a:pt x="16" y="472"/>
                  </a:lnTo>
                  <a:lnTo>
                    <a:pt x="16" y="468"/>
                  </a:lnTo>
                  <a:lnTo>
                    <a:pt x="20" y="460"/>
                  </a:lnTo>
                  <a:lnTo>
                    <a:pt x="20" y="452"/>
                  </a:lnTo>
                  <a:lnTo>
                    <a:pt x="20" y="448"/>
                  </a:lnTo>
                  <a:lnTo>
                    <a:pt x="24" y="440"/>
                  </a:lnTo>
                  <a:lnTo>
                    <a:pt x="24" y="436"/>
                  </a:lnTo>
                  <a:lnTo>
                    <a:pt x="28" y="428"/>
                  </a:lnTo>
                  <a:lnTo>
                    <a:pt x="28" y="424"/>
                  </a:lnTo>
                  <a:lnTo>
                    <a:pt x="32" y="416"/>
                  </a:lnTo>
                  <a:lnTo>
                    <a:pt x="32" y="412"/>
                  </a:lnTo>
                  <a:lnTo>
                    <a:pt x="36" y="404"/>
                  </a:lnTo>
                  <a:lnTo>
                    <a:pt x="36" y="400"/>
                  </a:lnTo>
                  <a:lnTo>
                    <a:pt x="40" y="392"/>
                  </a:lnTo>
                  <a:lnTo>
                    <a:pt x="40" y="388"/>
                  </a:lnTo>
                  <a:lnTo>
                    <a:pt x="44" y="380"/>
                  </a:lnTo>
                  <a:lnTo>
                    <a:pt x="44" y="376"/>
                  </a:lnTo>
                  <a:lnTo>
                    <a:pt x="48" y="368"/>
                  </a:lnTo>
                  <a:lnTo>
                    <a:pt x="52" y="364"/>
                  </a:lnTo>
                  <a:lnTo>
                    <a:pt x="52" y="356"/>
                  </a:lnTo>
                  <a:lnTo>
                    <a:pt x="56" y="352"/>
                  </a:lnTo>
                  <a:lnTo>
                    <a:pt x="60" y="344"/>
                  </a:lnTo>
                  <a:lnTo>
                    <a:pt x="60" y="340"/>
                  </a:lnTo>
                  <a:lnTo>
                    <a:pt x="64" y="332"/>
                  </a:lnTo>
                  <a:lnTo>
                    <a:pt x="68" y="328"/>
                  </a:lnTo>
                  <a:lnTo>
                    <a:pt x="68" y="324"/>
                  </a:lnTo>
                  <a:lnTo>
                    <a:pt x="72" y="316"/>
                  </a:lnTo>
                  <a:lnTo>
                    <a:pt x="76" y="312"/>
                  </a:lnTo>
                  <a:lnTo>
                    <a:pt x="80" y="304"/>
                  </a:lnTo>
                  <a:lnTo>
                    <a:pt x="84" y="300"/>
                  </a:lnTo>
                  <a:lnTo>
                    <a:pt x="84" y="292"/>
                  </a:lnTo>
                  <a:lnTo>
                    <a:pt x="88" y="288"/>
                  </a:lnTo>
                  <a:lnTo>
                    <a:pt x="92" y="284"/>
                  </a:lnTo>
                  <a:lnTo>
                    <a:pt x="96" y="276"/>
                  </a:lnTo>
                  <a:lnTo>
                    <a:pt x="100" y="272"/>
                  </a:lnTo>
                  <a:lnTo>
                    <a:pt x="104" y="264"/>
                  </a:lnTo>
                  <a:lnTo>
                    <a:pt x="108" y="260"/>
                  </a:lnTo>
                  <a:lnTo>
                    <a:pt x="108" y="256"/>
                  </a:lnTo>
                  <a:lnTo>
                    <a:pt x="112" y="252"/>
                  </a:lnTo>
                  <a:lnTo>
                    <a:pt x="116" y="248"/>
                  </a:lnTo>
                  <a:lnTo>
                    <a:pt x="120" y="240"/>
                  </a:lnTo>
                  <a:lnTo>
                    <a:pt x="124" y="236"/>
                  </a:lnTo>
                  <a:lnTo>
                    <a:pt x="128" y="232"/>
                  </a:lnTo>
                  <a:lnTo>
                    <a:pt x="132" y="228"/>
                  </a:lnTo>
                  <a:lnTo>
                    <a:pt x="132" y="224"/>
                  </a:lnTo>
                  <a:lnTo>
                    <a:pt x="136" y="220"/>
                  </a:lnTo>
                  <a:lnTo>
                    <a:pt x="140" y="212"/>
                  </a:lnTo>
                  <a:lnTo>
                    <a:pt x="144" y="208"/>
                  </a:lnTo>
                  <a:lnTo>
                    <a:pt x="148" y="204"/>
                  </a:lnTo>
                  <a:lnTo>
                    <a:pt x="152" y="200"/>
                  </a:lnTo>
                  <a:lnTo>
                    <a:pt x="156" y="196"/>
                  </a:lnTo>
                  <a:lnTo>
                    <a:pt x="160" y="192"/>
                  </a:lnTo>
                  <a:lnTo>
                    <a:pt x="164" y="188"/>
                  </a:lnTo>
                  <a:lnTo>
                    <a:pt x="168" y="184"/>
                  </a:lnTo>
                  <a:lnTo>
                    <a:pt x="172" y="180"/>
                  </a:lnTo>
                  <a:lnTo>
                    <a:pt x="176" y="176"/>
                  </a:lnTo>
                  <a:lnTo>
                    <a:pt x="180" y="172"/>
                  </a:lnTo>
                  <a:lnTo>
                    <a:pt x="188" y="164"/>
                  </a:lnTo>
                  <a:lnTo>
                    <a:pt x="192" y="160"/>
                  </a:lnTo>
                  <a:lnTo>
                    <a:pt x="196" y="156"/>
                  </a:lnTo>
                  <a:lnTo>
                    <a:pt x="200" y="152"/>
                  </a:lnTo>
                  <a:lnTo>
                    <a:pt x="204" y="148"/>
                  </a:lnTo>
                  <a:lnTo>
                    <a:pt x="208" y="144"/>
                  </a:lnTo>
                  <a:lnTo>
                    <a:pt x="212" y="140"/>
                  </a:lnTo>
                  <a:lnTo>
                    <a:pt x="220" y="140"/>
                  </a:lnTo>
                  <a:lnTo>
                    <a:pt x="224" y="136"/>
                  </a:lnTo>
                  <a:lnTo>
                    <a:pt x="228" y="132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44" y="120"/>
                  </a:lnTo>
                  <a:lnTo>
                    <a:pt x="248" y="116"/>
                  </a:lnTo>
                  <a:lnTo>
                    <a:pt x="252" y="112"/>
                  </a:lnTo>
                  <a:lnTo>
                    <a:pt x="256" y="108"/>
                  </a:lnTo>
                  <a:lnTo>
                    <a:pt x="264" y="104"/>
                  </a:lnTo>
                  <a:lnTo>
                    <a:pt x="268" y="100"/>
                  </a:lnTo>
                  <a:lnTo>
                    <a:pt x="272" y="100"/>
                  </a:lnTo>
                  <a:lnTo>
                    <a:pt x="276" y="96"/>
                  </a:lnTo>
                  <a:lnTo>
                    <a:pt x="284" y="92"/>
                  </a:lnTo>
                  <a:lnTo>
                    <a:pt x="288" y="88"/>
                  </a:lnTo>
                  <a:lnTo>
                    <a:pt x="292" y="84"/>
                  </a:lnTo>
                  <a:lnTo>
                    <a:pt x="300" y="84"/>
                  </a:lnTo>
                  <a:lnTo>
                    <a:pt x="304" y="80"/>
                  </a:lnTo>
                  <a:lnTo>
                    <a:pt x="308" y="76"/>
                  </a:lnTo>
                  <a:lnTo>
                    <a:pt x="316" y="72"/>
                  </a:lnTo>
                  <a:lnTo>
                    <a:pt x="320" y="72"/>
                  </a:lnTo>
                  <a:lnTo>
                    <a:pt x="324" y="68"/>
                  </a:lnTo>
                  <a:lnTo>
                    <a:pt x="332" y="64"/>
                  </a:lnTo>
                  <a:lnTo>
                    <a:pt x="336" y="60"/>
                  </a:lnTo>
                  <a:lnTo>
                    <a:pt x="344" y="60"/>
                  </a:lnTo>
                  <a:lnTo>
                    <a:pt x="348" y="56"/>
                  </a:lnTo>
                  <a:lnTo>
                    <a:pt x="352" y="52"/>
                  </a:lnTo>
                  <a:lnTo>
                    <a:pt x="360" y="52"/>
                  </a:lnTo>
                  <a:lnTo>
                    <a:pt x="364" y="48"/>
                  </a:lnTo>
                  <a:lnTo>
                    <a:pt x="372" y="48"/>
                  </a:lnTo>
                  <a:lnTo>
                    <a:pt x="376" y="44"/>
                  </a:lnTo>
                  <a:lnTo>
                    <a:pt x="384" y="40"/>
                  </a:lnTo>
                  <a:lnTo>
                    <a:pt x="388" y="40"/>
                  </a:lnTo>
                  <a:lnTo>
                    <a:pt x="396" y="36"/>
                  </a:lnTo>
                  <a:lnTo>
                    <a:pt x="400" y="36"/>
                  </a:lnTo>
                  <a:lnTo>
                    <a:pt x="404" y="32"/>
                  </a:lnTo>
                  <a:lnTo>
                    <a:pt x="412" y="32"/>
                  </a:lnTo>
                  <a:lnTo>
                    <a:pt x="416" y="28"/>
                  </a:lnTo>
                  <a:lnTo>
                    <a:pt x="424" y="28"/>
                  </a:lnTo>
                  <a:lnTo>
                    <a:pt x="428" y="24"/>
                  </a:lnTo>
                  <a:lnTo>
                    <a:pt x="436" y="24"/>
                  </a:lnTo>
                  <a:lnTo>
                    <a:pt x="440" y="20"/>
                  </a:lnTo>
                  <a:lnTo>
                    <a:pt x="448" y="20"/>
                  </a:lnTo>
                  <a:lnTo>
                    <a:pt x="452" y="20"/>
                  </a:lnTo>
                  <a:lnTo>
                    <a:pt x="460" y="16"/>
                  </a:lnTo>
                  <a:lnTo>
                    <a:pt x="464" y="16"/>
                  </a:lnTo>
                  <a:lnTo>
                    <a:pt x="472" y="12"/>
                  </a:lnTo>
                  <a:lnTo>
                    <a:pt x="480" y="12"/>
                  </a:lnTo>
                  <a:lnTo>
                    <a:pt x="484" y="12"/>
                  </a:lnTo>
                  <a:lnTo>
                    <a:pt x="492" y="8"/>
                  </a:lnTo>
                  <a:lnTo>
                    <a:pt x="496" y="8"/>
                  </a:lnTo>
                  <a:lnTo>
                    <a:pt x="504" y="8"/>
                  </a:lnTo>
                  <a:lnTo>
                    <a:pt x="508" y="8"/>
                  </a:lnTo>
                  <a:lnTo>
                    <a:pt x="516" y="4"/>
                  </a:lnTo>
                  <a:lnTo>
                    <a:pt x="520" y="4"/>
                  </a:lnTo>
                  <a:lnTo>
                    <a:pt x="528" y="4"/>
                  </a:lnTo>
                  <a:lnTo>
                    <a:pt x="536" y="4"/>
                  </a:lnTo>
                  <a:lnTo>
                    <a:pt x="540" y="4"/>
                  </a:lnTo>
                  <a:lnTo>
                    <a:pt x="548" y="4"/>
                  </a:lnTo>
                  <a:lnTo>
                    <a:pt x="552" y="0"/>
                  </a:lnTo>
                  <a:lnTo>
                    <a:pt x="560" y="0"/>
                  </a:lnTo>
                  <a:lnTo>
                    <a:pt x="564" y="0"/>
                  </a:lnTo>
                  <a:lnTo>
                    <a:pt x="572" y="0"/>
                  </a:lnTo>
                  <a:lnTo>
                    <a:pt x="580" y="0"/>
                  </a:lnTo>
                  <a:lnTo>
                    <a:pt x="584" y="0"/>
                  </a:lnTo>
                  <a:lnTo>
                    <a:pt x="592" y="0"/>
                  </a:lnTo>
                  <a:lnTo>
                    <a:pt x="600" y="0"/>
                  </a:lnTo>
                  <a:lnTo>
                    <a:pt x="604" y="0"/>
                  </a:lnTo>
                  <a:lnTo>
                    <a:pt x="612" y="0"/>
                  </a:lnTo>
                  <a:lnTo>
                    <a:pt x="620" y="0"/>
                  </a:lnTo>
                  <a:lnTo>
                    <a:pt x="624" y="0"/>
                  </a:lnTo>
                  <a:lnTo>
                    <a:pt x="632" y="0"/>
                  </a:lnTo>
                  <a:lnTo>
                    <a:pt x="640" y="0"/>
                  </a:lnTo>
                  <a:lnTo>
                    <a:pt x="644" y="0"/>
                  </a:lnTo>
                  <a:lnTo>
                    <a:pt x="652" y="0"/>
                  </a:lnTo>
                  <a:lnTo>
                    <a:pt x="660" y="0"/>
                  </a:lnTo>
                  <a:lnTo>
                    <a:pt x="664" y="0"/>
                  </a:lnTo>
                  <a:lnTo>
                    <a:pt x="672" y="0"/>
                  </a:lnTo>
                  <a:lnTo>
                    <a:pt x="676" y="0"/>
                  </a:lnTo>
                  <a:lnTo>
                    <a:pt x="684" y="0"/>
                  </a:lnTo>
                  <a:lnTo>
                    <a:pt x="692" y="0"/>
                  </a:lnTo>
                  <a:lnTo>
                    <a:pt x="696" y="4"/>
                  </a:lnTo>
                  <a:lnTo>
                    <a:pt x="704" y="4"/>
                  </a:lnTo>
                  <a:lnTo>
                    <a:pt x="708" y="4"/>
                  </a:lnTo>
                  <a:lnTo>
                    <a:pt x="716" y="4"/>
                  </a:lnTo>
                  <a:lnTo>
                    <a:pt x="724" y="4"/>
                  </a:lnTo>
                  <a:lnTo>
                    <a:pt x="728" y="8"/>
                  </a:lnTo>
                  <a:lnTo>
                    <a:pt x="736" y="8"/>
                  </a:lnTo>
                  <a:lnTo>
                    <a:pt x="740" y="8"/>
                  </a:lnTo>
                  <a:lnTo>
                    <a:pt x="748" y="8"/>
                  </a:lnTo>
                  <a:lnTo>
                    <a:pt x="752" y="12"/>
                  </a:lnTo>
                  <a:lnTo>
                    <a:pt x="760" y="12"/>
                  </a:lnTo>
                  <a:lnTo>
                    <a:pt x="768" y="12"/>
                  </a:lnTo>
                  <a:lnTo>
                    <a:pt x="772" y="16"/>
                  </a:lnTo>
                  <a:lnTo>
                    <a:pt x="780" y="16"/>
                  </a:lnTo>
                  <a:lnTo>
                    <a:pt x="784" y="16"/>
                  </a:lnTo>
                  <a:lnTo>
                    <a:pt x="792" y="20"/>
                  </a:lnTo>
                  <a:lnTo>
                    <a:pt x="796" y="20"/>
                  </a:lnTo>
                  <a:lnTo>
                    <a:pt x="804" y="24"/>
                  </a:lnTo>
                  <a:lnTo>
                    <a:pt x="808" y="24"/>
                  </a:lnTo>
                  <a:lnTo>
                    <a:pt x="816" y="24"/>
                  </a:lnTo>
                  <a:lnTo>
                    <a:pt x="820" y="28"/>
                  </a:lnTo>
                  <a:lnTo>
                    <a:pt x="828" y="28"/>
                  </a:lnTo>
                  <a:lnTo>
                    <a:pt x="832" y="32"/>
                  </a:lnTo>
                  <a:lnTo>
                    <a:pt x="840" y="32"/>
                  </a:lnTo>
                  <a:lnTo>
                    <a:pt x="844" y="36"/>
                  </a:lnTo>
                  <a:lnTo>
                    <a:pt x="852" y="36"/>
                  </a:lnTo>
                  <a:lnTo>
                    <a:pt x="856" y="40"/>
                  </a:lnTo>
                  <a:lnTo>
                    <a:pt x="864" y="40"/>
                  </a:lnTo>
                  <a:lnTo>
                    <a:pt x="868" y="44"/>
                  </a:lnTo>
                  <a:lnTo>
                    <a:pt x="872" y="48"/>
                  </a:lnTo>
                  <a:lnTo>
                    <a:pt x="880" y="48"/>
                  </a:lnTo>
                  <a:lnTo>
                    <a:pt x="884" y="52"/>
                  </a:lnTo>
                  <a:lnTo>
                    <a:pt x="892" y="52"/>
                  </a:lnTo>
                  <a:lnTo>
                    <a:pt x="896" y="56"/>
                  </a:lnTo>
                  <a:lnTo>
                    <a:pt x="904" y="60"/>
                  </a:lnTo>
                  <a:lnTo>
                    <a:pt x="908" y="60"/>
                  </a:lnTo>
                  <a:lnTo>
                    <a:pt x="912" y="64"/>
                  </a:lnTo>
                  <a:lnTo>
                    <a:pt x="920" y="68"/>
                  </a:lnTo>
                  <a:lnTo>
                    <a:pt x="924" y="68"/>
                  </a:lnTo>
                  <a:lnTo>
                    <a:pt x="932" y="72"/>
                  </a:lnTo>
                  <a:lnTo>
                    <a:pt x="936" y="76"/>
                  </a:lnTo>
                  <a:lnTo>
                    <a:pt x="940" y="76"/>
                  </a:lnTo>
                  <a:lnTo>
                    <a:pt x="948" y="80"/>
                  </a:lnTo>
                  <a:lnTo>
                    <a:pt x="952" y="84"/>
                  </a:lnTo>
                  <a:lnTo>
                    <a:pt x="960" y="88"/>
                  </a:lnTo>
                  <a:lnTo>
                    <a:pt x="964" y="88"/>
                  </a:lnTo>
                  <a:lnTo>
                    <a:pt x="968" y="92"/>
                  </a:lnTo>
                  <a:lnTo>
                    <a:pt x="976" y="96"/>
                  </a:lnTo>
                  <a:lnTo>
                    <a:pt x="980" y="100"/>
                  </a:lnTo>
                  <a:lnTo>
                    <a:pt x="984" y="100"/>
                  </a:lnTo>
                  <a:lnTo>
                    <a:pt x="992" y="104"/>
                  </a:lnTo>
                  <a:lnTo>
                    <a:pt x="996" y="108"/>
                  </a:lnTo>
                  <a:lnTo>
                    <a:pt x="1000" y="112"/>
                  </a:lnTo>
                  <a:lnTo>
                    <a:pt x="1008" y="116"/>
                  </a:lnTo>
                  <a:lnTo>
                    <a:pt x="1012" y="120"/>
                  </a:lnTo>
                  <a:lnTo>
                    <a:pt x="1016" y="124"/>
                  </a:lnTo>
                  <a:lnTo>
                    <a:pt x="1024" y="128"/>
                  </a:lnTo>
                  <a:lnTo>
                    <a:pt x="1028" y="132"/>
                  </a:lnTo>
                  <a:lnTo>
                    <a:pt x="1036" y="136"/>
                  </a:lnTo>
                  <a:lnTo>
                    <a:pt x="1040" y="140"/>
                  </a:lnTo>
                  <a:lnTo>
                    <a:pt x="1044" y="144"/>
                  </a:lnTo>
                  <a:lnTo>
                    <a:pt x="1048" y="148"/>
                  </a:lnTo>
                  <a:lnTo>
                    <a:pt x="1056" y="152"/>
                  </a:lnTo>
                  <a:lnTo>
                    <a:pt x="1060" y="156"/>
                  </a:lnTo>
                  <a:lnTo>
                    <a:pt x="1064" y="160"/>
                  </a:lnTo>
                  <a:lnTo>
                    <a:pt x="1072" y="164"/>
                  </a:lnTo>
                  <a:lnTo>
                    <a:pt x="1076" y="168"/>
                  </a:lnTo>
                  <a:lnTo>
                    <a:pt x="1080" y="172"/>
                  </a:lnTo>
                  <a:lnTo>
                    <a:pt x="1084" y="180"/>
                  </a:lnTo>
                  <a:lnTo>
                    <a:pt x="1088" y="184"/>
                  </a:lnTo>
                  <a:lnTo>
                    <a:pt x="1096" y="188"/>
                  </a:lnTo>
                  <a:lnTo>
                    <a:pt x="1100" y="192"/>
                  </a:lnTo>
                  <a:lnTo>
                    <a:pt x="1104" y="196"/>
                  </a:lnTo>
                  <a:lnTo>
                    <a:pt x="1108" y="200"/>
                  </a:lnTo>
                  <a:lnTo>
                    <a:pt x="1112" y="20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9" name="Freeform 63"/>
            <p:cNvSpPr>
              <a:spLocks/>
            </p:cNvSpPr>
            <p:nvPr/>
          </p:nvSpPr>
          <p:spPr bwMode="auto">
            <a:xfrm>
              <a:off x="1717" y="1680"/>
              <a:ext cx="216" cy="214"/>
            </a:xfrm>
            <a:custGeom>
              <a:avLst/>
              <a:gdLst>
                <a:gd name="T0" fmla="*/ 200 w 216"/>
                <a:gd name="T1" fmla="*/ 52 h 216"/>
                <a:gd name="T2" fmla="*/ 208 w 216"/>
                <a:gd name="T3" fmla="*/ 60 h 216"/>
                <a:gd name="T4" fmla="*/ 212 w 216"/>
                <a:gd name="T5" fmla="*/ 72 h 216"/>
                <a:gd name="T6" fmla="*/ 216 w 216"/>
                <a:gd name="T7" fmla="*/ 88 h 216"/>
                <a:gd name="T8" fmla="*/ 216 w 216"/>
                <a:gd name="T9" fmla="*/ 100 h 216"/>
                <a:gd name="T10" fmla="*/ 216 w 216"/>
                <a:gd name="T11" fmla="*/ 112 h 216"/>
                <a:gd name="T12" fmla="*/ 216 w 216"/>
                <a:gd name="T13" fmla="*/ 124 h 216"/>
                <a:gd name="T14" fmla="*/ 212 w 216"/>
                <a:gd name="T15" fmla="*/ 140 h 216"/>
                <a:gd name="T16" fmla="*/ 208 w 216"/>
                <a:gd name="T17" fmla="*/ 152 h 216"/>
                <a:gd name="T18" fmla="*/ 204 w 216"/>
                <a:gd name="T19" fmla="*/ 156 h 216"/>
                <a:gd name="T20" fmla="*/ 200 w 216"/>
                <a:gd name="T21" fmla="*/ 168 h 216"/>
                <a:gd name="T22" fmla="*/ 192 w 216"/>
                <a:gd name="T23" fmla="*/ 180 h 216"/>
                <a:gd name="T24" fmla="*/ 184 w 216"/>
                <a:gd name="T25" fmla="*/ 188 h 216"/>
                <a:gd name="T26" fmla="*/ 176 w 216"/>
                <a:gd name="T27" fmla="*/ 196 h 216"/>
                <a:gd name="T28" fmla="*/ 164 w 216"/>
                <a:gd name="T29" fmla="*/ 200 h 216"/>
                <a:gd name="T30" fmla="*/ 152 w 216"/>
                <a:gd name="T31" fmla="*/ 208 h 216"/>
                <a:gd name="T32" fmla="*/ 144 w 216"/>
                <a:gd name="T33" fmla="*/ 212 h 216"/>
                <a:gd name="T34" fmla="*/ 132 w 216"/>
                <a:gd name="T35" fmla="*/ 216 h 216"/>
                <a:gd name="T36" fmla="*/ 116 w 216"/>
                <a:gd name="T37" fmla="*/ 216 h 216"/>
                <a:gd name="T38" fmla="*/ 104 w 216"/>
                <a:gd name="T39" fmla="*/ 216 h 216"/>
                <a:gd name="T40" fmla="*/ 96 w 216"/>
                <a:gd name="T41" fmla="*/ 216 h 216"/>
                <a:gd name="T42" fmla="*/ 92 w 216"/>
                <a:gd name="T43" fmla="*/ 216 h 216"/>
                <a:gd name="T44" fmla="*/ 88 w 216"/>
                <a:gd name="T45" fmla="*/ 216 h 216"/>
                <a:gd name="T46" fmla="*/ 88 w 216"/>
                <a:gd name="T47" fmla="*/ 216 h 216"/>
                <a:gd name="T48" fmla="*/ 88 w 216"/>
                <a:gd name="T49" fmla="*/ 216 h 216"/>
                <a:gd name="T50" fmla="*/ 76 w 216"/>
                <a:gd name="T51" fmla="*/ 212 h 216"/>
                <a:gd name="T52" fmla="*/ 64 w 216"/>
                <a:gd name="T53" fmla="*/ 208 h 216"/>
                <a:gd name="T54" fmla="*/ 52 w 216"/>
                <a:gd name="T55" fmla="*/ 200 h 216"/>
                <a:gd name="T56" fmla="*/ 40 w 216"/>
                <a:gd name="T57" fmla="*/ 196 h 216"/>
                <a:gd name="T58" fmla="*/ 32 w 216"/>
                <a:gd name="T59" fmla="*/ 184 h 216"/>
                <a:gd name="T60" fmla="*/ 24 w 216"/>
                <a:gd name="T61" fmla="*/ 176 h 216"/>
                <a:gd name="T62" fmla="*/ 16 w 216"/>
                <a:gd name="T63" fmla="*/ 164 h 216"/>
                <a:gd name="T64" fmla="*/ 12 w 216"/>
                <a:gd name="T65" fmla="*/ 152 h 216"/>
                <a:gd name="T66" fmla="*/ 4 w 216"/>
                <a:gd name="T67" fmla="*/ 140 h 216"/>
                <a:gd name="T68" fmla="*/ 4 w 216"/>
                <a:gd name="T69" fmla="*/ 136 h 216"/>
                <a:gd name="T70" fmla="*/ 0 w 216"/>
                <a:gd name="T71" fmla="*/ 120 h 216"/>
                <a:gd name="T72" fmla="*/ 0 w 216"/>
                <a:gd name="T73" fmla="*/ 108 h 216"/>
                <a:gd name="T74" fmla="*/ 0 w 216"/>
                <a:gd name="T75" fmla="*/ 96 h 216"/>
                <a:gd name="T76" fmla="*/ 4 w 216"/>
                <a:gd name="T77" fmla="*/ 84 h 216"/>
                <a:gd name="T78" fmla="*/ 8 w 216"/>
                <a:gd name="T79" fmla="*/ 68 h 216"/>
                <a:gd name="T80" fmla="*/ 12 w 216"/>
                <a:gd name="T81" fmla="*/ 60 h 216"/>
                <a:gd name="T82" fmla="*/ 20 w 216"/>
                <a:gd name="T83" fmla="*/ 48 h 216"/>
                <a:gd name="T84" fmla="*/ 28 w 216"/>
                <a:gd name="T85" fmla="*/ 36 h 216"/>
                <a:gd name="T86" fmla="*/ 36 w 216"/>
                <a:gd name="T87" fmla="*/ 28 h 216"/>
                <a:gd name="T88" fmla="*/ 44 w 216"/>
                <a:gd name="T89" fmla="*/ 20 h 216"/>
                <a:gd name="T90" fmla="*/ 48 w 216"/>
                <a:gd name="T91" fmla="*/ 16 h 216"/>
                <a:gd name="T92" fmla="*/ 60 w 216"/>
                <a:gd name="T93" fmla="*/ 12 h 216"/>
                <a:gd name="T94" fmla="*/ 72 w 216"/>
                <a:gd name="T95" fmla="*/ 8 h 216"/>
                <a:gd name="T96" fmla="*/ 84 w 216"/>
                <a:gd name="T97" fmla="*/ 4 h 216"/>
                <a:gd name="T98" fmla="*/ 96 w 216"/>
                <a:gd name="T99" fmla="*/ 0 h 216"/>
                <a:gd name="T100" fmla="*/ 112 w 216"/>
                <a:gd name="T101" fmla="*/ 0 h 216"/>
                <a:gd name="T102" fmla="*/ 124 w 216"/>
                <a:gd name="T103" fmla="*/ 0 h 216"/>
                <a:gd name="T104" fmla="*/ 136 w 216"/>
                <a:gd name="T105" fmla="*/ 4 h 216"/>
                <a:gd name="T106" fmla="*/ 148 w 216"/>
                <a:gd name="T107" fmla="*/ 8 h 216"/>
                <a:gd name="T108" fmla="*/ 160 w 216"/>
                <a:gd name="T109" fmla="*/ 12 h 216"/>
                <a:gd name="T110" fmla="*/ 168 w 216"/>
                <a:gd name="T111" fmla="*/ 16 h 216"/>
                <a:gd name="T112" fmla="*/ 180 w 216"/>
                <a:gd name="T113" fmla="*/ 28 h 216"/>
                <a:gd name="T114" fmla="*/ 192 w 216"/>
                <a:gd name="T115" fmla="*/ 40 h 216"/>
                <a:gd name="T116" fmla="*/ 196 w 216"/>
                <a:gd name="T117" fmla="*/ 44 h 2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6"/>
                <a:gd name="T178" fmla="*/ 0 h 216"/>
                <a:gd name="T179" fmla="*/ 216 w 216"/>
                <a:gd name="T180" fmla="*/ 216 h 2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6" h="216">
                  <a:moveTo>
                    <a:pt x="196" y="44"/>
                  </a:moveTo>
                  <a:lnTo>
                    <a:pt x="200" y="52"/>
                  </a:lnTo>
                  <a:lnTo>
                    <a:pt x="204" y="56"/>
                  </a:lnTo>
                  <a:lnTo>
                    <a:pt x="208" y="60"/>
                  </a:lnTo>
                  <a:lnTo>
                    <a:pt x="208" y="68"/>
                  </a:lnTo>
                  <a:lnTo>
                    <a:pt x="212" y="72"/>
                  </a:lnTo>
                  <a:lnTo>
                    <a:pt x="212" y="80"/>
                  </a:lnTo>
                  <a:lnTo>
                    <a:pt x="216" y="88"/>
                  </a:lnTo>
                  <a:lnTo>
                    <a:pt x="216" y="92"/>
                  </a:lnTo>
                  <a:lnTo>
                    <a:pt x="216" y="100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16" y="120"/>
                  </a:lnTo>
                  <a:lnTo>
                    <a:pt x="216" y="124"/>
                  </a:lnTo>
                  <a:lnTo>
                    <a:pt x="216" y="132"/>
                  </a:lnTo>
                  <a:lnTo>
                    <a:pt x="212" y="140"/>
                  </a:lnTo>
                  <a:lnTo>
                    <a:pt x="212" y="144"/>
                  </a:lnTo>
                  <a:lnTo>
                    <a:pt x="208" y="152"/>
                  </a:lnTo>
                  <a:lnTo>
                    <a:pt x="204" y="156"/>
                  </a:lnTo>
                  <a:lnTo>
                    <a:pt x="204" y="164"/>
                  </a:lnTo>
                  <a:lnTo>
                    <a:pt x="200" y="168"/>
                  </a:lnTo>
                  <a:lnTo>
                    <a:pt x="196" y="172"/>
                  </a:lnTo>
                  <a:lnTo>
                    <a:pt x="192" y="180"/>
                  </a:lnTo>
                  <a:lnTo>
                    <a:pt x="188" y="184"/>
                  </a:lnTo>
                  <a:lnTo>
                    <a:pt x="184" y="188"/>
                  </a:lnTo>
                  <a:lnTo>
                    <a:pt x="180" y="192"/>
                  </a:lnTo>
                  <a:lnTo>
                    <a:pt x="176" y="196"/>
                  </a:lnTo>
                  <a:lnTo>
                    <a:pt x="168" y="200"/>
                  </a:lnTo>
                  <a:lnTo>
                    <a:pt x="164" y="200"/>
                  </a:lnTo>
                  <a:lnTo>
                    <a:pt x="160" y="204"/>
                  </a:lnTo>
                  <a:lnTo>
                    <a:pt x="152" y="208"/>
                  </a:lnTo>
                  <a:lnTo>
                    <a:pt x="148" y="208"/>
                  </a:lnTo>
                  <a:lnTo>
                    <a:pt x="144" y="212"/>
                  </a:lnTo>
                  <a:lnTo>
                    <a:pt x="136" y="212"/>
                  </a:lnTo>
                  <a:lnTo>
                    <a:pt x="132" y="216"/>
                  </a:lnTo>
                  <a:lnTo>
                    <a:pt x="124" y="216"/>
                  </a:lnTo>
                  <a:lnTo>
                    <a:pt x="116" y="216"/>
                  </a:lnTo>
                  <a:lnTo>
                    <a:pt x="108" y="216"/>
                  </a:lnTo>
                  <a:lnTo>
                    <a:pt x="104" y="216"/>
                  </a:lnTo>
                  <a:lnTo>
                    <a:pt x="96" y="216"/>
                  </a:lnTo>
                  <a:lnTo>
                    <a:pt x="92" y="216"/>
                  </a:lnTo>
                  <a:lnTo>
                    <a:pt x="88" y="216"/>
                  </a:lnTo>
                  <a:lnTo>
                    <a:pt x="80" y="212"/>
                  </a:lnTo>
                  <a:lnTo>
                    <a:pt x="76" y="212"/>
                  </a:lnTo>
                  <a:lnTo>
                    <a:pt x="68" y="208"/>
                  </a:lnTo>
                  <a:lnTo>
                    <a:pt x="64" y="208"/>
                  </a:lnTo>
                  <a:lnTo>
                    <a:pt x="56" y="204"/>
                  </a:lnTo>
                  <a:lnTo>
                    <a:pt x="52" y="200"/>
                  </a:lnTo>
                  <a:lnTo>
                    <a:pt x="48" y="196"/>
                  </a:lnTo>
                  <a:lnTo>
                    <a:pt x="40" y="196"/>
                  </a:lnTo>
                  <a:lnTo>
                    <a:pt x="36" y="192"/>
                  </a:lnTo>
                  <a:lnTo>
                    <a:pt x="32" y="184"/>
                  </a:lnTo>
                  <a:lnTo>
                    <a:pt x="28" y="180"/>
                  </a:lnTo>
                  <a:lnTo>
                    <a:pt x="24" y="176"/>
                  </a:lnTo>
                  <a:lnTo>
                    <a:pt x="20" y="172"/>
                  </a:lnTo>
                  <a:lnTo>
                    <a:pt x="16" y="164"/>
                  </a:lnTo>
                  <a:lnTo>
                    <a:pt x="12" y="160"/>
                  </a:lnTo>
                  <a:lnTo>
                    <a:pt x="12" y="152"/>
                  </a:lnTo>
                  <a:lnTo>
                    <a:pt x="8" y="148"/>
                  </a:lnTo>
                  <a:lnTo>
                    <a:pt x="4" y="140"/>
                  </a:lnTo>
                  <a:lnTo>
                    <a:pt x="4" y="136"/>
                  </a:lnTo>
                  <a:lnTo>
                    <a:pt x="0" y="128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08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88"/>
                  </a:lnTo>
                  <a:lnTo>
                    <a:pt x="4" y="84"/>
                  </a:lnTo>
                  <a:lnTo>
                    <a:pt x="4" y="76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12" y="60"/>
                  </a:lnTo>
                  <a:lnTo>
                    <a:pt x="16" y="52"/>
                  </a:lnTo>
                  <a:lnTo>
                    <a:pt x="20" y="48"/>
                  </a:lnTo>
                  <a:lnTo>
                    <a:pt x="24" y="44"/>
                  </a:lnTo>
                  <a:lnTo>
                    <a:pt x="28" y="36"/>
                  </a:lnTo>
                  <a:lnTo>
                    <a:pt x="32" y="32"/>
                  </a:lnTo>
                  <a:lnTo>
                    <a:pt x="36" y="28"/>
                  </a:lnTo>
                  <a:lnTo>
                    <a:pt x="40" y="24"/>
                  </a:lnTo>
                  <a:lnTo>
                    <a:pt x="44" y="20"/>
                  </a:lnTo>
                  <a:lnTo>
                    <a:pt x="48" y="16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8"/>
                  </a:lnTo>
                  <a:lnTo>
                    <a:pt x="72" y="8"/>
                  </a:lnTo>
                  <a:lnTo>
                    <a:pt x="80" y="4"/>
                  </a:lnTo>
                  <a:lnTo>
                    <a:pt x="84" y="4"/>
                  </a:lnTo>
                  <a:lnTo>
                    <a:pt x="92" y="0"/>
                  </a:lnTo>
                  <a:lnTo>
                    <a:pt x="96" y="0"/>
                  </a:lnTo>
                  <a:lnTo>
                    <a:pt x="104" y="0"/>
                  </a:lnTo>
                  <a:lnTo>
                    <a:pt x="112" y="0"/>
                  </a:lnTo>
                  <a:lnTo>
                    <a:pt x="116" y="0"/>
                  </a:lnTo>
                  <a:lnTo>
                    <a:pt x="124" y="0"/>
                  </a:lnTo>
                  <a:lnTo>
                    <a:pt x="128" y="4"/>
                  </a:lnTo>
                  <a:lnTo>
                    <a:pt x="136" y="4"/>
                  </a:lnTo>
                  <a:lnTo>
                    <a:pt x="144" y="4"/>
                  </a:lnTo>
                  <a:lnTo>
                    <a:pt x="148" y="8"/>
                  </a:lnTo>
                  <a:lnTo>
                    <a:pt x="156" y="8"/>
                  </a:lnTo>
                  <a:lnTo>
                    <a:pt x="160" y="12"/>
                  </a:lnTo>
                  <a:lnTo>
                    <a:pt x="168" y="16"/>
                  </a:lnTo>
                  <a:lnTo>
                    <a:pt x="172" y="20"/>
                  </a:lnTo>
                  <a:lnTo>
                    <a:pt x="180" y="28"/>
                  </a:lnTo>
                  <a:lnTo>
                    <a:pt x="188" y="32"/>
                  </a:lnTo>
                  <a:lnTo>
                    <a:pt x="192" y="40"/>
                  </a:lnTo>
                  <a:lnTo>
                    <a:pt x="196" y="4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9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5"/>
          <p:cNvSpPr txBox="1">
            <a:spLocks noChangeArrowheads="1"/>
          </p:cNvSpPr>
          <p:nvPr/>
        </p:nvSpPr>
        <p:spPr bwMode="auto">
          <a:xfrm>
            <a:off x="-1498600" y="2276569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49" name="Straight Arrow Connector 17"/>
          <p:cNvCxnSpPr>
            <a:cxnSpLocks noChangeShapeType="1"/>
          </p:cNvCxnSpPr>
          <p:nvPr/>
        </p:nvCxnSpPr>
        <p:spPr bwMode="auto">
          <a:xfrm flipH="1">
            <a:off x="3135313" y="1165320"/>
            <a:ext cx="30162" cy="669925"/>
          </a:xfrm>
          <a:prstGeom prst="straightConnector1">
            <a:avLst/>
          </a:prstGeom>
          <a:ln>
            <a:solidFill>
              <a:schemeClr val="bg1"/>
            </a:solidFill>
            <a:headEnd/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7"/>
          <p:cNvCxnSpPr>
            <a:cxnSpLocks noChangeShapeType="1"/>
          </p:cNvCxnSpPr>
          <p:nvPr/>
        </p:nvCxnSpPr>
        <p:spPr bwMode="auto">
          <a:xfrm>
            <a:off x="4494213" y="2495645"/>
            <a:ext cx="0" cy="3565525"/>
          </a:xfrm>
          <a:prstGeom prst="straightConnector1">
            <a:avLst/>
          </a:prstGeom>
          <a:ln w="57150">
            <a:headEnd/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7"/>
          <p:cNvCxnSpPr>
            <a:cxnSpLocks noChangeShapeType="1"/>
          </p:cNvCxnSpPr>
          <p:nvPr/>
        </p:nvCxnSpPr>
        <p:spPr bwMode="auto">
          <a:xfrm>
            <a:off x="1901825" y="2495645"/>
            <a:ext cx="0" cy="3565525"/>
          </a:xfrm>
          <a:prstGeom prst="straightConnector1">
            <a:avLst/>
          </a:prstGeom>
          <a:ln>
            <a:headEnd/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3514725" y="2360707"/>
            <a:ext cx="1957388" cy="1757363"/>
          </a:xfrm>
          <a:prstGeom prst="rect">
            <a:avLst/>
          </a:prstGeom>
          <a:solidFill>
            <a:srgbClr val="006C31"/>
          </a:solidFill>
          <a:ln w="127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Standard of care</a:t>
            </a: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857250" y="2336895"/>
            <a:ext cx="2089150" cy="700087"/>
          </a:xfrm>
          <a:prstGeom prst="rect">
            <a:avLst/>
          </a:prstGeom>
          <a:solidFill>
            <a:srgbClr val="002B4C"/>
          </a:solidFill>
          <a:ln w="127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 eaLnBrk="0" hangingPunct="0">
              <a:defRPr/>
            </a:pPr>
            <a:r>
              <a:rPr lang="en-US" sz="1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VerifyNow</a:t>
            </a: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FFFF00"/>
                </a:solidFill>
                <a:cs typeface="Times New Roman" pitchFamily="18" charset="0"/>
              </a:rPr>
              <a:t> P2Y12 + ASA </a:t>
            </a:r>
          </a:p>
        </p:txBody>
      </p:sp>
      <p:sp>
        <p:nvSpPr>
          <p:cNvPr id="32" name="TextBox 24"/>
          <p:cNvSpPr txBox="1">
            <a:spLocks noChangeArrowheads="1"/>
          </p:cNvSpPr>
          <p:nvPr/>
        </p:nvSpPr>
        <p:spPr bwMode="auto">
          <a:xfrm>
            <a:off x="857250" y="3163982"/>
            <a:ext cx="2089150" cy="954107"/>
          </a:xfrm>
          <a:prstGeom prst="rect">
            <a:avLst/>
          </a:prstGeom>
          <a:solidFill>
            <a:srgbClr val="002B4C"/>
          </a:solidFill>
          <a:ln w="127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clopidogrel, prasugrel, GP drug &amp; dose</a:t>
            </a: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adjustments</a:t>
            </a: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if high platelet </a:t>
            </a: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reactivity </a:t>
            </a:r>
          </a:p>
        </p:txBody>
      </p:sp>
      <p:sp>
        <p:nvSpPr>
          <p:cNvPr id="35" name="Line 12"/>
          <p:cNvSpPr>
            <a:spLocks noChangeShapeType="1"/>
          </p:cNvSpPr>
          <p:nvPr/>
        </p:nvSpPr>
        <p:spPr bwMode="auto">
          <a:xfrm flipH="1">
            <a:off x="2297113" y="1724119"/>
            <a:ext cx="823912" cy="520700"/>
          </a:xfrm>
          <a:prstGeom prst="line">
            <a:avLst/>
          </a:prstGeom>
          <a:ln w="57150">
            <a:headEnd/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US" sz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6" name="Line 13"/>
          <p:cNvSpPr>
            <a:spLocks noChangeShapeType="1"/>
          </p:cNvSpPr>
          <p:nvPr/>
        </p:nvSpPr>
        <p:spPr bwMode="auto">
          <a:xfrm>
            <a:off x="3121025" y="1724119"/>
            <a:ext cx="827088" cy="520700"/>
          </a:xfrm>
          <a:prstGeom prst="line">
            <a:avLst/>
          </a:prstGeom>
          <a:ln w="57150">
            <a:headEnd/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 sz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1936751" y="1012919"/>
            <a:ext cx="2454275" cy="4318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0000"/>
                </a:solidFill>
                <a:cs typeface="Times New Roman" pitchFamily="18" charset="0"/>
              </a:rPr>
              <a:t>Coronary angiogram</a:t>
            </a: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876300" y="4249831"/>
            <a:ext cx="2070100" cy="312738"/>
          </a:xfrm>
          <a:prstGeom prst="rect">
            <a:avLst/>
          </a:prstGeom>
          <a:solidFill>
            <a:srgbClr val="002B4C"/>
          </a:solidFill>
          <a:ln w="127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DES-PCI</a:t>
            </a: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0" name="ZoneTexte 39"/>
          <p:cNvSpPr txBox="1"/>
          <p:nvPr/>
        </p:nvSpPr>
        <p:spPr bwMode="auto">
          <a:xfrm>
            <a:off x="2889251" y="1554256"/>
            <a:ext cx="493713" cy="369888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</a:p>
        </p:txBody>
      </p:sp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3527425" y="4641945"/>
            <a:ext cx="1957388" cy="987425"/>
          </a:xfrm>
          <a:prstGeom prst="rect">
            <a:avLst/>
          </a:prstGeom>
          <a:solidFill>
            <a:srgbClr val="006C31"/>
          </a:solidFill>
          <a:ln w="127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Standard of care</a:t>
            </a:r>
          </a:p>
        </p:txBody>
      </p:sp>
      <p:sp>
        <p:nvSpPr>
          <p:cNvPr id="43" name="TextBox 24"/>
          <p:cNvSpPr txBox="1">
            <a:spLocks noChangeArrowheads="1"/>
          </p:cNvSpPr>
          <p:nvPr/>
        </p:nvSpPr>
        <p:spPr bwMode="auto">
          <a:xfrm>
            <a:off x="885826" y="4678456"/>
            <a:ext cx="2060575" cy="954088"/>
          </a:xfrm>
          <a:prstGeom prst="rect">
            <a:avLst/>
          </a:prstGeom>
          <a:solidFill>
            <a:srgbClr val="002B4C"/>
          </a:solidFill>
          <a:ln w="127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 and dose adjustments</a:t>
            </a: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high platelet reactivity at </a:t>
            </a: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14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857251" y="5740494"/>
            <a:ext cx="4614863" cy="431800"/>
          </a:xfrm>
          <a:prstGeom prst="rect">
            <a:avLst/>
          </a:prstGeom>
          <a:solidFill>
            <a:srgbClr val="3E1B59"/>
          </a:solidFill>
          <a:ln w="127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12-month FU</a:t>
            </a: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3514725" y="4237131"/>
            <a:ext cx="1957388" cy="312738"/>
          </a:xfrm>
          <a:prstGeom prst="rect">
            <a:avLst/>
          </a:prstGeom>
          <a:solidFill>
            <a:srgbClr val="006C31"/>
          </a:solidFill>
          <a:ln w="127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DES-PCI</a:t>
            </a: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1" name="TextBox 5"/>
          <p:cNvSpPr txBox="1">
            <a:spLocks noChangeArrowheads="1"/>
          </p:cNvSpPr>
          <p:nvPr/>
        </p:nvSpPr>
        <p:spPr bwMode="auto">
          <a:xfrm>
            <a:off x="1062319" y="162561"/>
            <a:ext cx="8162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ARCTIC: 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(N=2,440)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556250" y="2106707"/>
            <a:ext cx="403225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endpoint at 12 months:</a:t>
            </a:r>
          </a:p>
          <a:p>
            <a:pPr algn="ctr">
              <a:defRPr/>
            </a:pPr>
            <a:r>
              <a:rPr lang="en-US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Death, MI, stroke, stent thrombosis, urgent revascularization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56250" y="3463926"/>
            <a:ext cx="403225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 considerations:</a:t>
            </a:r>
          </a:p>
          <a:p>
            <a:pPr algn="ctr">
              <a:defRPr/>
            </a:pPr>
            <a:r>
              <a:rPr lang="en-US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Assuming an annual risk of 9% and a 33% relative risk reduction (</a:t>
            </a:r>
            <a:r>
              <a:rPr lang="fr-FR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 </a:t>
            </a:r>
            <a:r>
              <a:rPr lang="en-US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at 5% and error </a:t>
            </a:r>
            <a:r>
              <a:rPr lang="fr-FR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</a:t>
            </a:r>
            <a:r>
              <a:rPr lang="en-US" sz="2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20%, bilateral test), 2,466 patients were necessary to demonstrate the superiority of the strategy of monitoring and adjustment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68704" y="1266601"/>
            <a:ext cx="3666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FDE25E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Planned PCI with DES</a:t>
            </a:r>
          </a:p>
          <a:p>
            <a:r>
              <a:rPr lang="en-US" sz="1800" b="0" dirty="0">
                <a:solidFill>
                  <a:srgbClr val="FDE25E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Exclude STEMI and planned GPI use</a:t>
            </a:r>
            <a:endParaRPr lang="en-US" sz="1800" b="0" dirty="0">
              <a:solidFill>
                <a:srgbClr val="FDE25E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828672" y="6470465"/>
            <a:ext cx="2869376" cy="308419"/>
          </a:xfrm>
          <a:prstGeom prst="rect">
            <a:avLst/>
          </a:prstGeom>
          <a:ex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en-CA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Montalescot G </a:t>
            </a:r>
            <a:r>
              <a:rPr lang="en-CA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et al. </a:t>
            </a:r>
            <a:r>
              <a:rPr 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NEJM 2012</a:t>
            </a:r>
            <a:endParaRPr lang="en-CA" sz="1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9" t="1883" r="77615" b="83059"/>
          <a:stretch/>
        </p:blipFill>
        <p:spPr bwMode="auto">
          <a:xfrm>
            <a:off x="571501" y="0"/>
            <a:ext cx="926123" cy="8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0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599794" y="149609"/>
            <a:ext cx="96023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0"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"/>
              </a:rPr>
              <a:t>ARCTIC: </a:t>
            </a:r>
            <a:r>
              <a:rPr kumimoji="0"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"/>
              </a:rPr>
              <a:t>Primary </a:t>
            </a:r>
            <a:r>
              <a:rPr kumimoji="0"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"/>
              </a:rPr>
              <a:t> endpoint to </a:t>
            </a:r>
            <a:r>
              <a:rPr kumimoji="0"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"/>
              </a:rPr>
              <a:t>1 </a:t>
            </a:r>
            <a:r>
              <a:rPr kumimoji="0"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"/>
              </a:rPr>
              <a:t>year</a:t>
            </a:r>
          </a:p>
          <a:p>
            <a:pPr algn="ctr">
              <a:defRPr/>
            </a:pPr>
            <a:r>
              <a:rPr kumimoji="0"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"/>
              </a:rPr>
              <a:t>(death, MI, stent thrombosis, stroke, or urgent revascularization)</a:t>
            </a:r>
            <a:endParaRPr kumimoji="0" lang="fr-FR" sz="2400" dirty="0">
              <a:solidFill>
                <a:srgbClr val="FFFFFF"/>
              </a:solidFill>
              <a:latin typeface="Arial" pitchFamily="34" charset="0"/>
              <a:ea typeface="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811581" y="6549581"/>
            <a:ext cx="2869376" cy="308419"/>
          </a:xfrm>
          <a:prstGeom prst="rect">
            <a:avLst/>
          </a:prstGeom>
          <a:ex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kumimoji="0" lang="en-CA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Montalescot G et al. </a:t>
            </a:r>
            <a:r>
              <a:rPr kumimoji="0" 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NEJM 2012</a:t>
            </a:r>
            <a:endParaRPr kumimoji="0" lang="en-CA" sz="1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"/>
              <a:cs typeface="Arial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9" t="1883" r="77615" b="83059"/>
          <a:stretch/>
        </p:blipFill>
        <p:spPr bwMode="auto">
          <a:xfrm>
            <a:off x="0" y="0"/>
            <a:ext cx="926123" cy="8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156" y="1314881"/>
            <a:ext cx="6942184" cy="5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29211"/>
            <a:ext cx="5372100" cy="964406"/>
          </a:xfrm>
        </p:spPr>
        <p:txBody>
          <a:bodyPr>
            <a:normAutofit/>
          </a:bodyPr>
          <a:lstStyle/>
          <a:p>
            <a:r>
              <a:rPr lang="fr-FR" sz="2800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Criticism</a:t>
            </a:r>
            <a:r>
              <a:rPr lang="fr-FR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800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after</a:t>
            </a:r>
            <a:r>
              <a:rPr lang="fr-FR" sz="28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8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GRAVITAS, TRIGGER-PCI and ARCTIC</a:t>
            </a:r>
            <a:endParaRPr lang="fr-FR" sz="28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68170" y="1785094"/>
            <a:ext cx="5043626" cy="38187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en-US" sz="2700" b="1" dirty="0">
                <a:ea typeface="Arial" charset="0"/>
                <a:cs typeface="Arial" charset="0"/>
              </a:rPr>
              <a:t> Elderly, ACS patients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sz="2700" b="1" dirty="0"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sz="2700" b="1" dirty="0">
                <a:ea typeface="Arial" charset="0"/>
                <a:cs typeface="Arial" charset="0"/>
              </a:rPr>
              <a:t> Urgent PCI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sz="2700" b="1" dirty="0"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sz="2700" b="1" dirty="0">
                <a:ea typeface="Arial" charset="0"/>
                <a:cs typeface="Arial" charset="0"/>
                <a:sym typeface="Wingdings" panose="05000000000000000000" pitchFamily="2" charset="2"/>
              </a:rPr>
              <a:t>Predominant use of </a:t>
            </a:r>
            <a:r>
              <a:rPr lang="en-US" sz="2700" b="1" dirty="0" err="1">
                <a:ea typeface="Arial" charset="0"/>
                <a:cs typeface="Arial" charset="0"/>
                <a:sym typeface="Wingdings" panose="05000000000000000000" pitchFamily="2" charset="2"/>
              </a:rPr>
              <a:t>prasugrel</a:t>
            </a:r>
            <a:endParaRPr lang="en-US" sz="2700" b="1" dirty="0"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US" sz="2700" b="1" dirty="0"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700" b="1" dirty="0">
                <a:ea typeface="Arial" charset="0"/>
                <a:cs typeface="Arial" charset="0"/>
                <a:sym typeface="Wingdings" panose="05000000000000000000" pitchFamily="2" charset="2"/>
              </a:rPr>
              <a:t> New </a:t>
            </a:r>
            <a:r>
              <a:rPr lang="en-US" sz="2700" b="1" dirty="0">
                <a:ea typeface="Arial" charset="0"/>
                <a:cs typeface="Arial" charset="0"/>
              </a:rPr>
              <a:t>PRU thresholds (85 and 208)</a:t>
            </a:r>
            <a:endParaRPr lang="fr-FR" sz="2700" b="1" dirty="0">
              <a:ea typeface="Arial" charset="0"/>
              <a:cs typeface="Arial" charset="0"/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157557" y="1766545"/>
            <a:ext cx="5276850" cy="3818781"/>
          </a:xfrm>
          <a:prstGeom prst="rect">
            <a:avLst/>
          </a:prstGeom>
        </p:spPr>
        <p:txBody>
          <a:bodyPr vert="horz" lIns="102870" tIns="51435" rIns="102870" bIns="51435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latin typeface="Arial" charset="0"/>
                <a:ea typeface="Arial" charset="0"/>
                <a:cs typeface="Arial" charset="0"/>
              </a:rPr>
              <a:t>Low risk, stable patients</a:t>
            </a:r>
          </a:p>
          <a:p>
            <a:endParaRPr lang="en-US" sz="27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700" dirty="0">
                <a:latin typeface="Arial" charset="0"/>
                <a:ea typeface="Arial" charset="0"/>
                <a:cs typeface="Arial" charset="0"/>
              </a:rPr>
              <a:t>Elective PCI</a:t>
            </a:r>
          </a:p>
          <a:p>
            <a:endParaRPr lang="en-US" sz="27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700" dirty="0">
                <a:latin typeface="Arial" charset="0"/>
                <a:ea typeface="Arial" charset="0"/>
                <a:cs typeface="Arial" charset="0"/>
              </a:rPr>
              <a:t>Predominant use of </a:t>
            </a:r>
            <a:r>
              <a:rPr lang="en-US" sz="2700" dirty="0" err="1">
                <a:latin typeface="Arial" charset="0"/>
                <a:ea typeface="Arial" charset="0"/>
                <a:cs typeface="Arial" charset="0"/>
              </a:rPr>
              <a:t>clopidogrel</a:t>
            </a:r>
            <a:endParaRPr lang="en-US" sz="2700" dirty="0">
              <a:latin typeface="Arial" charset="0"/>
              <a:ea typeface="Arial" charset="0"/>
              <a:cs typeface="Arial" charset="0"/>
            </a:endParaRPr>
          </a:p>
          <a:p>
            <a:endParaRPr lang="en-US" sz="27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700" dirty="0">
                <a:latin typeface="Arial" charset="0"/>
                <a:ea typeface="Arial" charset="0"/>
                <a:cs typeface="Arial" charset="0"/>
              </a:rPr>
              <a:t>Old PRU thresholds (235)</a:t>
            </a:r>
            <a:endParaRPr lang="fr-FR" sz="2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5310" y="365766"/>
            <a:ext cx="4364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rgbClr val="FF990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    </a:t>
            </a:r>
            <a:r>
              <a:rPr lang="fr-FR" sz="4000" dirty="0">
                <a:solidFill>
                  <a:srgbClr val="FF9900"/>
                </a:solidFill>
                <a:latin typeface="Arial" charset="0"/>
                <a:ea typeface="Arial" charset="0"/>
                <a:cs typeface="Arial" charset="0"/>
              </a:rPr>
              <a:t>ANTARCTIC</a:t>
            </a:r>
            <a:endParaRPr lang="fr-FR" sz="4000" dirty="0">
              <a:solidFill>
                <a:srgbClr val="FF99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55200" y="6194164"/>
            <a:ext cx="3911648" cy="6638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1238" i="1" dirty="0">
                <a:latin typeface="Arial" charset="0"/>
                <a:ea typeface="Arial" charset="0"/>
                <a:cs typeface="Arial" charset="0"/>
              </a:rPr>
              <a:t>Montalescot G et al. N </a:t>
            </a:r>
            <a:r>
              <a:rPr lang="en-US" sz="1238" i="1" dirty="0" err="1">
                <a:latin typeface="Arial" charset="0"/>
                <a:ea typeface="Arial" charset="0"/>
                <a:cs typeface="Arial" charset="0"/>
              </a:rPr>
              <a:t>Engl</a:t>
            </a:r>
            <a:r>
              <a:rPr lang="en-US" sz="1238" i="1" dirty="0">
                <a:latin typeface="Arial" charset="0"/>
                <a:ea typeface="Arial" charset="0"/>
                <a:cs typeface="Arial" charset="0"/>
              </a:rPr>
              <a:t> J Med </a:t>
            </a:r>
            <a:r>
              <a:rPr lang="en-US" sz="1238" i="1" dirty="0">
                <a:latin typeface="Arial" charset="0"/>
                <a:ea typeface="Arial" charset="0"/>
                <a:cs typeface="Arial" charset="0"/>
              </a:rPr>
              <a:t>2013;368:871-2</a:t>
            </a:r>
            <a:endParaRPr lang="en-US" sz="1238" i="1" dirty="0"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0"/>
              </a:spcAft>
            </a:pPr>
            <a:r>
              <a:rPr lang="en-US" sz="1238" i="1" dirty="0">
                <a:latin typeface="Arial" charset="0"/>
                <a:ea typeface="Arial" charset="0"/>
                <a:cs typeface="Arial" charset="0"/>
              </a:rPr>
              <a:t>Montalescot G et al</a:t>
            </a:r>
            <a:r>
              <a:rPr lang="en-US" sz="1238" i="1" dirty="0">
                <a:latin typeface="Arial" charset="0"/>
                <a:ea typeface="Arial" charset="0"/>
                <a:cs typeface="Arial" charset="0"/>
              </a:rPr>
              <a:t>. Circulation 2014;129:2136-43</a:t>
            </a:r>
          </a:p>
        </p:txBody>
      </p:sp>
    </p:spTree>
    <p:extLst>
      <p:ext uri="{BB962C8B-B14F-4D97-AF65-F5344CB8AC3E}">
        <p14:creationId xmlns:p14="http://schemas.microsoft.com/office/powerpoint/2010/main" val="430011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15" y="890213"/>
            <a:ext cx="10173086" cy="429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2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22974" y="1715705"/>
            <a:ext cx="4098755" cy="32548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kumimoji="0" lang="fr-FR" sz="1519" b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8356" y="1705845"/>
            <a:ext cx="3134342" cy="13962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kumimoji="0" lang="fr-FR" sz="1519" b="0">
              <a:solidFill>
                <a:prstClr val="black"/>
              </a:solidFill>
            </a:endParaRPr>
          </a:p>
        </p:txBody>
      </p:sp>
      <p:cxnSp>
        <p:nvCxnSpPr>
          <p:cNvPr id="8" name="AutoShape 2"/>
          <p:cNvCxnSpPr>
            <a:cxnSpLocks noChangeShapeType="1"/>
          </p:cNvCxnSpPr>
          <p:nvPr/>
        </p:nvCxnSpPr>
        <p:spPr bwMode="auto">
          <a:xfrm rot="5400000">
            <a:off x="3900751" y="900905"/>
            <a:ext cx="438002" cy="1125141"/>
          </a:xfrm>
          <a:prstGeom prst="bentConnector3">
            <a:avLst>
              <a:gd name="adj1" fmla="val 50000"/>
            </a:avLst>
          </a:prstGeom>
          <a:ln>
            <a:headEnd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AutoShape 3"/>
          <p:cNvCxnSpPr>
            <a:cxnSpLocks noChangeShapeType="1"/>
          </p:cNvCxnSpPr>
          <p:nvPr/>
        </p:nvCxnSpPr>
        <p:spPr bwMode="auto">
          <a:xfrm rot="16200000" flipH="1">
            <a:off x="5195343" y="916797"/>
            <a:ext cx="468809" cy="1092994"/>
          </a:xfrm>
          <a:prstGeom prst="bentConnector3">
            <a:avLst>
              <a:gd name="adj1" fmla="val 50000"/>
            </a:avLst>
          </a:prstGeom>
          <a:ln>
            <a:headEnd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e 30"/>
          <p:cNvGrpSpPr/>
          <p:nvPr/>
        </p:nvGrpSpPr>
        <p:grpSpPr>
          <a:xfrm>
            <a:off x="1688632" y="1798499"/>
            <a:ext cx="2893239" cy="1169976"/>
            <a:chOff x="214282" y="2071678"/>
            <a:chExt cx="3429024" cy="1386637"/>
          </a:xfrm>
        </p:grpSpPr>
        <p:sp>
          <p:nvSpPr>
            <p:cNvPr id="11" name="ZoneTexte 4"/>
            <p:cNvSpPr txBox="1"/>
            <p:nvPr/>
          </p:nvSpPr>
          <p:spPr>
            <a:xfrm>
              <a:off x="214282" y="2571744"/>
              <a:ext cx="3429024" cy="38650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fr-FR" sz="1519" b="0" dirty="0" err="1">
                  <a:solidFill>
                    <a:prstClr val="white"/>
                  </a:solidFill>
                </a:rPr>
                <a:t>Conventional</a:t>
              </a:r>
              <a:r>
                <a:rPr kumimoji="0" lang="fr-FR" sz="1519" b="0" dirty="0">
                  <a:solidFill>
                    <a:prstClr val="white"/>
                  </a:solidFill>
                </a:rPr>
                <a:t> Arm :</a:t>
              </a:r>
              <a:r>
                <a:rPr kumimoji="0" lang="fr-FR" sz="1519" b="0" dirty="0" err="1">
                  <a:solidFill>
                    <a:prstClr val="white"/>
                  </a:solidFill>
                </a:rPr>
                <a:t>Prasugrel</a:t>
              </a:r>
              <a:r>
                <a:rPr kumimoji="0" lang="fr-FR" sz="1519" b="0" dirty="0">
                  <a:solidFill>
                    <a:prstClr val="white"/>
                  </a:solidFill>
                </a:rPr>
                <a:t> 5 mg</a:t>
              </a:r>
            </a:p>
          </p:txBody>
        </p:sp>
        <p:sp>
          <p:nvSpPr>
            <p:cNvPr id="12" name="ZoneTexte 4"/>
            <p:cNvSpPr txBox="1"/>
            <p:nvPr/>
          </p:nvSpPr>
          <p:spPr>
            <a:xfrm>
              <a:off x="214282" y="2071678"/>
              <a:ext cx="3429024" cy="38650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fr-FR" sz="1519" b="0" dirty="0">
                  <a:solidFill>
                    <a:sysClr val="windowText" lastClr="000000"/>
                  </a:solidFill>
                </a:rPr>
                <a:t>Group</a:t>
              </a:r>
              <a:r>
                <a:rPr kumimoji="0" lang="fr-FR" sz="1519" b="0" dirty="0">
                  <a:solidFill>
                    <a:prstClr val="white"/>
                  </a:solidFill>
                </a:rPr>
                <a:t> </a:t>
              </a:r>
              <a:r>
                <a:rPr kumimoji="0" lang="fr-FR" sz="1519" b="0" dirty="0">
                  <a:solidFill>
                    <a:sysClr val="windowText" lastClr="000000"/>
                  </a:solidFill>
                </a:rPr>
                <a:t>1 </a:t>
              </a:r>
            </a:p>
          </p:txBody>
        </p:sp>
        <p:sp>
          <p:nvSpPr>
            <p:cNvPr id="13" name="ZoneTexte 4"/>
            <p:cNvSpPr txBox="1"/>
            <p:nvPr/>
          </p:nvSpPr>
          <p:spPr>
            <a:xfrm>
              <a:off x="214282" y="3071809"/>
              <a:ext cx="3429024" cy="38650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fr-FR" sz="1519" b="0" dirty="0">
                  <a:solidFill>
                    <a:prstClr val="white"/>
                  </a:solidFill>
                </a:rPr>
                <a:t>No monitoring</a:t>
              </a:r>
            </a:p>
          </p:txBody>
        </p:sp>
      </p:grpSp>
      <p:sp>
        <p:nvSpPr>
          <p:cNvPr id="14" name="ZoneTexte 5"/>
          <p:cNvSpPr txBox="1"/>
          <p:nvPr/>
        </p:nvSpPr>
        <p:spPr>
          <a:xfrm>
            <a:off x="5432573" y="2199503"/>
            <a:ext cx="2893239" cy="326115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fr-FR" sz="1519" b="0" dirty="0">
                <a:solidFill>
                  <a:prstClr val="white"/>
                </a:solidFill>
              </a:rPr>
              <a:t>Monitoring Arm :</a:t>
            </a:r>
            <a:r>
              <a:rPr kumimoji="0" lang="fr-FR" sz="1519" b="0" dirty="0" err="1">
                <a:solidFill>
                  <a:prstClr val="white"/>
                </a:solidFill>
              </a:rPr>
              <a:t>Prasugrel</a:t>
            </a:r>
            <a:r>
              <a:rPr kumimoji="0" lang="fr-FR" sz="1519" b="0" dirty="0">
                <a:solidFill>
                  <a:prstClr val="white"/>
                </a:solidFill>
              </a:rPr>
              <a:t> 5 mg</a:t>
            </a:r>
          </a:p>
        </p:txBody>
      </p:sp>
      <p:sp>
        <p:nvSpPr>
          <p:cNvPr id="15" name="ZoneTexte 9"/>
          <p:cNvSpPr txBox="1"/>
          <p:nvPr/>
        </p:nvSpPr>
        <p:spPr>
          <a:xfrm>
            <a:off x="5108767" y="3434600"/>
            <a:ext cx="1084965" cy="2740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fr-FR" sz="1181" dirty="0">
                <a:solidFill>
                  <a:prstClr val="black"/>
                </a:solidFill>
              </a:rPr>
              <a:t>PRU≥208 </a:t>
            </a:r>
          </a:p>
        </p:txBody>
      </p:sp>
      <p:sp>
        <p:nvSpPr>
          <p:cNvPr id="16" name="ZoneTexte 11"/>
          <p:cNvSpPr txBox="1"/>
          <p:nvPr/>
        </p:nvSpPr>
        <p:spPr>
          <a:xfrm>
            <a:off x="4927940" y="3977084"/>
            <a:ext cx="1393184" cy="2351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fr-FR" sz="928" dirty="0" err="1">
                <a:solidFill>
                  <a:prstClr val="black"/>
                </a:solidFill>
              </a:rPr>
              <a:t>Prasugrel</a:t>
            </a:r>
            <a:r>
              <a:rPr kumimoji="0" lang="fr-FR" sz="928" dirty="0">
                <a:solidFill>
                  <a:prstClr val="black"/>
                </a:solidFill>
              </a:rPr>
              <a:t> 10 mg/</a:t>
            </a:r>
            <a:r>
              <a:rPr kumimoji="0" lang="fr-FR" sz="928" dirty="0" err="1">
                <a:solidFill>
                  <a:prstClr val="black"/>
                </a:solidFill>
              </a:rPr>
              <a:t>day</a:t>
            </a:r>
            <a:r>
              <a:rPr kumimoji="0" lang="fr-FR" sz="928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7" name="ZoneTexte 13"/>
          <p:cNvSpPr txBox="1"/>
          <p:nvPr/>
        </p:nvSpPr>
        <p:spPr>
          <a:xfrm>
            <a:off x="4828700" y="2680119"/>
            <a:ext cx="4077444" cy="3000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fr-FR" sz="1350" dirty="0">
                <a:solidFill>
                  <a:prstClr val="black"/>
                </a:solidFill>
              </a:rPr>
              <a:t>1</a:t>
            </a:r>
            <a:r>
              <a:rPr kumimoji="0" lang="fr-FR" sz="1350" baseline="30000" dirty="0">
                <a:solidFill>
                  <a:prstClr val="black"/>
                </a:solidFill>
              </a:rPr>
              <a:t>st</a:t>
            </a:r>
            <a:r>
              <a:rPr kumimoji="0" lang="fr-FR" sz="1350" dirty="0">
                <a:solidFill>
                  <a:prstClr val="black"/>
                </a:solidFill>
              </a:rPr>
              <a:t> </a:t>
            </a:r>
            <a:r>
              <a:rPr kumimoji="0" lang="fr-FR" sz="1350" dirty="0" err="1">
                <a:solidFill>
                  <a:prstClr val="black"/>
                </a:solidFill>
              </a:rPr>
              <a:t>assessment</a:t>
            </a:r>
            <a:r>
              <a:rPr kumimoji="0" lang="fr-FR" sz="1350" dirty="0">
                <a:solidFill>
                  <a:prstClr val="black"/>
                </a:solidFill>
              </a:rPr>
              <a:t> </a:t>
            </a:r>
            <a:r>
              <a:rPr kumimoji="0" lang="fr-FR" sz="1350" b="0" dirty="0">
                <a:solidFill>
                  <a:prstClr val="black"/>
                </a:solidFill>
              </a:rPr>
              <a:t>: </a:t>
            </a:r>
            <a:r>
              <a:rPr kumimoji="0" lang="fr-FR" sz="1350" b="0" dirty="0" err="1">
                <a:solidFill>
                  <a:prstClr val="black"/>
                </a:solidFill>
              </a:rPr>
              <a:t>Verifynow</a:t>
            </a:r>
            <a:r>
              <a:rPr kumimoji="0" lang="fr-FR" sz="1350" b="0" dirty="0">
                <a:solidFill>
                  <a:prstClr val="black"/>
                </a:solidFill>
              </a:rPr>
              <a:t> P2Y</a:t>
            </a:r>
            <a:r>
              <a:rPr kumimoji="0" lang="fr-FR" sz="1350" b="0" baseline="-25000" dirty="0">
                <a:solidFill>
                  <a:prstClr val="black"/>
                </a:solidFill>
              </a:rPr>
              <a:t>12</a:t>
            </a:r>
            <a:r>
              <a:rPr kumimoji="0" lang="fr-FR" sz="1350" b="0" dirty="0">
                <a:solidFill>
                  <a:prstClr val="black"/>
                </a:solidFill>
              </a:rPr>
              <a:t> : 2 </a:t>
            </a:r>
            <a:r>
              <a:rPr kumimoji="0" lang="fr-FR" sz="1350" b="0" dirty="0" err="1">
                <a:solidFill>
                  <a:prstClr val="black"/>
                </a:solidFill>
              </a:rPr>
              <a:t>weeks</a:t>
            </a:r>
            <a:r>
              <a:rPr kumimoji="0" lang="fr-FR" sz="1350" b="0" dirty="0">
                <a:solidFill>
                  <a:prstClr val="black"/>
                </a:solidFill>
              </a:rPr>
              <a:t> ± 2 d   </a:t>
            </a:r>
          </a:p>
        </p:txBody>
      </p:sp>
      <p:sp>
        <p:nvSpPr>
          <p:cNvPr id="18" name="ZoneTexte 4"/>
          <p:cNvSpPr txBox="1"/>
          <p:nvPr/>
        </p:nvSpPr>
        <p:spPr>
          <a:xfrm>
            <a:off x="5432573" y="1800951"/>
            <a:ext cx="2893239" cy="3261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fr-FR" sz="1519" b="0" dirty="0">
                <a:solidFill>
                  <a:sysClr val="windowText" lastClr="000000"/>
                </a:solidFill>
              </a:rPr>
              <a:t>Group 2</a:t>
            </a:r>
          </a:p>
        </p:txBody>
      </p:sp>
      <p:sp>
        <p:nvSpPr>
          <p:cNvPr id="19" name="ZoneTexte 11"/>
          <p:cNvSpPr txBox="1"/>
          <p:nvPr/>
        </p:nvSpPr>
        <p:spPr>
          <a:xfrm>
            <a:off x="7475110" y="3961496"/>
            <a:ext cx="1378550" cy="2351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fr-FR" sz="928" dirty="0" err="1">
                <a:solidFill>
                  <a:prstClr val="black"/>
                </a:solidFill>
              </a:rPr>
              <a:t>Clopidogrel</a:t>
            </a:r>
            <a:r>
              <a:rPr kumimoji="0" lang="fr-FR" sz="928" dirty="0">
                <a:solidFill>
                  <a:prstClr val="black"/>
                </a:solidFill>
              </a:rPr>
              <a:t> 75 mg/</a:t>
            </a:r>
            <a:r>
              <a:rPr kumimoji="0" lang="fr-FR" sz="928" dirty="0" err="1">
                <a:solidFill>
                  <a:prstClr val="black"/>
                </a:solidFill>
              </a:rPr>
              <a:t>day</a:t>
            </a:r>
            <a:endParaRPr kumimoji="0" lang="fr-FR" sz="928" dirty="0">
              <a:solidFill>
                <a:prstClr val="black"/>
              </a:solidFill>
            </a:endParaRPr>
          </a:p>
        </p:txBody>
      </p:sp>
      <p:sp>
        <p:nvSpPr>
          <p:cNvPr id="20" name="ZoneTexte 4"/>
          <p:cNvSpPr txBox="1"/>
          <p:nvPr/>
        </p:nvSpPr>
        <p:spPr>
          <a:xfrm>
            <a:off x="6389193" y="3961497"/>
            <a:ext cx="1025640" cy="2482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fr-FR" sz="1013" dirty="0" err="1">
                <a:solidFill>
                  <a:prstClr val="black"/>
                </a:solidFill>
              </a:rPr>
              <a:t>Prasugrel</a:t>
            </a:r>
            <a:r>
              <a:rPr kumimoji="0" lang="fr-FR" sz="1013" dirty="0">
                <a:solidFill>
                  <a:prstClr val="black"/>
                </a:solidFill>
              </a:rPr>
              <a:t> 5 mg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628356" y="5151427"/>
            <a:ext cx="7293374" cy="5598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514350"/>
            <a:r>
              <a:rPr kumimoji="0" lang="en-GB" sz="1519" u="sng" dirty="0">
                <a:solidFill>
                  <a:prstClr val="black"/>
                </a:solidFill>
                <a:ea typeface="Times New Roman" pitchFamily="18" charset="0"/>
              </a:rPr>
              <a:t>Primary end point (net clinical benefit) over 12 months</a:t>
            </a:r>
            <a:r>
              <a:rPr kumimoji="0" lang="fr-FR" sz="591" b="0" u="sng" dirty="0">
                <a:solidFill>
                  <a:prstClr val="black"/>
                </a:solidFill>
              </a:rPr>
              <a:t>:: </a:t>
            </a:r>
            <a:r>
              <a:rPr kumimoji="0" lang="en-GB" sz="1519" dirty="0">
                <a:solidFill>
                  <a:prstClr val="black"/>
                </a:solidFill>
                <a:ea typeface="Times New Roman" pitchFamily="18" charset="0"/>
              </a:rPr>
              <a:t>Bleeding type 2,3,5 of the BARC definition </a:t>
            </a:r>
            <a:r>
              <a:rPr kumimoji="0" lang="en-GB" sz="1519" i="1" dirty="0">
                <a:solidFill>
                  <a:prstClr val="black"/>
                </a:solidFill>
                <a:ea typeface="Times New Roman" pitchFamily="18" charset="0"/>
              </a:rPr>
              <a:t>and</a:t>
            </a:r>
            <a:r>
              <a:rPr kumimoji="0" lang="fr-FR" sz="591" b="0" i="1" dirty="0">
                <a:solidFill>
                  <a:prstClr val="black"/>
                </a:solidFill>
              </a:rPr>
              <a:t> </a:t>
            </a:r>
            <a:r>
              <a:rPr kumimoji="0" lang="en-GB" sz="1519" dirty="0">
                <a:solidFill>
                  <a:prstClr val="black"/>
                </a:solidFill>
                <a:ea typeface="Times New Roman" pitchFamily="18" charset="0"/>
              </a:rPr>
              <a:t>MACE (CV death, MI, urgent revascularisation, stent thrombosis, stroke)</a:t>
            </a:r>
            <a:endParaRPr kumimoji="0" lang="fr-FR" sz="591" b="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2" name="ZoneTexte 9"/>
          <p:cNvSpPr txBox="1"/>
          <p:nvPr/>
        </p:nvSpPr>
        <p:spPr>
          <a:xfrm>
            <a:off x="7716213" y="3463705"/>
            <a:ext cx="1084965" cy="2654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fr-FR" sz="1125" dirty="0">
                <a:solidFill>
                  <a:prstClr val="black"/>
                </a:solidFill>
              </a:rPr>
              <a:t>PRU ≤85</a:t>
            </a:r>
          </a:p>
        </p:txBody>
      </p:sp>
      <p:sp>
        <p:nvSpPr>
          <p:cNvPr id="23" name="ZoneTexte 13"/>
          <p:cNvSpPr txBox="1"/>
          <p:nvPr/>
        </p:nvSpPr>
        <p:spPr>
          <a:xfrm>
            <a:off x="4828700" y="4406806"/>
            <a:ext cx="4077444" cy="5078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fr-FR" sz="1350" dirty="0">
                <a:solidFill>
                  <a:prstClr val="black"/>
                </a:solidFill>
              </a:rPr>
              <a:t>2</a:t>
            </a:r>
            <a:r>
              <a:rPr kumimoji="0" lang="fr-FR" sz="1350" baseline="30000" dirty="0">
                <a:solidFill>
                  <a:prstClr val="black"/>
                </a:solidFill>
              </a:rPr>
              <a:t>nd</a:t>
            </a:r>
            <a:r>
              <a:rPr kumimoji="0" lang="fr-FR" sz="1350" dirty="0">
                <a:solidFill>
                  <a:prstClr val="black"/>
                </a:solidFill>
              </a:rPr>
              <a:t> </a:t>
            </a:r>
            <a:r>
              <a:rPr kumimoji="0" lang="fr-FR" sz="1350" dirty="0" err="1">
                <a:solidFill>
                  <a:prstClr val="black"/>
                </a:solidFill>
              </a:rPr>
              <a:t>assessment</a:t>
            </a:r>
            <a:r>
              <a:rPr kumimoji="0" lang="fr-FR" sz="1350" dirty="0">
                <a:solidFill>
                  <a:prstClr val="black"/>
                </a:solidFill>
              </a:rPr>
              <a:t> and </a:t>
            </a:r>
            <a:r>
              <a:rPr kumimoji="0" lang="fr-FR" sz="1350" dirty="0" err="1">
                <a:solidFill>
                  <a:prstClr val="black"/>
                </a:solidFill>
              </a:rPr>
              <a:t>adjustment</a:t>
            </a:r>
            <a:r>
              <a:rPr kumimoji="0" lang="fr-FR" sz="1350" b="0" dirty="0">
                <a:solidFill>
                  <a:prstClr val="black"/>
                </a:solidFill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fr-FR" sz="1350" b="0" dirty="0">
                <a:solidFill>
                  <a:prstClr val="black"/>
                </a:solidFill>
              </a:rPr>
              <a:t> </a:t>
            </a:r>
            <a:r>
              <a:rPr kumimoji="0" lang="fr-FR" sz="1350" b="0" dirty="0" err="1">
                <a:solidFill>
                  <a:prstClr val="black"/>
                </a:solidFill>
              </a:rPr>
              <a:t>Verifynow</a:t>
            </a:r>
            <a:r>
              <a:rPr kumimoji="0" lang="fr-FR" sz="1350" b="0" dirty="0">
                <a:solidFill>
                  <a:prstClr val="black"/>
                </a:solidFill>
              </a:rPr>
              <a:t> P2Y</a:t>
            </a:r>
            <a:r>
              <a:rPr kumimoji="0" lang="fr-FR" sz="1350" b="0" baseline="-25000" dirty="0">
                <a:solidFill>
                  <a:prstClr val="black"/>
                </a:solidFill>
              </a:rPr>
              <a:t>12</a:t>
            </a:r>
            <a:r>
              <a:rPr kumimoji="0" lang="fr-FR" sz="1350" b="0" dirty="0">
                <a:solidFill>
                  <a:prstClr val="black"/>
                </a:solidFill>
              </a:rPr>
              <a:t> : 2 </a:t>
            </a:r>
            <a:r>
              <a:rPr kumimoji="0" lang="fr-FR" sz="1350" b="0" dirty="0" err="1">
                <a:solidFill>
                  <a:prstClr val="black"/>
                </a:solidFill>
              </a:rPr>
              <a:t>weeks</a:t>
            </a:r>
            <a:r>
              <a:rPr kumimoji="0" lang="fr-FR" sz="1350" b="0" dirty="0">
                <a:solidFill>
                  <a:prstClr val="black"/>
                </a:solidFill>
              </a:rPr>
              <a:t> ± 2 d</a:t>
            </a:r>
          </a:p>
        </p:txBody>
      </p:sp>
      <p:sp>
        <p:nvSpPr>
          <p:cNvPr id="24" name="ZoneTexte 9"/>
          <p:cNvSpPr txBox="1"/>
          <p:nvPr/>
        </p:nvSpPr>
        <p:spPr>
          <a:xfrm>
            <a:off x="6347183" y="3444289"/>
            <a:ext cx="1205516" cy="2740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fr-FR" sz="1181" dirty="0">
                <a:solidFill>
                  <a:prstClr val="black"/>
                </a:solidFill>
              </a:rPr>
              <a:t>85&lt;PRU&lt;208</a:t>
            </a:r>
          </a:p>
        </p:txBody>
      </p:sp>
      <p:cxnSp>
        <p:nvCxnSpPr>
          <p:cNvPr id="25" name="AutoShape 2"/>
          <p:cNvCxnSpPr>
            <a:cxnSpLocks noChangeShapeType="1"/>
          </p:cNvCxnSpPr>
          <p:nvPr/>
        </p:nvCxnSpPr>
        <p:spPr bwMode="auto">
          <a:xfrm rot="5400000">
            <a:off x="5829578" y="2637929"/>
            <a:ext cx="438002" cy="1125141"/>
          </a:xfrm>
          <a:prstGeom prst="bentConnector3">
            <a:avLst>
              <a:gd name="adj1" fmla="val 50000"/>
            </a:avLst>
          </a:prstGeom>
          <a:ln>
            <a:headEnd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AutoShape 3"/>
          <p:cNvCxnSpPr>
            <a:cxnSpLocks noChangeShapeType="1"/>
          </p:cNvCxnSpPr>
          <p:nvPr/>
        </p:nvCxnSpPr>
        <p:spPr bwMode="auto">
          <a:xfrm rot="16200000" flipH="1">
            <a:off x="7485824" y="2669404"/>
            <a:ext cx="468809" cy="1092994"/>
          </a:xfrm>
          <a:prstGeom prst="bentConnector3">
            <a:avLst>
              <a:gd name="adj1" fmla="val 50000"/>
            </a:avLst>
          </a:prstGeom>
          <a:ln>
            <a:headEnd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rot="5400000">
            <a:off x="6692195" y="3161656"/>
            <a:ext cx="361655" cy="13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rot="16200000" flipH="1">
            <a:off x="6781938" y="3855497"/>
            <a:ext cx="188864" cy="80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rot="16200000" flipH="1">
            <a:off x="5395594" y="3855497"/>
            <a:ext cx="188864" cy="80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rot="16200000" flipH="1">
            <a:off x="8168281" y="3795221"/>
            <a:ext cx="188864" cy="80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rot="16200000" flipH="1">
            <a:off x="5395594" y="4277427"/>
            <a:ext cx="188864" cy="80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rot="16200000" flipH="1">
            <a:off x="8168281" y="4277427"/>
            <a:ext cx="188864" cy="80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rot="5400000">
            <a:off x="2600561" y="4126738"/>
            <a:ext cx="1928826" cy="13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4" idx="2"/>
          </p:cNvCxnSpPr>
          <p:nvPr/>
        </p:nvCxnSpPr>
        <p:spPr>
          <a:xfrm rot="5400000">
            <a:off x="6781938" y="5061013"/>
            <a:ext cx="180828" cy="13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75618" y="1157352"/>
            <a:ext cx="486054" cy="5972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7153" tIns="38576" rIns="77153" bIns="38576">
            <a:spAutoFit/>
          </a:bodyPr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r>
              <a:rPr kumimoji="0" lang="fr-FR" sz="3375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2" name="Rectangle 1"/>
          <p:cNvSpPr/>
          <p:nvPr/>
        </p:nvSpPr>
        <p:spPr>
          <a:xfrm>
            <a:off x="397226" y="20541"/>
            <a:ext cx="9061427" cy="1304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fr-FR" sz="3150" dirty="0">
                <a:solidFill>
                  <a:srgbClr val="336600"/>
                </a:solidFill>
                <a:latin typeface="Calibri"/>
                <a:ea typeface=""/>
              </a:rPr>
              <a:t>ANTARCTIC design</a:t>
            </a:r>
          </a:p>
        </p:txBody>
      </p:sp>
    </p:spTree>
    <p:extLst>
      <p:ext uri="{BB962C8B-B14F-4D97-AF65-F5344CB8AC3E}">
        <p14:creationId xmlns:p14="http://schemas.microsoft.com/office/powerpoint/2010/main" val="127032871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2185987" y="2176612"/>
            <a:ext cx="5014913" cy="40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71525" eaLnBrk="0" hangingPunct="0">
              <a:defRPr/>
            </a:pPr>
            <a:endParaRPr kumimoji="0" lang="en-US" sz="2025" b="0">
              <a:solidFill>
                <a:srgbClr val="FFFFFF"/>
              </a:solidFill>
              <a:latin typeface="Arial" charset="0"/>
              <a:ea typeface="MS PGothic" pitchFamily="34" charset="-128"/>
              <a:cs typeface="ヒラギノ角ゴ Pro W3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363">
                <a:latin typeface="Arial" charset="0"/>
                <a:ea typeface="Arial" charset="0"/>
                <a:cs typeface="Arial" charset="0"/>
              </a:rPr>
              <a:t>Disclosure Statement of Financial Interest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I,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Duk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-Woo Park)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DO NOT have a financial interest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/  arrangement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or affiliation with one or more 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organizations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that could be perceived as a real or 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apparent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conflict of interest in the context of the 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subject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of this presentation.</a:t>
            </a:r>
          </a:p>
          <a:p>
            <a:pPr marL="0" indent="0" eaLnBrk="1" hangingPunct="1"/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242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9988" y="527064"/>
            <a:ext cx="9258300" cy="739218"/>
          </a:xfrm>
        </p:spPr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rgbClr val="336600"/>
                </a:solidFill>
              </a:rPr>
              <a:t>Primary</a:t>
            </a:r>
            <a:r>
              <a:rPr lang="fr-FR" dirty="0" smtClean="0">
                <a:solidFill>
                  <a:srgbClr val="336600"/>
                </a:solidFill>
              </a:rPr>
              <a:t> </a:t>
            </a:r>
            <a:r>
              <a:rPr lang="fr-FR" dirty="0" err="1" smtClean="0">
                <a:solidFill>
                  <a:srgbClr val="336600"/>
                </a:solidFill>
              </a:rPr>
              <a:t>Endpoint</a:t>
            </a:r>
            <a:endParaRPr lang="fr-FR" dirty="0">
              <a:solidFill>
                <a:srgbClr val="3366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71785" y="3390878"/>
            <a:ext cx="24334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6600"/>
                </a:solidFill>
                <a:ea typeface="Times New Roman" panose="02020603050405020304" pitchFamily="18" charset="0"/>
              </a:rPr>
              <a:t>CV death, MI, stroke, stent thrombosis, urgent revascularization </a:t>
            </a:r>
            <a:r>
              <a:rPr lang="en-US" sz="1800" i="1" dirty="0">
                <a:solidFill>
                  <a:srgbClr val="336600"/>
                </a:solidFill>
                <a:ea typeface="Times New Roman" panose="02020603050405020304" pitchFamily="18" charset="0"/>
              </a:rPr>
              <a:t>or</a:t>
            </a:r>
            <a:r>
              <a:rPr lang="en-US" sz="1800" dirty="0">
                <a:solidFill>
                  <a:srgbClr val="336600"/>
                </a:solidFill>
                <a:ea typeface="Times New Roman" panose="02020603050405020304" pitchFamily="18" charset="0"/>
              </a:rPr>
              <a:t> BARC 2, 3 or 5</a:t>
            </a:r>
            <a:endParaRPr lang="fr-FR" sz="1800" dirty="0">
              <a:solidFill>
                <a:srgbClr val="3366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58" y="1394695"/>
            <a:ext cx="6825902" cy="41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197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336600"/>
                </a:solidFill>
              </a:rPr>
              <a:t>B</a:t>
            </a:r>
            <a:r>
              <a:rPr lang="en-US" dirty="0" smtClean="0">
                <a:solidFill>
                  <a:srgbClr val="336600"/>
                </a:solidFill>
              </a:rPr>
              <a:t>leeding events</a:t>
            </a:r>
            <a:r>
              <a:rPr lang="fr-FR" dirty="0">
                <a:solidFill>
                  <a:srgbClr val="336600"/>
                </a:solidFill>
              </a:rPr>
              <a:t/>
            </a:r>
            <a:br>
              <a:rPr lang="fr-FR" dirty="0">
                <a:solidFill>
                  <a:srgbClr val="336600"/>
                </a:solidFill>
              </a:rPr>
            </a:br>
            <a:endParaRPr lang="fr-FR" dirty="0">
              <a:solidFill>
                <a:srgbClr val="3366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88" y="1249711"/>
            <a:ext cx="6906111" cy="43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255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hidden">
          <a:xfrm>
            <a:off x="863600" y="854072"/>
            <a:ext cx="8749030" cy="5923917"/>
          </a:xfrm>
          <a:prstGeom prst="rect">
            <a:avLst/>
          </a:prstGeom>
          <a:solidFill>
            <a:srgbClr val="010127"/>
          </a:solidFill>
          <a:ln w="19050" algn="ctr">
            <a:solidFill>
              <a:srgbClr val="39536E"/>
            </a:solidFill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000">
              <a:ea typeface="ヒラギノ角ゴ Pro W3" pitchFamily="-111" charset="-128"/>
            </a:endParaRPr>
          </a:p>
        </p:txBody>
      </p:sp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" y="121283"/>
            <a:ext cx="10126980" cy="75565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99"/>
                </a:solidFill>
                <a:latin typeface="Arial" charset="0"/>
                <a:ea typeface="Arial" charset="0"/>
                <a:cs typeface="Arial" charset="0"/>
              </a:rPr>
              <a:t>Mediation </a:t>
            </a:r>
            <a:r>
              <a:rPr lang="en-US" dirty="0">
                <a:solidFill>
                  <a:srgbClr val="FFFF99"/>
                </a:solidFill>
                <a:latin typeface="Arial" charset="0"/>
                <a:ea typeface="Arial" charset="0"/>
                <a:cs typeface="Arial" charset="0"/>
              </a:rPr>
              <a:t>Analysis From ADAPT-DES</a:t>
            </a:r>
            <a:endParaRPr lang="en-US" dirty="0" smtClean="0">
              <a:solidFill>
                <a:srgbClr val="FFFF9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t="1813" r="8349" b="33462"/>
          <a:stretch/>
        </p:blipFill>
        <p:spPr>
          <a:xfrm>
            <a:off x="1793012" y="2680556"/>
            <a:ext cx="6859498" cy="4020809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863600" y="879010"/>
            <a:ext cx="8669019" cy="140420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i="1" dirty="0">
                <a:solidFill>
                  <a:srgbClr val="F8A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Mediation </a:t>
            </a:r>
            <a:r>
              <a:rPr lang="en-US" sz="2400" i="1" dirty="0" smtClean="0">
                <a:solidFill>
                  <a:srgbClr val="F8A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(t</a:t>
            </a:r>
            <a:r>
              <a:rPr lang="en-US" altLang="ko-KR" sz="2400" dirty="0" smtClean="0">
                <a:solidFill>
                  <a:srgbClr val="F8A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altLang="ko-KR" sz="2400" dirty="0">
                <a:solidFill>
                  <a:srgbClr val="F8A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the contribution of platelet reactivity to the MACE risk associated with known </a:t>
            </a:r>
            <a:r>
              <a:rPr lang="en-US" altLang="ko-KR" sz="2400" dirty="0" smtClean="0">
                <a:solidFill>
                  <a:srgbClr val="F8A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</a:t>
            </a:r>
            <a:r>
              <a:rPr lang="en-US" altLang="ko-KR" sz="2400" dirty="0">
                <a:solidFill>
                  <a:srgbClr val="F8A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</a:t>
            </a:r>
            <a:r>
              <a:rPr lang="en-US" altLang="ko-KR" sz="2400" dirty="0" smtClean="0">
                <a:solidFill>
                  <a:srgbClr val="F8A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endParaRPr lang="en-US" sz="2400" i="1" dirty="0">
              <a:solidFill>
                <a:srgbClr val="F8AC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Multivariable Cox proportional hazards regression</a:t>
            </a:r>
          </a:p>
          <a:p>
            <a:pPr marL="285750" indent="-285750"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Multivariable linear regression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67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4202" y="1597573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1800" b="0" dirty="0">
                <a:solidFill>
                  <a:srgbClr val="002E4B"/>
                </a:solidFill>
                <a:latin typeface="Arial" charset="0"/>
                <a:ea typeface="ヒラギノ角ゴ Pro W3"/>
                <a:cs typeface="Arial" charset="0"/>
              </a:rPr>
              <a:t>p=0.10</a:t>
            </a:r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69" b="49231"/>
          <a:stretch/>
        </p:blipFill>
        <p:spPr>
          <a:xfrm>
            <a:off x="557212" y="-49"/>
            <a:ext cx="9186863" cy="5915074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t="87925" r="1" b="3250"/>
          <a:stretch/>
        </p:blipFill>
        <p:spPr>
          <a:xfrm>
            <a:off x="576262" y="5822646"/>
            <a:ext cx="9144002" cy="102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2519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hidden">
          <a:xfrm>
            <a:off x="754380" y="1231264"/>
            <a:ext cx="8736943" cy="4746626"/>
          </a:xfrm>
          <a:prstGeom prst="rect">
            <a:avLst/>
          </a:prstGeom>
          <a:solidFill>
            <a:srgbClr val="010127"/>
          </a:solidFill>
          <a:ln w="19050" algn="ctr">
            <a:solidFill>
              <a:srgbClr val="39536E"/>
            </a:solidFill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000">
              <a:ea typeface="ヒラギノ角ゴ Pro W3" pitchFamily="-111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026773" y="1359554"/>
            <a:ext cx="8464550" cy="1655598"/>
          </a:xfrm>
        </p:spPr>
        <p:txBody>
          <a:bodyPr/>
          <a:lstStyle/>
          <a:p>
            <a:pPr marL="285750" indent="-285750" eaLnBrk="1" hangingPunct="1"/>
            <a:r>
              <a:rPr lang="en-US" sz="3200" dirty="0"/>
              <a:t>After successful PCI with DES, residual PR mediated only a small proportion of the thrombotic risk associated with clinical risk factors. </a:t>
            </a:r>
            <a:endParaRPr lang="en-US" sz="3200" dirty="0"/>
          </a:p>
          <a:p>
            <a:pPr marL="285750" indent="-285750" eaLnBrk="1" hangingPunct="1"/>
            <a:endParaRPr lang="en-US" sz="3200" dirty="0"/>
          </a:p>
          <a:p>
            <a:pPr marL="285750" indent="-285750" eaLnBrk="1" hangingPunct="1"/>
            <a:r>
              <a:rPr lang="en-US" sz="3200" dirty="0"/>
              <a:t>Intensified </a:t>
            </a:r>
            <a:r>
              <a:rPr lang="en-US" sz="3200" dirty="0"/>
              <a:t>P2Y12 receptor inhibition for high-risk individuals may therefore not substantially mitigate their excess risk. </a:t>
            </a:r>
            <a:endParaRPr lang="en-US" sz="2800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57150" y="121283"/>
            <a:ext cx="10126980" cy="75565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FF99"/>
                </a:solidFill>
                <a:latin typeface="Arial" charset="0"/>
                <a:ea typeface="Arial" charset="0"/>
                <a:cs typeface="Arial" charset="0"/>
              </a:rPr>
              <a:t>Mediation </a:t>
            </a:r>
            <a:r>
              <a:rPr lang="en-US" sz="4000" dirty="0">
                <a:solidFill>
                  <a:srgbClr val="FFFF99"/>
                </a:solidFill>
                <a:latin typeface="Arial" charset="0"/>
                <a:ea typeface="Arial" charset="0"/>
                <a:cs typeface="Arial" charset="0"/>
              </a:rPr>
              <a:t>Analysis From ADAPT-DES</a:t>
            </a:r>
            <a:endParaRPr lang="en-US" sz="4000" dirty="0" smtClean="0">
              <a:solidFill>
                <a:srgbClr val="FFFF99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243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43668" y="503606"/>
            <a:ext cx="9269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latin typeface="Arial"/>
                <a:cs typeface="Arial"/>
              </a:rPr>
              <a:t>From GRAVITAS to </a:t>
            </a:r>
          </a:p>
          <a:p>
            <a:pPr algn="ctr"/>
            <a:r>
              <a:rPr lang="en-US" altLang="ko-KR" sz="3600" dirty="0" smtClean="0">
                <a:latin typeface="Arial"/>
                <a:cs typeface="Arial"/>
              </a:rPr>
              <a:t>ARCTIC and ANTARCTIC</a:t>
            </a:r>
            <a:r>
              <a:rPr lang="en-US" altLang="ko-KR" sz="3600" dirty="0">
                <a:latin typeface="Arial"/>
                <a:cs typeface="Arial"/>
              </a:rPr>
              <a:t>:</a:t>
            </a:r>
            <a:br>
              <a:rPr lang="en-US" altLang="ko-KR" sz="3600" dirty="0">
                <a:latin typeface="Arial"/>
                <a:cs typeface="Arial"/>
              </a:rPr>
            </a:br>
            <a:r>
              <a:rPr lang="en-US" altLang="ko-KR" sz="3600" dirty="0" smtClean="0">
                <a:latin typeface="Arial"/>
                <a:cs typeface="Arial"/>
              </a:rPr>
              <a:t>What about the </a:t>
            </a:r>
            <a:r>
              <a:rPr lang="en-US" altLang="ko-KR" sz="3600" dirty="0">
                <a:latin typeface="Arial"/>
                <a:cs typeface="Arial"/>
              </a:rPr>
              <a:t>concept of Tailored Antiplatelet </a:t>
            </a:r>
            <a:r>
              <a:rPr lang="en-US" altLang="ko-KR" sz="3600" dirty="0" smtClean="0">
                <a:latin typeface="Arial"/>
                <a:cs typeface="Arial"/>
              </a:rPr>
              <a:t>Therapy?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300114" y="3116873"/>
            <a:ext cx="9756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i="1" dirty="0" smtClean="0">
                <a:solidFill>
                  <a:srgbClr val="FFC000"/>
                </a:solidFill>
                <a:latin typeface="Arial"/>
                <a:cs typeface="Arial"/>
              </a:rPr>
              <a:t>Finished or Failed ? </a:t>
            </a:r>
            <a:endParaRPr lang="en-US" altLang="ko-KR" sz="4000" i="1" dirty="0" smtClean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300113" y="4182711"/>
            <a:ext cx="9756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i="1" dirty="0" smtClean="0">
                <a:solidFill>
                  <a:srgbClr val="FFC000"/>
                </a:solidFill>
                <a:latin typeface="Arial"/>
                <a:cs typeface="Arial"/>
              </a:rPr>
              <a:t>What Else? </a:t>
            </a:r>
          </a:p>
          <a:p>
            <a:pPr algn="ctr"/>
            <a:r>
              <a:rPr lang="en-US" altLang="ko-KR" sz="4400" i="1" dirty="0" smtClean="0">
                <a:solidFill>
                  <a:srgbClr val="FFC000"/>
                </a:solidFill>
                <a:latin typeface="Arial"/>
                <a:cs typeface="Arial"/>
              </a:rPr>
              <a:t>Beyond Platelet Reactivity</a:t>
            </a:r>
            <a:endParaRPr lang="en-US" altLang="ko-KR" sz="4000" i="1" dirty="0" smtClean="0">
              <a:solidFill>
                <a:srgbClr val="FFC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10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99968"/>
            <a:ext cx="10287000" cy="857161"/>
          </a:xfrm>
        </p:spPr>
        <p:txBody>
          <a:bodyPr/>
          <a:lstStyle/>
          <a:p>
            <a:r>
              <a:rPr lang="en-US" altLang="ko-KR" sz="3200" i="1" dirty="0">
                <a:solidFill>
                  <a:srgbClr val="FFC000"/>
                </a:solidFill>
                <a:latin typeface="Arial"/>
                <a:cs typeface="Arial"/>
              </a:rPr>
              <a:t>What Else</a:t>
            </a:r>
            <a:r>
              <a:rPr lang="en-US" altLang="ko-KR" sz="3200" i="1" dirty="0" smtClean="0">
                <a:solidFill>
                  <a:srgbClr val="FFC000"/>
                </a:solidFill>
                <a:latin typeface="Arial"/>
                <a:cs typeface="Arial"/>
              </a:rPr>
              <a:t>? Beyond </a:t>
            </a:r>
            <a:r>
              <a:rPr lang="en-US" altLang="ko-KR" sz="3200" i="1" dirty="0">
                <a:solidFill>
                  <a:srgbClr val="FFC000"/>
                </a:solidFill>
                <a:latin typeface="Arial"/>
                <a:cs typeface="Arial"/>
              </a:rPr>
              <a:t>Platelet Reactivity</a:t>
            </a:r>
            <a:br>
              <a:rPr lang="en-US" altLang="ko-KR" sz="3200" i="1" dirty="0">
                <a:solidFill>
                  <a:srgbClr val="FFC000"/>
                </a:solidFill>
                <a:latin typeface="Arial"/>
                <a:cs typeface="Arial"/>
              </a:rPr>
            </a:br>
            <a:endParaRPr lang="en-US" sz="3200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189794" y="6549581"/>
            <a:ext cx="4094967" cy="308419"/>
          </a:xfrm>
          <a:prstGeom prst="rect">
            <a:avLst/>
          </a:prstGeom>
          <a:ex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kumimoji="0" lang="en-US" sz="1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Park DW </a:t>
            </a:r>
            <a:r>
              <a:rPr kumimoji="0" lang="en-US" sz="1400" b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et al. </a:t>
            </a:r>
            <a:r>
              <a:rPr kumimoji="0" lang="en-US" sz="1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J </a:t>
            </a:r>
            <a:r>
              <a:rPr kumimoji="0" lang="en-US" sz="14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Am </a:t>
            </a:r>
            <a:r>
              <a:rPr kumimoji="0" lang="en-US" sz="14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Coll</a:t>
            </a:r>
            <a:r>
              <a:rPr kumimoji="0" lang="en-US" sz="14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 </a:t>
            </a:r>
            <a:r>
              <a:rPr kumimoji="0" lang="en-US" sz="1400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Cardiol</a:t>
            </a:r>
            <a:r>
              <a:rPr kumimoji="0" lang="en-US" sz="1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 2011;58:2630–9</a:t>
            </a:r>
            <a:endParaRPr kumimoji="0" lang="en-CA" sz="14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"/>
              <a:cs typeface="Arial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01" y="683663"/>
            <a:ext cx="8367548" cy="575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63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b="1227"/>
          <a:stretch/>
        </p:blipFill>
        <p:spPr>
          <a:xfrm>
            <a:off x="0" y="0"/>
            <a:ext cx="10287000" cy="6549581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189794" y="6549581"/>
            <a:ext cx="4094967" cy="308419"/>
          </a:xfrm>
          <a:prstGeom prst="rect">
            <a:avLst/>
          </a:prstGeom>
          <a:ex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kumimoji="0" lang="en-US" sz="1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Park DW </a:t>
            </a:r>
            <a:r>
              <a:rPr kumimoji="0" lang="en-US" sz="1400" b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et al. </a:t>
            </a:r>
            <a:r>
              <a:rPr kumimoji="0" lang="en-US" sz="1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J </a:t>
            </a:r>
            <a:r>
              <a:rPr kumimoji="0" lang="en-US" sz="14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Am </a:t>
            </a:r>
            <a:r>
              <a:rPr kumimoji="0" lang="en-US" sz="14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Coll</a:t>
            </a:r>
            <a:r>
              <a:rPr kumimoji="0" lang="en-US" sz="14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 </a:t>
            </a:r>
            <a:r>
              <a:rPr kumimoji="0" lang="en-US" sz="1400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Cardiol</a:t>
            </a:r>
            <a:r>
              <a:rPr kumimoji="0" lang="en-US" sz="1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 2011;58:2630–9</a:t>
            </a:r>
            <a:endParaRPr kumimoji="0" lang="en-CA" sz="14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775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"/>
            <a:ext cx="10287000" cy="6267261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189794" y="6549581"/>
            <a:ext cx="4094967" cy="308419"/>
          </a:xfrm>
          <a:prstGeom prst="rect">
            <a:avLst/>
          </a:prstGeom>
          <a:ex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kumimoji="0" lang="en-US" sz="1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Park DW </a:t>
            </a:r>
            <a:r>
              <a:rPr kumimoji="0" lang="en-US" sz="1400" b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et al. </a:t>
            </a:r>
            <a:r>
              <a:rPr kumimoji="0" lang="en-US" sz="1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J </a:t>
            </a:r>
            <a:r>
              <a:rPr kumimoji="0" lang="en-US" sz="14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Am </a:t>
            </a:r>
            <a:r>
              <a:rPr kumimoji="0" lang="en-US" sz="14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Coll</a:t>
            </a:r>
            <a:r>
              <a:rPr kumimoji="0" lang="en-US" sz="14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 </a:t>
            </a:r>
            <a:r>
              <a:rPr kumimoji="0" lang="en-US" sz="1400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Cardiol</a:t>
            </a:r>
            <a:r>
              <a:rPr kumimoji="0" lang="en-US" sz="14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"/>
                <a:cs typeface="Arial" charset="0"/>
              </a:rPr>
              <a:t> 2011;58:2630–9</a:t>
            </a:r>
            <a:endParaRPr kumimoji="0" lang="en-CA" sz="14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891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6515100" y="3397250"/>
            <a:ext cx="2971800" cy="762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lIns="36000" rIns="36000" anchor="ctr"/>
          <a:lstStyle/>
          <a:p>
            <a:pPr algn="ctr" defTabSz="457200">
              <a:defRPr/>
            </a:pPr>
            <a:r>
              <a:rPr kumimoji="0" lang="en-US" altLang="ko-KR" sz="18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Clopidogrel </a:t>
            </a:r>
            <a:r>
              <a:rPr kumimoji="0" lang="en-US" altLang="ko-KR" sz="16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 </a:t>
            </a:r>
          </a:p>
          <a:p>
            <a:pPr algn="ctr" defTabSz="457200"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Loading dose: 300 mg </a:t>
            </a:r>
          </a:p>
          <a:p>
            <a:pPr algn="ctr" defTabSz="457200"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Maintenance: 75 mg once daily </a:t>
            </a: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952500" y="3352800"/>
            <a:ext cx="2971800" cy="762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lIns="36000" rIns="36000" anchor="ctr"/>
          <a:lstStyle/>
          <a:p>
            <a:pPr algn="ctr" defTabSz="457200">
              <a:defRPr/>
            </a:pPr>
            <a:r>
              <a:rPr kumimoji="0" lang="en-US" altLang="ko-KR" sz="18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Ticagrelor </a:t>
            </a:r>
          </a:p>
          <a:p>
            <a:pPr algn="ctr" defTabSz="457200"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Loading dose: 180 mg </a:t>
            </a:r>
          </a:p>
          <a:p>
            <a:pPr algn="ctr" defTabSz="457200"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Maintenance dose: 90 mg twice daily </a:t>
            </a: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962026" y="1219200"/>
            <a:ext cx="8353425" cy="685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pPr algn="ctr" defTabSz="457200" eaLnBrk="0" hangingPunct="0">
              <a:defRPr/>
            </a:pPr>
            <a:r>
              <a:rPr kumimoji="0" lang="en-US" altLang="ko-KR" sz="16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Patients undergoing elective PCI with DES implantation and </a:t>
            </a:r>
          </a:p>
          <a:p>
            <a:pPr algn="ctr" defTabSz="457200" eaLnBrk="0" hangingPunct="0">
              <a:defRPr/>
            </a:pPr>
            <a:r>
              <a:rPr kumimoji="0" lang="en-US" altLang="ko-KR" sz="16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with elevated high sensitivity C-reactive protein &gt;2mg/L (Total, N=2250 patients)</a:t>
            </a:r>
          </a:p>
        </p:txBody>
      </p:sp>
      <p:sp>
        <p:nvSpPr>
          <p:cNvPr id="12293" name="Rectangle 10"/>
          <p:cNvSpPr>
            <a:spLocks noChangeArrowheads="1"/>
          </p:cNvSpPr>
          <p:nvPr/>
        </p:nvSpPr>
        <p:spPr bwMode="auto">
          <a:xfrm>
            <a:off x="1044575" y="6372225"/>
            <a:ext cx="8382000" cy="381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defTabSz="457200">
              <a:defRPr/>
            </a:pPr>
            <a:r>
              <a:rPr kumimoji="0" lang="en-US" altLang="ko-KR" sz="14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Primary Endpoint: All-cause death, MI, stroke, and stent thrombosis at 12 months</a:t>
            </a:r>
          </a:p>
        </p:txBody>
      </p:sp>
      <p:sp>
        <p:nvSpPr>
          <p:cNvPr id="12302" name="Text Box 23"/>
          <p:cNvSpPr txBox="1">
            <a:spLocks noChangeArrowheads="1"/>
          </p:cNvSpPr>
          <p:nvPr/>
        </p:nvSpPr>
        <p:spPr bwMode="auto">
          <a:xfrm>
            <a:off x="1181101" y="2971800"/>
            <a:ext cx="1114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kumimoji="0" lang="en-US" altLang="ko-KR" sz="1800">
                <a:solidFill>
                  <a:srgbClr val="000000"/>
                </a:solidFill>
              </a:rPr>
              <a:t>N = 1125</a:t>
            </a:r>
          </a:p>
        </p:txBody>
      </p:sp>
      <p:sp>
        <p:nvSpPr>
          <p:cNvPr id="12303" name="Line 34"/>
          <p:cNvSpPr>
            <a:spLocks noChangeShapeType="1"/>
          </p:cNvSpPr>
          <p:nvPr/>
        </p:nvSpPr>
        <p:spPr bwMode="auto">
          <a:xfrm>
            <a:off x="750888" y="990600"/>
            <a:ext cx="8763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kumimoji="0" lang="en-US" sz="2800" b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304" name="Text Box 36"/>
          <p:cNvSpPr txBox="1">
            <a:spLocks noChangeArrowheads="1"/>
          </p:cNvSpPr>
          <p:nvPr/>
        </p:nvSpPr>
        <p:spPr bwMode="auto">
          <a:xfrm>
            <a:off x="800100" y="125414"/>
            <a:ext cx="86868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ko-KR" sz="2000" dirty="0" err="1">
                <a:solidFill>
                  <a:srgbClr val="000066"/>
                </a:solidFill>
              </a:rPr>
              <a:t>Ticagrelor</a:t>
            </a:r>
            <a:r>
              <a:rPr kumimoji="0" lang="en-US" altLang="ko-KR" sz="2000" dirty="0">
                <a:solidFill>
                  <a:srgbClr val="000066"/>
                </a:solidFill>
              </a:rPr>
              <a:t> </a:t>
            </a:r>
            <a:r>
              <a:rPr kumimoji="0" lang="en-US" altLang="ko-KR" sz="2000" dirty="0" smtClean="0">
                <a:solidFill>
                  <a:srgbClr val="000066"/>
                </a:solidFill>
              </a:rPr>
              <a:t>vs. </a:t>
            </a:r>
            <a:r>
              <a:rPr kumimoji="0" lang="en-US" altLang="ko-KR" sz="2000" dirty="0" err="1" smtClean="0">
                <a:solidFill>
                  <a:srgbClr val="000066"/>
                </a:solidFill>
              </a:rPr>
              <a:t>Clopidogrel</a:t>
            </a:r>
            <a:r>
              <a:rPr kumimoji="0" lang="en-US" altLang="ko-KR" sz="2000" dirty="0" smtClean="0">
                <a:solidFill>
                  <a:srgbClr val="000066"/>
                </a:solidFill>
              </a:rPr>
              <a:t> </a:t>
            </a:r>
            <a:r>
              <a:rPr kumimoji="0" lang="en-US" altLang="ko-KR" sz="2000" dirty="0">
                <a:solidFill>
                  <a:srgbClr val="000066"/>
                </a:solidFill>
              </a:rPr>
              <a:t>in Patients Undergoing </a:t>
            </a:r>
            <a:r>
              <a:rPr kumimoji="0" lang="en-US" altLang="ko-KR" sz="2000" dirty="0" smtClean="0">
                <a:solidFill>
                  <a:srgbClr val="000066"/>
                </a:solidFill>
              </a:rPr>
              <a:t>PCI                      with </a:t>
            </a:r>
            <a:r>
              <a:rPr kumimoji="0" lang="en-US" altLang="ko-KR" sz="2000" dirty="0">
                <a:solidFill>
                  <a:srgbClr val="000066"/>
                </a:solidFill>
              </a:rPr>
              <a:t>Elevated C-Reactive Protein</a:t>
            </a:r>
          </a:p>
          <a:p>
            <a:pPr algn="ctr" eaLnBrk="1" hangingPunct="1">
              <a:spcBef>
                <a:spcPct val="50000"/>
              </a:spcBef>
            </a:pPr>
            <a:endParaRPr kumimoji="0" lang="en-US" altLang="ko-KR" sz="2000" dirty="0">
              <a:solidFill>
                <a:srgbClr val="000066"/>
              </a:solidFill>
            </a:endParaRPr>
          </a:p>
        </p:txBody>
      </p:sp>
      <p:cxnSp>
        <p:nvCxnSpPr>
          <p:cNvPr id="12305" name="AutoShape 57"/>
          <p:cNvCxnSpPr>
            <a:cxnSpLocks noChangeShapeType="1"/>
          </p:cNvCxnSpPr>
          <p:nvPr/>
        </p:nvCxnSpPr>
        <p:spPr bwMode="auto">
          <a:xfrm rot="5400000">
            <a:off x="3064669" y="1278731"/>
            <a:ext cx="1447800" cy="2700338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06" name="AutoShape 93"/>
          <p:cNvCxnSpPr>
            <a:cxnSpLocks noChangeShapeType="1"/>
          </p:cNvCxnSpPr>
          <p:nvPr/>
        </p:nvCxnSpPr>
        <p:spPr bwMode="auto">
          <a:xfrm rot="16200000" flipH="1">
            <a:off x="2913857" y="3648869"/>
            <a:ext cx="1746250" cy="2697163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07" name="AutoShape 94"/>
          <p:cNvCxnSpPr>
            <a:cxnSpLocks noChangeShapeType="1"/>
          </p:cNvCxnSpPr>
          <p:nvPr/>
        </p:nvCxnSpPr>
        <p:spPr bwMode="auto">
          <a:xfrm rot="5400000">
            <a:off x="5717382" y="3563145"/>
            <a:ext cx="1701800" cy="2865437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08" name="AutoShape 57"/>
          <p:cNvCxnSpPr>
            <a:cxnSpLocks noChangeShapeType="1"/>
          </p:cNvCxnSpPr>
          <p:nvPr/>
        </p:nvCxnSpPr>
        <p:spPr bwMode="auto">
          <a:xfrm>
            <a:off x="5067300" y="2590800"/>
            <a:ext cx="2933700" cy="806450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01" name="Oval 68"/>
          <p:cNvSpPr>
            <a:spLocks noChangeArrowheads="1"/>
          </p:cNvSpPr>
          <p:nvPr/>
        </p:nvSpPr>
        <p:spPr bwMode="auto">
          <a:xfrm>
            <a:off x="4803775" y="2259013"/>
            <a:ext cx="6858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r>
              <a:rPr kumimoji="0" lang="en-US" altLang="ko-KR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12312" name="Text Box 23"/>
          <p:cNvSpPr txBox="1">
            <a:spLocks noChangeArrowheads="1"/>
          </p:cNvSpPr>
          <p:nvPr/>
        </p:nvSpPr>
        <p:spPr bwMode="auto">
          <a:xfrm>
            <a:off x="8220076" y="3057525"/>
            <a:ext cx="1114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457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kumimoji="0" lang="en-US" altLang="ko-KR" sz="1800">
                <a:solidFill>
                  <a:srgbClr val="000000"/>
                </a:solidFill>
              </a:rPr>
              <a:t>N = 1125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952501" y="5562600"/>
            <a:ext cx="8366125" cy="67945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defTabSz="457200">
              <a:defRPr/>
            </a:pPr>
            <a:r>
              <a:rPr kumimoji="0" lang="en-US" altLang="ko-KR" sz="1600" dirty="0" err="1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hsCRP</a:t>
            </a:r>
            <a:r>
              <a:rPr kumimoji="0" lang="en-US" altLang="ko-KR" sz="16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 and VerifyNow P2Y12 measurements at discharge, 1 and 12 months</a:t>
            </a:r>
          </a:p>
          <a:p>
            <a:pPr algn="ctr" defTabSz="457200">
              <a:defRPr/>
            </a:pPr>
            <a:r>
              <a:rPr kumimoji="0" lang="en-US" altLang="ko-KR" sz="16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Times New Roman" pitchFamily="18" charset="0"/>
              </a:rPr>
              <a:t> and Clinical Follow-up at 1, 6, and 12 months</a:t>
            </a:r>
          </a:p>
        </p:txBody>
      </p:sp>
    </p:spTree>
    <p:extLst>
      <p:ext uri="{BB962C8B-B14F-4D97-AF65-F5344CB8AC3E}">
        <p14:creationId xmlns:p14="http://schemas.microsoft.com/office/powerpoint/2010/main" val="520819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5416550" y="2913064"/>
            <a:ext cx="528638" cy="2116137"/>
          </a:xfrm>
          <a:prstGeom prst="rect">
            <a:avLst/>
          </a:prstGeom>
          <a:solidFill>
            <a:srgbClr val="CC0000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ko-KR" altLang="en-US" sz="1400" b="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6032500" y="3098800"/>
            <a:ext cx="522288" cy="1930400"/>
          </a:xfrm>
          <a:prstGeom prst="rect">
            <a:avLst/>
          </a:prstGeom>
          <a:solidFill>
            <a:srgbClr val="CC0000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ko-KR" altLang="en-US" sz="1400" b="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642100" y="3495676"/>
            <a:ext cx="528638" cy="1533525"/>
          </a:xfrm>
          <a:prstGeom prst="rect">
            <a:avLst/>
          </a:prstGeom>
          <a:solidFill>
            <a:srgbClr val="CC0000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ko-KR" altLang="en-US" sz="1400" b="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7256464" y="3305176"/>
            <a:ext cx="523875" cy="1724025"/>
          </a:xfrm>
          <a:prstGeom prst="rect">
            <a:avLst/>
          </a:prstGeom>
          <a:solidFill>
            <a:srgbClr val="CC0000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ko-KR" altLang="en-US" sz="1400" b="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flipV="1">
            <a:off x="1885950" y="5029200"/>
            <a:ext cx="7219950" cy="15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ko-KR" altLang="en-US" sz="1400" b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5600701" y="1295401"/>
            <a:ext cx="38830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400" dirty="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24 Hours After 300mg Clopidogrel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810125" y="6561138"/>
            <a:ext cx="490855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110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Gurbel PA et al.,</a:t>
            </a:r>
            <a:r>
              <a:rPr lang="en-US" altLang="ko-KR" sz="1100" i="1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 Circulation </a:t>
            </a:r>
            <a:r>
              <a:rPr lang="en-US" altLang="ko-KR" sz="110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2003;107:2908-2913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2076450" y="2065338"/>
            <a:ext cx="2414588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algn="ctr"/>
            <a:endParaRPr lang="ko-KR" altLang="en-US" sz="1400" b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2365376" y="4649788"/>
            <a:ext cx="523875" cy="379412"/>
          </a:xfrm>
          <a:prstGeom prst="rect">
            <a:avLst/>
          </a:prstGeom>
          <a:solidFill>
            <a:srgbClr val="CC0000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ko-KR" altLang="en-US" sz="1400" b="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2971800" y="4252914"/>
            <a:ext cx="528638" cy="776287"/>
          </a:xfrm>
          <a:prstGeom prst="rect">
            <a:avLst/>
          </a:prstGeom>
          <a:solidFill>
            <a:srgbClr val="CC0000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ko-KR" altLang="en-US" sz="1400" b="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3586164" y="4064000"/>
            <a:ext cx="523875" cy="965200"/>
          </a:xfrm>
          <a:prstGeom prst="rect">
            <a:avLst/>
          </a:prstGeom>
          <a:solidFill>
            <a:srgbClr val="CC0000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ko-KR" altLang="en-US" sz="1400" b="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197350" y="2343150"/>
            <a:ext cx="527050" cy="2686050"/>
          </a:xfrm>
          <a:prstGeom prst="rect">
            <a:avLst/>
          </a:prstGeom>
          <a:solidFill>
            <a:srgbClr val="CC0000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ko-KR" altLang="en-US" sz="1400" b="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4811714" y="1947864"/>
            <a:ext cx="523875" cy="3081337"/>
          </a:xfrm>
          <a:prstGeom prst="rect">
            <a:avLst/>
          </a:prstGeom>
          <a:solidFill>
            <a:srgbClr val="CC0000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ko-KR" altLang="en-US" sz="1400" b="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7866064" y="4649788"/>
            <a:ext cx="528637" cy="379412"/>
          </a:xfrm>
          <a:prstGeom prst="rect">
            <a:avLst/>
          </a:prstGeom>
          <a:solidFill>
            <a:srgbClr val="CC0000"/>
          </a:solidFill>
          <a:ln w="63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ko-KR" altLang="en-US" sz="1400" b="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04" name="Freeform 16"/>
          <p:cNvSpPr>
            <a:spLocks/>
          </p:cNvSpPr>
          <p:nvPr/>
        </p:nvSpPr>
        <p:spPr bwMode="auto">
          <a:xfrm>
            <a:off x="1885950" y="2243139"/>
            <a:ext cx="7253288" cy="2770187"/>
          </a:xfrm>
          <a:custGeom>
            <a:avLst/>
            <a:gdLst>
              <a:gd name="T0" fmla="*/ 233 w 15517"/>
              <a:gd name="T1" fmla="*/ 5424 h 5497"/>
              <a:gd name="T2" fmla="*/ 545 w 15517"/>
              <a:gd name="T3" fmla="*/ 5374 h 5497"/>
              <a:gd name="T4" fmla="*/ 857 w 15517"/>
              <a:gd name="T5" fmla="*/ 5311 h 5497"/>
              <a:gd name="T6" fmla="*/ 1169 w 15517"/>
              <a:gd name="T7" fmla="*/ 5229 h 5497"/>
              <a:gd name="T8" fmla="*/ 1481 w 15517"/>
              <a:gd name="T9" fmla="*/ 5127 h 5497"/>
              <a:gd name="T10" fmla="*/ 1793 w 15517"/>
              <a:gd name="T11" fmla="*/ 5000 h 5497"/>
              <a:gd name="T12" fmla="*/ 2105 w 15517"/>
              <a:gd name="T13" fmla="*/ 4846 h 5497"/>
              <a:gd name="T14" fmla="*/ 2416 w 15517"/>
              <a:gd name="T15" fmla="*/ 4662 h 5497"/>
              <a:gd name="T16" fmla="*/ 2728 w 15517"/>
              <a:gd name="T17" fmla="*/ 4445 h 5497"/>
              <a:gd name="T18" fmla="*/ 3040 w 15517"/>
              <a:gd name="T19" fmla="*/ 4195 h 5497"/>
              <a:gd name="T20" fmla="*/ 3352 w 15517"/>
              <a:gd name="T21" fmla="*/ 3910 h 5497"/>
              <a:gd name="T22" fmla="*/ 3664 w 15517"/>
              <a:gd name="T23" fmla="*/ 3593 h 5497"/>
              <a:gd name="T24" fmla="*/ 3976 w 15517"/>
              <a:gd name="T25" fmla="*/ 3247 h 5497"/>
              <a:gd name="T26" fmla="*/ 4288 w 15517"/>
              <a:gd name="T27" fmla="*/ 2878 h 5497"/>
              <a:gd name="T28" fmla="*/ 4600 w 15517"/>
              <a:gd name="T29" fmla="*/ 2493 h 5497"/>
              <a:gd name="T30" fmla="*/ 4912 w 15517"/>
              <a:gd name="T31" fmla="*/ 2098 h 5497"/>
              <a:gd name="T32" fmla="*/ 5224 w 15517"/>
              <a:gd name="T33" fmla="*/ 1707 h 5497"/>
              <a:gd name="T34" fmla="*/ 5536 w 15517"/>
              <a:gd name="T35" fmla="*/ 1329 h 5497"/>
              <a:gd name="T36" fmla="*/ 5848 w 15517"/>
              <a:gd name="T37" fmla="*/ 978 h 5497"/>
              <a:gd name="T38" fmla="*/ 6159 w 15517"/>
              <a:gd name="T39" fmla="*/ 666 h 5497"/>
              <a:gd name="T40" fmla="*/ 6471 w 15517"/>
              <a:gd name="T41" fmla="*/ 403 h 5497"/>
              <a:gd name="T42" fmla="*/ 6783 w 15517"/>
              <a:gd name="T43" fmla="*/ 200 h 5497"/>
              <a:gd name="T44" fmla="*/ 7095 w 15517"/>
              <a:gd name="T45" fmla="*/ 66 h 5497"/>
              <a:gd name="T46" fmla="*/ 7407 w 15517"/>
              <a:gd name="T47" fmla="*/ 5 h 5497"/>
              <a:gd name="T48" fmla="*/ 7719 w 15517"/>
              <a:gd name="T49" fmla="*/ 19 h 5497"/>
              <a:gd name="T50" fmla="*/ 8031 w 15517"/>
              <a:gd name="T51" fmla="*/ 108 h 5497"/>
              <a:gd name="T52" fmla="*/ 8343 w 15517"/>
              <a:gd name="T53" fmla="*/ 270 h 5497"/>
              <a:gd name="T54" fmla="*/ 8655 w 15517"/>
              <a:gd name="T55" fmla="*/ 496 h 5497"/>
              <a:gd name="T56" fmla="*/ 8967 w 15517"/>
              <a:gd name="T57" fmla="*/ 779 h 5497"/>
              <a:gd name="T58" fmla="*/ 9279 w 15517"/>
              <a:gd name="T59" fmla="*/ 1108 h 5497"/>
              <a:gd name="T60" fmla="*/ 9591 w 15517"/>
              <a:gd name="T61" fmla="*/ 1471 h 5497"/>
              <a:gd name="T62" fmla="*/ 9902 w 15517"/>
              <a:gd name="T63" fmla="*/ 1855 h 5497"/>
              <a:gd name="T64" fmla="*/ 10214 w 15517"/>
              <a:gd name="T65" fmla="*/ 2248 h 5497"/>
              <a:gd name="T66" fmla="*/ 10526 w 15517"/>
              <a:gd name="T67" fmla="*/ 2641 h 5497"/>
              <a:gd name="T68" fmla="*/ 10838 w 15517"/>
              <a:gd name="T69" fmla="*/ 3021 h 5497"/>
              <a:gd name="T70" fmla="*/ 11150 w 15517"/>
              <a:gd name="T71" fmla="*/ 3382 h 5497"/>
              <a:gd name="T72" fmla="*/ 11462 w 15517"/>
              <a:gd name="T73" fmla="*/ 3717 h 5497"/>
              <a:gd name="T74" fmla="*/ 11774 w 15517"/>
              <a:gd name="T75" fmla="*/ 4022 h 5497"/>
              <a:gd name="T76" fmla="*/ 12086 w 15517"/>
              <a:gd name="T77" fmla="*/ 4294 h 5497"/>
              <a:gd name="T78" fmla="*/ 12398 w 15517"/>
              <a:gd name="T79" fmla="*/ 4531 h 5497"/>
              <a:gd name="T80" fmla="*/ 12710 w 15517"/>
              <a:gd name="T81" fmla="*/ 4736 h 5497"/>
              <a:gd name="T82" fmla="*/ 13022 w 15517"/>
              <a:gd name="T83" fmla="*/ 4908 h 5497"/>
              <a:gd name="T84" fmla="*/ 13334 w 15517"/>
              <a:gd name="T85" fmla="*/ 5052 h 5497"/>
              <a:gd name="T86" fmla="*/ 13645 w 15517"/>
              <a:gd name="T87" fmla="*/ 5169 h 5497"/>
              <a:gd name="T88" fmla="*/ 13957 w 15517"/>
              <a:gd name="T89" fmla="*/ 5262 h 5497"/>
              <a:gd name="T90" fmla="*/ 14269 w 15517"/>
              <a:gd name="T91" fmla="*/ 5337 h 5497"/>
              <a:gd name="T92" fmla="*/ 14581 w 15517"/>
              <a:gd name="T93" fmla="*/ 5395 h 5497"/>
              <a:gd name="T94" fmla="*/ 14893 w 15517"/>
              <a:gd name="T95" fmla="*/ 5439 h 5497"/>
              <a:gd name="T96" fmla="*/ 15205 w 15517"/>
              <a:gd name="T97" fmla="*/ 5472 h 5497"/>
              <a:gd name="T98" fmla="*/ 15517 w 15517"/>
              <a:gd name="T99" fmla="*/ 5497 h 549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5517"/>
              <a:gd name="T151" fmla="*/ 0 h 5497"/>
              <a:gd name="T152" fmla="*/ 15517 w 15517"/>
              <a:gd name="T153" fmla="*/ 5497 h 549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5517" h="5497">
                <a:moveTo>
                  <a:pt x="0" y="5453"/>
                </a:moveTo>
                <a:lnTo>
                  <a:pt x="77" y="5443"/>
                </a:lnTo>
                <a:lnTo>
                  <a:pt x="155" y="5434"/>
                </a:lnTo>
                <a:lnTo>
                  <a:pt x="233" y="5424"/>
                </a:lnTo>
                <a:lnTo>
                  <a:pt x="310" y="5412"/>
                </a:lnTo>
                <a:lnTo>
                  <a:pt x="389" y="5401"/>
                </a:lnTo>
                <a:lnTo>
                  <a:pt x="468" y="5388"/>
                </a:lnTo>
                <a:lnTo>
                  <a:pt x="545" y="5374"/>
                </a:lnTo>
                <a:lnTo>
                  <a:pt x="623" y="5360"/>
                </a:lnTo>
                <a:lnTo>
                  <a:pt x="701" y="5345"/>
                </a:lnTo>
                <a:lnTo>
                  <a:pt x="779" y="5328"/>
                </a:lnTo>
                <a:lnTo>
                  <a:pt x="857" y="5311"/>
                </a:lnTo>
                <a:lnTo>
                  <a:pt x="934" y="5292"/>
                </a:lnTo>
                <a:lnTo>
                  <a:pt x="1013" y="5273"/>
                </a:lnTo>
                <a:lnTo>
                  <a:pt x="1091" y="5252"/>
                </a:lnTo>
                <a:lnTo>
                  <a:pt x="1169" y="5229"/>
                </a:lnTo>
                <a:lnTo>
                  <a:pt x="1246" y="5206"/>
                </a:lnTo>
                <a:lnTo>
                  <a:pt x="1325" y="5181"/>
                </a:lnTo>
                <a:lnTo>
                  <a:pt x="1402" y="5155"/>
                </a:lnTo>
                <a:lnTo>
                  <a:pt x="1481" y="5127"/>
                </a:lnTo>
                <a:lnTo>
                  <a:pt x="1559" y="5098"/>
                </a:lnTo>
                <a:lnTo>
                  <a:pt x="1637" y="5067"/>
                </a:lnTo>
                <a:lnTo>
                  <a:pt x="1714" y="5034"/>
                </a:lnTo>
                <a:lnTo>
                  <a:pt x="1793" y="5000"/>
                </a:lnTo>
                <a:lnTo>
                  <a:pt x="1870" y="4965"/>
                </a:lnTo>
                <a:lnTo>
                  <a:pt x="1949" y="4927"/>
                </a:lnTo>
                <a:lnTo>
                  <a:pt x="2026" y="4887"/>
                </a:lnTo>
                <a:lnTo>
                  <a:pt x="2105" y="4846"/>
                </a:lnTo>
                <a:lnTo>
                  <a:pt x="2182" y="4804"/>
                </a:lnTo>
                <a:lnTo>
                  <a:pt x="2260" y="4758"/>
                </a:lnTo>
                <a:lnTo>
                  <a:pt x="2339" y="4711"/>
                </a:lnTo>
                <a:lnTo>
                  <a:pt x="2416" y="4662"/>
                </a:lnTo>
                <a:lnTo>
                  <a:pt x="2494" y="4611"/>
                </a:lnTo>
                <a:lnTo>
                  <a:pt x="2572" y="4557"/>
                </a:lnTo>
                <a:lnTo>
                  <a:pt x="2650" y="4502"/>
                </a:lnTo>
                <a:lnTo>
                  <a:pt x="2728" y="4445"/>
                </a:lnTo>
                <a:lnTo>
                  <a:pt x="2806" y="4385"/>
                </a:lnTo>
                <a:lnTo>
                  <a:pt x="2884" y="4324"/>
                </a:lnTo>
                <a:lnTo>
                  <a:pt x="2962" y="4260"/>
                </a:lnTo>
                <a:lnTo>
                  <a:pt x="3040" y="4195"/>
                </a:lnTo>
                <a:lnTo>
                  <a:pt x="3118" y="4126"/>
                </a:lnTo>
                <a:lnTo>
                  <a:pt x="3196" y="4056"/>
                </a:lnTo>
                <a:lnTo>
                  <a:pt x="3274" y="3985"/>
                </a:lnTo>
                <a:lnTo>
                  <a:pt x="3352" y="3910"/>
                </a:lnTo>
                <a:lnTo>
                  <a:pt x="3430" y="3833"/>
                </a:lnTo>
                <a:lnTo>
                  <a:pt x="3508" y="3756"/>
                </a:lnTo>
                <a:lnTo>
                  <a:pt x="3586" y="3675"/>
                </a:lnTo>
                <a:lnTo>
                  <a:pt x="3664" y="3593"/>
                </a:lnTo>
                <a:lnTo>
                  <a:pt x="3742" y="3509"/>
                </a:lnTo>
                <a:lnTo>
                  <a:pt x="3820" y="3423"/>
                </a:lnTo>
                <a:lnTo>
                  <a:pt x="3899" y="3336"/>
                </a:lnTo>
                <a:lnTo>
                  <a:pt x="3976" y="3247"/>
                </a:lnTo>
                <a:lnTo>
                  <a:pt x="4053" y="3157"/>
                </a:lnTo>
                <a:lnTo>
                  <a:pt x="4132" y="3065"/>
                </a:lnTo>
                <a:lnTo>
                  <a:pt x="4209" y="2972"/>
                </a:lnTo>
                <a:lnTo>
                  <a:pt x="4288" y="2878"/>
                </a:lnTo>
                <a:lnTo>
                  <a:pt x="4366" y="2782"/>
                </a:lnTo>
                <a:lnTo>
                  <a:pt x="4444" y="2687"/>
                </a:lnTo>
                <a:lnTo>
                  <a:pt x="4521" y="2590"/>
                </a:lnTo>
                <a:lnTo>
                  <a:pt x="4600" y="2493"/>
                </a:lnTo>
                <a:lnTo>
                  <a:pt x="4677" y="2394"/>
                </a:lnTo>
                <a:lnTo>
                  <a:pt x="4756" y="2296"/>
                </a:lnTo>
                <a:lnTo>
                  <a:pt x="4834" y="2196"/>
                </a:lnTo>
                <a:lnTo>
                  <a:pt x="4912" y="2098"/>
                </a:lnTo>
                <a:lnTo>
                  <a:pt x="4989" y="2000"/>
                </a:lnTo>
                <a:lnTo>
                  <a:pt x="5068" y="1901"/>
                </a:lnTo>
                <a:lnTo>
                  <a:pt x="5145" y="1804"/>
                </a:lnTo>
                <a:lnTo>
                  <a:pt x="5224" y="1707"/>
                </a:lnTo>
                <a:lnTo>
                  <a:pt x="5301" y="1610"/>
                </a:lnTo>
                <a:lnTo>
                  <a:pt x="5380" y="1515"/>
                </a:lnTo>
                <a:lnTo>
                  <a:pt x="5457" y="1422"/>
                </a:lnTo>
                <a:lnTo>
                  <a:pt x="5536" y="1329"/>
                </a:lnTo>
                <a:lnTo>
                  <a:pt x="5613" y="1239"/>
                </a:lnTo>
                <a:lnTo>
                  <a:pt x="5692" y="1150"/>
                </a:lnTo>
                <a:lnTo>
                  <a:pt x="5769" y="1063"/>
                </a:lnTo>
                <a:lnTo>
                  <a:pt x="5848" y="978"/>
                </a:lnTo>
                <a:lnTo>
                  <a:pt x="5925" y="896"/>
                </a:lnTo>
                <a:lnTo>
                  <a:pt x="6003" y="816"/>
                </a:lnTo>
                <a:lnTo>
                  <a:pt x="6081" y="740"/>
                </a:lnTo>
                <a:lnTo>
                  <a:pt x="6159" y="666"/>
                </a:lnTo>
                <a:lnTo>
                  <a:pt x="6237" y="595"/>
                </a:lnTo>
                <a:lnTo>
                  <a:pt x="6315" y="527"/>
                </a:lnTo>
                <a:lnTo>
                  <a:pt x="6393" y="463"/>
                </a:lnTo>
                <a:lnTo>
                  <a:pt x="6471" y="403"/>
                </a:lnTo>
                <a:lnTo>
                  <a:pt x="6549" y="346"/>
                </a:lnTo>
                <a:lnTo>
                  <a:pt x="6627" y="293"/>
                </a:lnTo>
                <a:lnTo>
                  <a:pt x="6705" y="245"/>
                </a:lnTo>
                <a:lnTo>
                  <a:pt x="6783" y="200"/>
                </a:lnTo>
                <a:lnTo>
                  <a:pt x="6861" y="160"/>
                </a:lnTo>
                <a:lnTo>
                  <a:pt x="6939" y="125"/>
                </a:lnTo>
                <a:lnTo>
                  <a:pt x="7017" y="93"/>
                </a:lnTo>
                <a:lnTo>
                  <a:pt x="7095" y="66"/>
                </a:lnTo>
                <a:lnTo>
                  <a:pt x="7173" y="43"/>
                </a:lnTo>
                <a:lnTo>
                  <a:pt x="7251" y="25"/>
                </a:lnTo>
                <a:lnTo>
                  <a:pt x="7329" y="13"/>
                </a:lnTo>
                <a:lnTo>
                  <a:pt x="7407" y="5"/>
                </a:lnTo>
                <a:lnTo>
                  <a:pt x="7485" y="0"/>
                </a:lnTo>
                <a:lnTo>
                  <a:pt x="7563" y="2"/>
                </a:lnTo>
                <a:lnTo>
                  <a:pt x="7641" y="8"/>
                </a:lnTo>
                <a:lnTo>
                  <a:pt x="7719" y="19"/>
                </a:lnTo>
                <a:lnTo>
                  <a:pt x="7798" y="35"/>
                </a:lnTo>
                <a:lnTo>
                  <a:pt x="7875" y="54"/>
                </a:lnTo>
                <a:lnTo>
                  <a:pt x="7952" y="79"/>
                </a:lnTo>
                <a:lnTo>
                  <a:pt x="8031" y="108"/>
                </a:lnTo>
                <a:lnTo>
                  <a:pt x="8108" y="142"/>
                </a:lnTo>
                <a:lnTo>
                  <a:pt x="8187" y="181"/>
                </a:lnTo>
                <a:lnTo>
                  <a:pt x="8264" y="223"/>
                </a:lnTo>
                <a:lnTo>
                  <a:pt x="8343" y="270"/>
                </a:lnTo>
                <a:lnTo>
                  <a:pt x="8420" y="320"/>
                </a:lnTo>
                <a:lnTo>
                  <a:pt x="8499" y="375"/>
                </a:lnTo>
                <a:lnTo>
                  <a:pt x="8577" y="434"/>
                </a:lnTo>
                <a:lnTo>
                  <a:pt x="8655" y="496"/>
                </a:lnTo>
                <a:lnTo>
                  <a:pt x="8732" y="563"/>
                </a:lnTo>
                <a:lnTo>
                  <a:pt x="8811" y="632"/>
                </a:lnTo>
                <a:lnTo>
                  <a:pt x="8888" y="703"/>
                </a:lnTo>
                <a:lnTo>
                  <a:pt x="8967" y="779"/>
                </a:lnTo>
                <a:lnTo>
                  <a:pt x="9044" y="858"/>
                </a:lnTo>
                <a:lnTo>
                  <a:pt x="9123" y="938"/>
                </a:lnTo>
                <a:lnTo>
                  <a:pt x="9200" y="1022"/>
                </a:lnTo>
                <a:lnTo>
                  <a:pt x="9279" y="1108"/>
                </a:lnTo>
                <a:lnTo>
                  <a:pt x="9356" y="1196"/>
                </a:lnTo>
                <a:lnTo>
                  <a:pt x="9435" y="1285"/>
                </a:lnTo>
                <a:lnTo>
                  <a:pt x="9512" y="1377"/>
                </a:lnTo>
                <a:lnTo>
                  <a:pt x="9591" y="1471"/>
                </a:lnTo>
                <a:lnTo>
                  <a:pt x="9669" y="1565"/>
                </a:lnTo>
                <a:lnTo>
                  <a:pt x="9746" y="1660"/>
                </a:lnTo>
                <a:lnTo>
                  <a:pt x="9824" y="1757"/>
                </a:lnTo>
                <a:lnTo>
                  <a:pt x="9902" y="1855"/>
                </a:lnTo>
                <a:lnTo>
                  <a:pt x="9980" y="1952"/>
                </a:lnTo>
                <a:lnTo>
                  <a:pt x="10058" y="2050"/>
                </a:lnTo>
                <a:lnTo>
                  <a:pt x="10136" y="2150"/>
                </a:lnTo>
                <a:lnTo>
                  <a:pt x="10214" y="2248"/>
                </a:lnTo>
                <a:lnTo>
                  <a:pt x="10292" y="2347"/>
                </a:lnTo>
                <a:lnTo>
                  <a:pt x="10370" y="2445"/>
                </a:lnTo>
                <a:lnTo>
                  <a:pt x="10449" y="2543"/>
                </a:lnTo>
                <a:lnTo>
                  <a:pt x="10526" y="2641"/>
                </a:lnTo>
                <a:lnTo>
                  <a:pt x="10605" y="2737"/>
                </a:lnTo>
                <a:lnTo>
                  <a:pt x="10682" y="2833"/>
                </a:lnTo>
                <a:lnTo>
                  <a:pt x="10760" y="2927"/>
                </a:lnTo>
                <a:lnTo>
                  <a:pt x="10838" y="3021"/>
                </a:lnTo>
                <a:lnTo>
                  <a:pt x="10916" y="3114"/>
                </a:lnTo>
                <a:lnTo>
                  <a:pt x="10994" y="3205"/>
                </a:lnTo>
                <a:lnTo>
                  <a:pt x="11072" y="3294"/>
                </a:lnTo>
                <a:lnTo>
                  <a:pt x="11150" y="3382"/>
                </a:lnTo>
                <a:lnTo>
                  <a:pt x="11228" y="3469"/>
                </a:lnTo>
                <a:lnTo>
                  <a:pt x="11306" y="3554"/>
                </a:lnTo>
                <a:lnTo>
                  <a:pt x="11384" y="3637"/>
                </a:lnTo>
                <a:lnTo>
                  <a:pt x="11462" y="3717"/>
                </a:lnTo>
                <a:lnTo>
                  <a:pt x="11539" y="3796"/>
                </a:lnTo>
                <a:lnTo>
                  <a:pt x="11618" y="3874"/>
                </a:lnTo>
                <a:lnTo>
                  <a:pt x="11697" y="3949"/>
                </a:lnTo>
                <a:lnTo>
                  <a:pt x="11774" y="4022"/>
                </a:lnTo>
                <a:lnTo>
                  <a:pt x="11851" y="4093"/>
                </a:lnTo>
                <a:lnTo>
                  <a:pt x="11930" y="4162"/>
                </a:lnTo>
                <a:lnTo>
                  <a:pt x="12007" y="4229"/>
                </a:lnTo>
                <a:lnTo>
                  <a:pt x="12086" y="4294"/>
                </a:lnTo>
                <a:lnTo>
                  <a:pt x="12163" y="4356"/>
                </a:lnTo>
                <a:lnTo>
                  <a:pt x="12242" y="4416"/>
                </a:lnTo>
                <a:lnTo>
                  <a:pt x="12319" y="4475"/>
                </a:lnTo>
                <a:lnTo>
                  <a:pt x="12398" y="4531"/>
                </a:lnTo>
                <a:lnTo>
                  <a:pt x="12475" y="4586"/>
                </a:lnTo>
                <a:lnTo>
                  <a:pt x="12554" y="4638"/>
                </a:lnTo>
                <a:lnTo>
                  <a:pt x="12631" y="4688"/>
                </a:lnTo>
                <a:lnTo>
                  <a:pt x="12710" y="4736"/>
                </a:lnTo>
                <a:lnTo>
                  <a:pt x="12787" y="4782"/>
                </a:lnTo>
                <a:lnTo>
                  <a:pt x="12866" y="4826"/>
                </a:lnTo>
                <a:lnTo>
                  <a:pt x="12943" y="4868"/>
                </a:lnTo>
                <a:lnTo>
                  <a:pt x="13022" y="4908"/>
                </a:lnTo>
                <a:lnTo>
                  <a:pt x="13099" y="4946"/>
                </a:lnTo>
                <a:lnTo>
                  <a:pt x="13178" y="4984"/>
                </a:lnTo>
                <a:lnTo>
                  <a:pt x="13255" y="5019"/>
                </a:lnTo>
                <a:lnTo>
                  <a:pt x="13334" y="5052"/>
                </a:lnTo>
                <a:lnTo>
                  <a:pt x="13411" y="5083"/>
                </a:lnTo>
                <a:lnTo>
                  <a:pt x="13489" y="5113"/>
                </a:lnTo>
                <a:lnTo>
                  <a:pt x="13568" y="5142"/>
                </a:lnTo>
                <a:lnTo>
                  <a:pt x="13645" y="5169"/>
                </a:lnTo>
                <a:lnTo>
                  <a:pt x="13723" y="5194"/>
                </a:lnTo>
                <a:lnTo>
                  <a:pt x="13801" y="5219"/>
                </a:lnTo>
                <a:lnTo>
                  <a:pt x="13879" y="5242"/>
                </a:lnTo>
                <a:lnTo>
                  <a:pt x="13957" y="5262"/>
                </a:lnTo>
                <a:lnTo>
                  <a:pt x="14035" y="5283"/>
                </a:lnTo>
                <a:lnTo>
                  <a:pt x="14113" y="5302"/>
                </a:lnTo>
                <a:lnTo>
                  <a:pt x="14191" y="5320"/>
                </a:lnTo>
                <a:lnTo>
                  <a:pt x="14269" y="5337"/>
                </a:lnTo>
                <a:lnTo>
                  <a:pt x="14348" y="5352"/>
                </a:lnTo>
                <a:lnTo>
                  <a:pt x="14425" y="5368"/>
                </a:lnTo>
                <a:lnTo>
                  <a:pt x="14503" y="5381"/>
                </a:lnTo>
                <a:lnTo>
                  <a:pt x="14581" y="5395"/>
                </a:lnTo>
                <a:lnTo>
                  <a:pt x="14659" y="5407"/>
                </a:lnTo>
                <a:lnTo>
                  <a:pt x="14737" y="5419"/>
                </a:lnTo>
                <a:lnTo>
                  <a:pt x="14815" y="5429"/>
                </a:lnTo>
                <a:lnTo>
                  <a:pt x="14893" y="5439"/>
                </a:lnTo>
                <a:lnTo>
                  <a:pt x="14971" y="5449"/>
                </a:lnTo>
                <a:lnTo>
                  <a:pt x="15049" y="5457"/>
                </a:lnTo>
                <a:lnTo>
                  <a:pt x="15127" y="5465"/>
                </a:lnTo>
                <a:lnTo>
                  <a:pt x="15205" y="5472"/>
                </a:lnTo>
                <a:lnTo>
                  <a:pt x="15282" y="5479"/>
                </a:lnTo>
                <a:lnTo>
                  <a:pt x="15361" y="5486"/>
                </a:lnTo>
                <a:lnTo>
                  <a:pt x="15438" y="5491"/>
                </a:lnTo>
                <a:lnTo>
                  <a:pt x="15517" y="5497"/>
                </a:lnTo>
              </a:path>
            </a:pathLst>
          </a:custGeom>
          <a:noFill/>
          <a:ln w="2857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ko-KR" altLang="en-US" sz="1400" b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37905" name="Line 17"/>
          <p:cNvSpPr>
            <a:spLocks noChangeShapeType="1"/>
          </p:cNvSpPr>
          <p:nvPr/>
        </p:nvSpPr>
        <p:spPr bwMode="auto">
          <a:xfrm flipV="1">
            <a:off x="1887538" y="1584326"/>
            <a:ext cx="0" cy="3444875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ko-KR" altLang="en-US" sz="1400" b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1572051" y="3395663"/>
            <a:ext cx="24045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ko-KR" sz="1400" b="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10</a:t>
            </a:r>
            <a:endParaRPr lang="en-US" altLang="ko-KR" sz="140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572051" y="1857375"/>
            <a:ext cx="24045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ko-KR" sz="1400" b="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20</a:t>
            </a:r>
            <a:endParaRPr lang="en-US" altLang="ko-KR" sz="140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1868559" y="5118100"/>
            <a:ext cx="4776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ko-KR" sz="1400" b="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≤ -30</a:t>
            </a: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166246" y="5346700"/>
            <a:ext cx="7998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ko-KR" sz="1400" b="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(-30,-20)</a:t>
            </a:r>
            <a:endParaRPr lang="en-US" altLang="ko-KR" sz="140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2755208" y="5118100"/>
            <a:ext cx="7998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ko-KR" sz="1400" b="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(-20,-10)</a:t>
            </a:r>
            <a:endParaRPr lang="en-US" altLang="ko-KR" sz="140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3501408" y="5346700"/>
            <a:ext cx="6203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ko-KR" sz="1400" b="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(-10,0)</a:t>
            </a:r>
            <a:endParaRPr lang="en-US" altLang="ko-KR" sz="140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4130345" y="5118100"/>
            <a:ext cx="56105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ko-KR" sz="1400" b="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(0,10)</a:t>
            </a:r>
            <a:endParaRPr lang="en-US" altLang="ko-KR" sz="140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4673482" y="5346700"/>
            <a:ext cx="68127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ko-KR" sz="1400" b="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(10,20)</a:t>
            </a:r>
            <a:endParaRPr lang="en-US" altLang="ko-KR" sz="140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5305307" y="5118100"/>
            <a:ext cx="68127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ko-KR" sz="1400" b="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(20,30)</a:t>
            </a:r>
            <a:endParaRPr lang="en-US" altLang="ko-KR" sz="140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49832" y="5346700"/>
            <a:ext cx="68127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ko-KR" sz="1400" b="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(30,40)</a:t>
            </a:r>
            <a:endParaRPr lang="en-US" altLang="ko-KR" sz="140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6511807" y="5118100"/>
            <a:ext cx="68127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ko-KR" sz="1400" b="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(40,50)</a:t>
            </a:r>
            <a:endParaRPr lang="en-US" altLang="ko-KR" sz="140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153157" y="5346700"/>
            <a:ext cx="68127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ko-KR" sz="1400" b="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(50,60)</a:t>
            </a:r>
            <a:endParaRPr lang="en-US" altLang="ko-KR" sz="140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910871" y="5118100"/>
            <a:ext cx="4183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ko-KR" sz="1400" b="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 &gt;60</a:t>
            </a:r>
            <a:endParaRPr lang="en-US" altLang="ko-KR" sz="140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19" name="Text Box 31"/>
          <p:cNvSpPr txBox="1">
            <a:spLocks noChangeArrowheads="1"/>
          </p:cNvSpPr>
          <p:nvPr/>
        </p:nvSpPr>
        <p:spPr bwMode="auto">
          <a:xfrm>
            <a:off x="2247900" y="5683251"/>
            <a:ext cx="6400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400" dirty="0">
                <a:solidFill>
                  <a:srgbClr val="FFFFFF"/>
                </a:solidFill>
                <a:latin typeface="Arial Black" pitchFamily="34" charset="0"/>
                <a:ea typeface="굴림" pitchFamily="50" charset="-127"/>
                <a:sym typeface="Symbol" pitchFamily="18" charset="2"/>
              </a:rPr>
              <a:t> Platelet Aggregation Before and After Clopidogrel (%)</a:t>
            </a:r>
            <a:endParaRPr lang="en-US" altLang="ko-KR" sz="1400" b="0" dirty="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 rot="-5400000">
            <a:off x="-292100" y="3180785"/>
            <a:ext cx="32210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ko-KR" sz="140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 Patients (%)</a:t>
            </a:r>
          </a:p>
        </p:txBody>
      </p:sp>
      <p:sp>
        <p:nvSpPr>
          <p:cNvPr id="37921" name="Text Box 33"/>
          <p:cNvSpPr txBox="1">
            <a:spLocks noChangeArrowheads="1"/>
          </p:cNvSpPr>
          <p:nvPr/>
        </p:nvSpPr>
        <p:spPr bwMode="auto">
          <a:xfrm>
            <a:off x="2095500" y="1616076"/>
            <a:ext cx="3124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400">
                <a:solidFill>
                  <a:srgbClr val="FFFF00"/>
                </a:solidFill>
                <a:latin typeface="Arial Black" pitchFamily="34" charset="0"/>
                <a:ea typeface="굴림" pitchFamily="50" charset="-127"/>
              </a:rPr>
              <a:t>“Resistance” = 31%</a:t>
            </a:r>
          </a:p>
        </p:txBody>
      </p:sp>
      <p:sp>
        <p:nvSpPr>
          <p:cNvPr id="37922" name="Text Box 34"/>
          <p:cNvSpPr txBox="1">
            <a:spLocks noChangeArrowheads="1"/>
          </p:cNvSpPr>
          <p:nvPr/>
        </p:nvSpPr>
        <p:spPr bwMode="auto">
          <a:xfrm>
            <a:off x="6591300" y="1600201"/>
            <a:ext cx="2514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40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N=96, Elective PCI</a:t>
            </a:r>
          </a:p>
        </p:txBody>
      </p:sp>
      <p:sp>
        <p:nvSpPr>
          <p:cNvPr id="37923" name="Text Box 35"/>
          <p:cNvSpPr txBox="1">
            <a:spLocks noChangeArrowheads="1"/>
          </p:cNvSpPr>
          <p:nvPr/>
        </p:nvSpPr>
        <p:spPr bwMode="auto">
          <a:xfrm>
            <a:off x="723900" y="6324601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200" dirty="0">
                <a:solidFill>
                  <a:srgbClr val="FFFFFF"/>
                </a:solidFill>
                <a:latin typeface="Arial Black" pitchFamily="34" charset="0"/>
                <a:ea typeface="굴림" pitchFamily="50" charset="-127"/>
              </a:rPr>
              <a:t>“Resistance” = ≤10% </a:t>
            </a:r>
            <a:r>
              <a:rPr lang="en-US" altLang="ko-KR" sz="1200" dirty="0">
                <a:solidFill>
                  <a:srgbClr val="FFFFFF"/>
                </a:solidFill>
                <a:latin typeface="Arial Black" pitchFamily="34" charset="0"/>
                <a:ea typeface="굴림" pitchFamily="50" charset="-127"/>
                <a:sym typeface="Symbol" pitchFamily="18" charset="2"/>
              </a:rPr>
              <a:t> platelet aggregation</a:t>
            </a:r>
            <a:endParaRPr lang="en-US" altLang="ko-KR" sz="1200" dirty="0">
              <a:solidFill>
                <a:srgbClr val="FFFFFF"/>
              </a:solidFill>
              <a:latin typeface="Arial Black" pitchFamily="34" charset="0"/>
              <a:ea typeface="굴림" pitchFamily="50" charset="-127"/>
            </a:endParaRPr>
          </a:p>
        </p:txBody>
      </p:sp>
      <p:sp>
        <p:nvSpPr>
          <p:cNvPr id="37924" name="Rectangle 36"/>
          <p:cNvSpPr>
            <a:spLocks noChangeArrowheads="1"/>
          </p:cNvSpPr>
          <p:nvPr/>
        </p:nvSpPr>
        <p:spPr bwMode="auto">
          <a:xfrm>
            <a:off x="1028700" y="-56662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ko-KR" sz="4000" dirty="0">
                <a:solidFill>
                  <a:srgbClr val="FDE25E"/>
                </a:solidFill>
                <a:latin typeface="Arial Black" pitchFamily="34" charset="0"/>
                <a:ea typeface="굴림" pitchFamily="50" charset="-127"/>
              </a:rPr>
              <a:t>Variable </a:t>
            </a:r>
            <a:r>
              <a:rPr lang="en-US" altLang="ko-KR" sz="4000" dirty="0" smtClean="0">
                <a:solidFill>
                  <a:srgbClr val="FDE25E"/>
                </a:solidFill>
                <a:latin typeface="Arial Black" pitchFamily="34" charset="0"/>
                <a:ea typeface="굴림" pitchFamily="50" charset="-127"/>
              </a:rPr>
              <a:t>Platelet Reactivity</a:t>
            </a:r>
            <a:endParaRPr lang="en-US" altLang="ko-KR" sz="4000" dirty="0">
              <a:solidFill>
                <a:srgbClr val="FDE25E"/>
              </a:solidFill>
              <a:latin typeface="Arial Black" pitchFamily="34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43394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314" y="140902"/>
            <a:ext cx="9716001" cy="1242128"/>
          </a:xfrm>
        </p:spPr>
        <p:txBody>
          <a:bodyPr/>
          <a:lstStyle/>
          <a:p>
            <a:r>
              <a:rPr lang="fr-FR" sz="3600" dirty="0" err="1">
                <a:solidFill>
                  <a:srgbClr val="FFFF66"/>
                </a:solidFill>
                <a:latin typeface="Arial" charset="0"/>
                <a:ea typeface="Arial" charset="0"/>
                <a:cs typeface="Arial" charset="0"/>
              </a:rPr>
              <a:t>Ongoing</a:t>
            </a:r>
            <a:r>
              <a:rPr lang="fr-FR" sz="3600" dirty="0">
                <a:solidFill>
                  <a:srgbClr val="FFFF6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3600" dirty="0" smtClean="0">
                <a:solidFill>
                  <a:srgbClr val="FFFF66"/>
                </a:solidFill>
                <a:latin typeface="Arial" charset="0"/>
                <a:ea typeface="Arial" charset="0"/>
                <a:cs typeface="Arial" charset="0"/>
              </a:rPr>
              <a:t>RCT </a:t>
            </a:r>
            <a:r>
              <a:rPr lang="fr-FR" sz="3600" dirty="0">
                <a:solidFill>
                  <a:srgbClr val="FFFF66"/>
                </a:solidFill>
                <a:latin typeface="Arial" charset="0"/>
                <a:ea typeface="Arial" charset="0"/>
                <a:cs typeface="Arial" charset="0"/>
              </a:rPr>
              <a:t>on </a:t>
            </a:r>
            <a:r>
              <a:rPr lang="fr-FR" sz="3600" dirty="0" smtClean="0">
                <a:solidFill>
                  <a:srgbClr val="FFFF66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fr-FR" sz="3600" dirty="0" smtClean="0">
                <a:solidFill>
                  <a:srgbClr val="FFFF6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FR" sz="3600" dirty="0" err="1" smtClean="0">
                <a:solidFill>
                  <a:srgbClr val="FFFF66"/>
                </a:solidFill>
                <a:latin typeface="Arial" charset="0"/>
                <a:ea typeface="Arial" charset="0"/>
                <a:cs typeface="Arial" charset="0"/>
              </a:rPr>
              <a:t>Tailored</a:t>
            </a:r>
            <a:r>
              <a:rPr lang="fr-FR" sz="3600" dirty="0" smtClean="0">
                <a:solidFill>
                  <a:srgbClr val="FFFF6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3600" dirty="0" err="1" smtClean="0">
                <a:solidFill>
                  <a:srgbClr val="FFFF66"/>
                </a:solidFill>
                <a:latin typeface="Arial" charset="0"/>
                <a:ea typeface="Arial" charset="0"/>
                <a:cs typeface="Arial" charset="0"/>
              </a:rPr>
              <a:t>Antiplatelet</a:t>
            </a:r>
            <a:r>
              <a:rPr lang="fr-FR" sz="3600" dirty="0" smtClean="0">
                <a:solidFill>
                  <a:srgbClr val="FFFF6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3600" dirty="0">
                <a:solidFill>
                  <a:srgbClr val="FFFF66"/>
                </a:solidFill>
                <a:latin typeface="Arial" charset="0"/>
                <a:ea typeface="Arial" charset="0"/>
                <a:cs typeface="Arial" charset="0"/>
              </a:rPr>
              <a:t>in ACS</a:t>
            </a:r>
            <a:endParaRPr lang="fr-FR" sz="3600" dirty="0">
              <a:solidFill>
                <a:srgbClr val="FFFF6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4" y="2008458"/>
            <a:ext cx="9716001" cy="387599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934" y="5884448"/>
            <a:ext cx="3258264" cy="4573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r="54813" b="10816"/>
          <a:stretch/>
        </p:blipFill>
        <p:spPr>
          <a:xfrm>
            <a:off x="6437809" y="5946601"/>
            <a:ext cx="974744" cy="33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00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0360" y="215130"/>
            <a:ext cx="10111409" cy="1233904"/>
          </a:xfrm>
        </p:spPr>
        <p:txBody>
          <a:bodyPr/>
          <a:lstStyle/>
          <a:p>
            <a:r>
              <a:rPr lang="en-US" altLang="ko-KR" dirty="0" smtClean="0">
                <a:latin typeface="Arial" charset="0"/>
                <a:ea typeface="Arial" charset="0"/>
                <a:cs typeface="Arial" charset="0"/>
              </a:rPr>
              <a:t>Tailored Antiplatelet Therapy</a:t>
            </a:r>
            <a:br>
              <a:rPr lang="en-US" altLang="ko-KR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altLang="ko-KR" dirty="0" smtClean="0">
                <a:latin typeface="Arial" charset="0"/>
                <a:ea typeface="Arial" charset="0"/>
                <a:cs typeface="Arial" charset="0"/>
              </a:rPr>
              <a:t>Based on Platelet Reactiviy</a:t>
            </a:r>
            <a:endParaRPr kumimoji="1" lang="ko-KR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45088" y="1819112"/>
            <a:ext cx="9782371" cy="49245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sz="3200" dirty="0" smtClean="0">
                <a:latin typeface="Arial" charset="0"/>
                <a:ea typeface="Arial" charset="0"/>
                <a:cs typeface="Arial" charset="0"/>
              </a:rPr>
              <a:t>Many RCTs confirms failure </a:t>
            </a:r>
            <a:r>
              <a:rPr lang="en-US" altLang="ko-KR" sz="3200" dirty="0">
                <a:latin typeface="Arial" charset="0"/>
                <a:ea typeface="Arial" charset="0"/>
                <a:cs typeface="Arial" charset="0"/>
              </a:rPr>
              <a:t>to improve the prognosis of patients by monitoring platelet function to individualize antiplatelet therapy. Failure is not related to the risk level of the population or type of P2Y12 </a:t>
            </a:r>
            <a:r>
              <a:rPr lang="en-US" altLang="ko-KR" sz="3200" dirty="0" smtClean="0">
                <a:latin typeface="Arial" charset="0"/>
                <a:ea typeface="Arial" charset="0"/>
                <a:cs typeface="Arial" charset="0"/>
              </a:rPr>
              <a:t>antagonist. </a:t>
            </a:r>
          </a:p>
          <a:p>
            <a:pPr>
              <a:lnSpc>
                <a:spcPct val="100000"/>
              </a:lnSpc>
            </a:pPr>
            <a:r>
              <a:rPr lang="en-US" altLang="ko-KR" sz="3200" dirty="0" smtClean="0">
                <a:latin typeface="Arial" charset="0"/>
                <a:ea typeface="Arial" charset="0"/>
                <a:cs typeface="Arial" charset="0"/>
              </a:rPr>
              <a:t>In the contemporary clinical practice, the </a:t>
            </a:r>
            <a:r>
              <a:rPr lang="en-US" altLang="ko-KR" sz="3200" dirty="0">
                <a:latin typeface="Arial" charset="0"/>
                <a:ea typeface="Arial" charset="0"/>
                <a:cs typeface="Arial" charset="0"/>
              </a:rPr>
              <a:t>concept of tailored antiplatelet therapy is (almost) finished. </a:t>
            </a:r>
            <a:endParaRPr lang="en-US" altLang="ko-KR" sz="3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altLang="ko-KR" sz="3200" dirty="0" smtClean="0">
                <a:latin typeface="Arial" charset="0"/>
                <a:ea typeface="Arial" charset="0"/>
                <a:cs typeface="Arial" charset="0"/>
              </a:rPr>
              <a:t>Still</a:t>
            </a:r>
            <a:r>
              <a:rPr lang="en-US" altLang="ko-KR" sz="3200" dirty="0">
                <a:latin typeface="Arial" charset="0"/>
                <a:ea typeface="Arial" charset="0"/>
                <a:cs typeface="Arial" charset="0"/>
              </a:rPr>
              <a:t>, a few studies on the same topic are still ongoing</a:t>
            </a:r>
            <a:r>
              <a:rPr lang="en-US" altLang="ko-KR" sz="32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kumimoji="1" lang="ko-KR" altLang="en-US" sz="3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875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0360" y="215130"/>
            <a:ext cx="10111409" cy="1233904"/>
          </a:xfrm>
        </p:spPr>
        <p:txBody>
          <a:bodyPr/>
          <a:lstStyle/>
          <a:p>
            <a:r>
              <a:rPr lang="en-US" altLang="ko-KR" sz="3600" dirty="0" smtClean="0">
                <a:latin typeface="Arial" charset="0"/>
                <a:ea typeface="Arial" charset="0"/>
                <a:cs typeface="Arial" charset="0"/>
              </a:rPr>
              <a:t>Tailored Antiplatelet Therapy </a:t>
            </a:r>
            <a:r>
              <a:rPr lang="en-US" altLang="ko-KR" sz="3600" dirty="0" smtClean="0">
                <a:latin typeface="Arial" charset="0"/>
                <a:ea typeface="Arial" charset="0"/>
                <a:cs typeface="Arial" charset="0"/>
              </a:rPr>
              <a:t>Based on </a:t>
            </a:r>
            <a:br>
              <a:rPr lang="en-US" altLang="ko-KR" sz="36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altLang="ko-KR" sz="3600" dirty="0" smtClean="0">
                <a:solidFill>
                  <a:srgbClr val="66FFFF"/>
                </a:solidFill>
                <a:latin typeface="Arial" charset="0"/>
                <a:ea typeface="Arial" charset="0"/>
                <a:cs typeface="Arial" charset="0"/>
              </a:rPr>
              <a:t>What Else Beyond Platelet Reactiviy??</a:t>
            </a:r>
            <a:endParaRPr kumimoji="1" lang="ko-KR" altLang="en-US" sz="3600" dirty="0">
              <a:solidFill>
                <a:srgbClr val="66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47958" y="1556222"/>
            <a:ext cx="9756162" cy="49588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sz="3200" dirty="0" smtClean="0">
                <a:latin typeface="Arial" charset="0"/>
                <a:ea typeface="Arial" charset="0"/>
                <a:cs typeface="Arial" charset="0"/>
              </a:rPr>
              <a:t>Several biomarkers or genetic markers suggested prognostic utility and potential marker for tailored antiplatelet therapy. </a:t>
            </a:r>
          </a:p>
          <a:p>
            <a:pPr>
              <a:lnSpc>
                <a:spcPct val="100000"/>
              </a:lnSpc>
            </a:pPr>
            <a:r>
              <a:rPr lang="en-US" altLang="ko-KR" sz="3200" dirty="0" smtClean="0">
                <a:latin typeface="Arial" charset="0"/>
                <a:ea typeface="Arial" charset="0"/>
                <a:cs typeface="Arial" charset="0"/>
              </a:rPr>
              <a:t>However, there have been no evidence to support such “proof-of-concept” tailored antiplatelet therapy using other markers beyond platelet reactivity. </a:t>
            </a:r>
          </a:p>
          <a:p>
            <a:pPr>
              <a:lnSpc>
                <a:spcPct val="100000"/>
              </a:lnSpc>
            </a:pPr>
            <a:r>
              <a:rPr lang="en-US" altLang="ko-KR" sz="3200" dirty="0" smtClean="0">
                <a:latin typeface="Arial" charset="0"/>
                <a:ea typeface="Arial" charset="0"/>
                <a:cs typeface="Arial" charset="0"/>
              </a:rPr>
              <a:t>In the current practice, clinical judgment might be at best factors for decision-maker for optimal antiplatelet therapy. </a:t>
            </a:r>
            <a:endParaRPr kumimoji="1" lang="ko-KR" altLang="en-US" sz="3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95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" y="76200"/>
            <a:ext cx="984123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Clinical Judgement on Antiplatelet Therapy </a:t>
            </a:r>
            <a:br>
              <a:rPr lang="en-US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in the Contemporary Practice</a:t>
            </a:r>
            <a:endParaRPr lang="en-US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29055" y="6570657"/>
            <a:ext cx="7575550" cy="255587"/>
          </a:xfrm>
        </p:spPr>
        <p:txBody>
          <a:bodyPr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Piccolo, Giustino, Mehran,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Windecker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– Lancet 2015</a:t>
            </a:r>
            <a:endParaRPr lang="en-US" sz="1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" y="1118752"/>
            <a:ext cx="9378791" cy="538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19150" y="1447800"/>
            <a:ext cx="2990850" cy="990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2048" tIns="41025" rIns="82048" bIns="41025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1800" kern="0" dirty="0">
                <a:solidFill>
                  <a:srgbClr val="002E4B"/>
                </a:solidFill>
                <a:effectLst/>
              </a:rPr>
              <a:t>How to discriminate between ischemic and bleeding risk?</a:t>
            </a:r>
            <a:endParaRPr lang="en-US" sz="1800" kern="0" dirty="0">
              <a:solidFill>
                <a:srgbClr val="002E4B"/>
              </a:solidFill>
              <a:effectLst/>
            </a:endParaRPr>
          </a:p>
        </p:txBody>
      </p:sp>
      <p:cxnSp>
        <p:nvCxnSpPr>
          <p:cNvPr id="64518" name="Straight Arrow Connector 5"/>
          <p:cNvCxnSpPr>
            <a:cxnSpLocks noChangeShapeType="1"/>
            <a:stCxn id="5" idx="3"/>
            <a:endCxn id="7" idx="1"/>
          </p:cNvCxnSpPr>
          <p:nvPr/>
        </p:nvCxnSpPr>
        <p:spPr bwMode="auto">
          <a:xfrm>
            <a:off x="3810000" y="1943100"/>
            <a:ext cx="442937" cy="1131048"/>
          </a:xfrm>
          <a:prstGeom prst="straightConnector1">
            <a:avLst/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Oval 6"/>
          <p:cNvSpPr/>
          <p:nvPr/>
        </p:nvSpPr>
        <p:spPr bwMode="auto">
          <a:xfrm>
            <a:off x="4057650" y="2895600"/>
            <a:ext cx="1333500" cy="1219200"/>
          </a:xfrm>
          <a:prstGeom prst="ellipse">
            <a:avLst/>
          </a:prstGeom>
          <a:solidFill>
            <a:schemeClr val="accent1">
              <a:alpha val="22000"/>
            </a:schemeClr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ヒラギノ角ゴ Pro W3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069349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1500" y="6263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dirty="0">
                <a:solidFill>
                  <a:srgbClr val="FDE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ADAPT-DES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9233" y="195406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71500" y="59204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A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ssessment of </a:t>
            </a:r>
            <a:r>
              <a:rPr lang="en-US" sz="2000" dirty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D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ual </a:t>
            </a:r>
            <a:r>
              <a:rPr lang="en-US" sz="2000" dirty="0" err="1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A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nti</a:t>
            </a:r>
            <a:r>
              <a:rPr lang="en-US" sz="2000" dirty="0" err="1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P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latelet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 </a:t>
            </a:r>
            <a:r>
              <a:rPr lang="en-US" sz="2000" dirty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T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herapy with </a:t>
            </a:r>
            <a:r>
              <a:rPr lang="en-US" sz="2000" dirty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D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rug-</a:t>
            </a:r>
            <a:r>
              <a:rPr lang="en-US" sz="2000" dirty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E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luting </a:t>
            </a:r>
            <a:r>
              <a:rPr lang="en-US" sz="2000" dirty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S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tents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09300" y="1194283"/>
            <a:ext cx="6868400" cy="113877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11,000 DES pts prospectively enrolled</a:t>
            </a:r>
            <a:endParaRPr lang="en-US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  <a:p>
            <a:pPr algn="ctr"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No clinical or anatomic exclusion criteria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11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sites in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US and Germany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65767" y="5321154"/>
            <a:ext cx="7755466" cy="738664"/>
          </a:xfrm>
          <a:prstGeom prst="rect">
            <a:avLst/>
          </a:prstGeom>
          <a:solidFill>
            <a:srgbClr val="0066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Clinical FU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at 30 days, 1 year and 2 years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Angio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core lab assessment all STs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w/1:2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matching controls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501" y="4389699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Assess platelet function after adequate DAPT loading and GPI washout: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Accumetrics VerifyNow Aspirin, VerifyNow P2Y12, and VerifyNow IIb/IIIa assays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(results blinded)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0123" y="2923937"/>
            <a:ext cx="7766757" cy="1138773"/>
          </a:xfrm>
          <a:prstGeom prst="rect">
            <a:avLst/>
          </a:prstGeom>
          <a:solidFill>
            <a:srgbClr val="006666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PCI with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≥1 non-investigational DES</a:t>
            </a:r>
          </a:p>
          <a:p>
            <a:pPr algn="ctr"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Successful and uncomplicated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(IVUS/VH substudy;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Up to 3000 pts enrolled)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</a:rPr>
              <a:t>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cxnSp>
        <p:nvCxnSpPr>
          <p:cNvPr id="15" name="Straight Arrow Connector 13"/>
          <p:cNvCxnSpPr>
            <a:cxnSpLocks noChangeShapeType="1"/>
          </p:cNvCxnSpPr>
          <p:nvPr/>
        </p:nvCxnSpPr>
        <p:spPr bwMode="auto">
          <a:xfrm rot="5400000">
            <a:off x="5006182" y="2637677"/>
            <a:ext cx="274637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5400000">
            <a:off x="5006181" y="4325230"/>
            <a:ext cx="274638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>
            <a:off x="5006975" y="5142173"/>
            <a:ext cx="27305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9" name="Rectangle 18"/>
          <p:cNvSpPr/>
          <p:nvPr/>
        </p:nvSpPr>
        <p:spPr>
          <a:xfrm>
            <a:off x="3675790" y="6221917"/>
            <a:ext cx="29354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clinicaltrials.gov </a:t>
            </a:r>
            <a:r>
              <a:rPr lang="en-US" sz="1600" dirty="0"/>
              <a:t>NCT00638794</a:t>
            </a:r>
            <a:endParaRPr lang="en-US" sz="1600" dirty="0"/>
          </a:p>
        </p:txBody>
      </p:sp>
      <p:sp>
        <p:nvSpPr>
          <p:cNvPr id="13" name="TextBox 186"/>
          <p:cNvSpPr txBox="1"/>
          <p:nvPr/>
        </p:nvSpPr>
        <p:spPr>
          <a:xfrm>
            <a:off x="3853892" y="6555617"/>
            <a:ext cx="257921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Stone GW et al. Lancet 2013</a:t>
            </a:r>
          </a:p>
        </p:txBody>
      </p:sp>
    </p:spTree>
    <p:extLst>
      <p:ext uri="{BB962C8B-B14F-4D97-AF65-F5344CB8AC3E}">
        <p14:creationId xmlns:p14="http://schemas.microsoft.com/office/powerpoint/2010/main" val="962718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1"/>
          <p:cNvSpPr>
            <a:spLocks noChangeArrowheads="1"/>
          </p:cNvSpPr>
          <p:nvPr/>
        </p:nvSpPr>
        <p:spPr bwMode="hidden">
          <a:xfrm>
            <a:off x="1098274" y="1182756"/>
            <a:ext cx="8090452" cy="5298916"/>
          </a:xfrm>
          <a:prstGeom prst="rect">
            <a:avLst/>
          </a:prstGeom>
          <a:solidFill>
            <a:srgbClr val="14202E"/>
          </a:solidFill>
          <a:ln w="19050" algn="ctr">
            <a:solidFill>
              <a:srgbClr val="39536E"/>
            </a:solidFill>
            <a:miter lim="800000"/>
            <a:headEnd/>
            <a:tailEnd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194" y="108854"/>
            <a:ext cx="9970806" cy="75565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ADAPT-DES: </a:t>
            </a:r>
            <a:r>
              <a:rPr lang="en-US" sz="3200" b="0" kern="1200" dirty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Stent thrombosis (definite or probable) </a:t>
            </a:r>
            <a:r>
              <a:rPr lang="en-US" sz="3200" b="0" kern="1200" dirty="0" smtClean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200" b="0" kern="1200" dirty="0" smtClean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en-US" sz="3200" b="0" kern="1200" dirty="0" smtClean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according </a:t>
            </a:r>
            <a:r>
              <a:rPr lang="en-US" sz="3200" b="0" kern="1200" dirty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to post-PCI PRU </a:t>
            </a:r>
            <a:endParaRPr lang="en-US" sz="3200" b="0" kern="1200" dirty="0">
              <a:solidFill>
                <a:srgbClr val="FDE25E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84403" y="1590253"/>
            <a:ext cx="23489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 [95%CI] =</a:t>
            </a:r>
          </a:p>
          <a:p>
            <a:pPr algn="ctr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2.54 [1.55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4.16]</a:t>
            </a:r>
          </a:p>
          <a:p>
            <a:pPr algn="ctr"/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P=0.0001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en-US" sz="1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57099" y="1534760"/>
            <a:ext cx="2311689" cy="484829"/>
            <a:chOff x="6838329" y="1524828"/>
            <a:chExt cx="2311689" cy="484829"/>
          </a:xfrm>
        </p:grpSpPr>
        <p:sp>
          <p:nvSpPr>
            <p:cNvPr id="7" name="Rectangle 67"/>
            <p:cNvSpPr>
              <a:spLocks noChangeArrowheads="1"/>
            </p:cNvSpPr>
            <p:nvPr/>
          </p:nvSpPr>
          <p:spPr bwMode="auto">
            <a:xfrm>
              <a:off x="7314579" y="1524828"/>
              <a:ext cx="183543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en-US" sz="1600" b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PRU</a:t>
              </a:r>
              <a:r>
                <a:rPr kumimoji="0" lang="en-US" sz="16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&gt;208 (n=3610)</a:t>
              </a:r>
              <a:endParaRPr kumimoji="0"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68"/>
            <p:cNvSpPr>
              <a:spLocks noChangeArrowheads="1"/>
            </p:cNvSpPr>
            <p:nvPr/>
          </p:nvSpPr>
          <p:spPr bwMode="auto">
            <a:xfrm>
              <a:off x="7314579" y="1763436"/>
              <a:ext cx="182742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en-US" sz="1600" b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PRU</a:t>
              </a:r>
              <a:r>
                <a:rPr kumimoji="0" lang="en-US" sz="16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≤208 (n=4839)</a:t>
              </a:r>
              <a:endParaRPr kumimoji="0"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69"/>
            <p:cNvSpPr>
              <a:spLocks noChangeArrowheads="1"/>
            </p:cNvSpPr>
            <p:nvPr/>
          </p:nvSpPr>
          <p:spPr bwMode="auto">
            <a:xfrm>
              <a:off x="6838329" y="1651421"/>
              <a:ext cx="396875" cy="2381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70"/>
            <p:cNvSpPr>
              <a:spLocks noChangeArrowheads="1"/>
            </p:cNvSpPr>
            <p:nvPr/>
          </p:nvSpPr>
          <p:spPr bwMode="auto">
            <a:xfrm>
              <a:off x="6838329" y="1890823"/>
              <a:ext cx="396875" cy="2222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2481331" y="1329007"/>
            <a:ext cx="0" cy="3929063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>
            <a:off x="2441644" y="5175518"/>
            <a:ext cx="39688" cy="0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>
            <a:off x="2441644" y="3287981"/>
            <a:ext cx="39688" cy="0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H="1">
            <a:off x="2441644" y="1400443"/>
            <a:ext cx="39688" cy="0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 rot="16200000">
            <a:off x="1005882" y="3037658"/>
            <a:ext cx="1793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sz="17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Stent thrombosis</a:t>
            </a:r>
          </a:p>
          <a:p>
            <a:pPr algn="ctr"/>
            <a:r>
              <a:rPr kumimoji="0" lang="en-US" sz="17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(def/prob) (%)</a:t>
            </a:r>
            <a:endParaRPr kumimoji="0" lang="en-US" sz="18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2303531" y="5061978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5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2303531" y="3174440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5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endParaRPr kumimoji="0" lang="en-US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2303531" y="1286903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5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kumimoji="0" lang="en-US" sz="1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2481332" y="5258068"/>
            <a:ext cx="5851525" cy="0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>
            <a:off x="2521019" y="5258069"/>
            <a:ext cx="0" cy="80963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 flipV="1">
            <a:off x="2809944" y="5258069"/>
            <a:ext cx="0" cy="34925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19"/>
          <p:cNvSpPr>
            <a:spLocks noChangeShapeType="1"/>
          </p:cNvSpPr>
          <p:nvPr/>
        </p:nvSpPr>
        <p:spPr bwMode="auto">
          <a:xfrm flipV="1">
            <a:off x="3098869" y="5258069"/>
            <a:ext cx="0" cy="34925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0"/>
          <p:cNvSpPr>
            <a:spLocks noChangeShapeType="1"/>
          </p:cNvSpPr>
          <p:nvPr/>
        </p:nvSpPr>
        <p:spPr bwMode="auto">
          <a:xfrm flipV="1">
            <a:off x="3387794" y="5258069"/>
            <a:ext cx="0" cy="34925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1"/>
          <p:cNvSpPr>
            <a:spLocks noChangeShapeType="1"/>
          </p:cNvSpPr>
          <p:nvPr/>
        </p:nvSpPr>
        <p:spPr bwMode="auto">
          <a:xfrm flipV="1">
            <a:off x="3675131" y="5258069"/>
            <a:ext cx="0" cy="34925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2"/>
          <p:cNvSpPr>
            <a:spLocks noChangeShapeType="1"/>
          </p:cNvSpPr>
          <p:nvPr/>
        </p:nvSpPr>
        <p:spPr bwMode="auto">
          <a:xfrm>
            <a:off x="3964056" y="5258069"/>
            <a:ext cx="0" cy="80963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Line 23"/>
          <p:cNvSpPr>
            <a:spLocks noChangeShapeType="1"/>
          </p:cNvSpPr>
          <p:nvPr/>
        </p:nvSpPr>
        <p:spPr bwMode="auto">
          <a:xfrm flipV="1">
            <a:off x="4252981" y="5258069"/>
            <a:ext cx="0" cy="34925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Line 24"/>
          <p:cNvSpPr>
            <a:spLocks noChangeShapeType="1"/>
          </p:cNvSpPr>
          <p:nvPr/>
        </p:nvSpPr>
        <p:spPr bwMode="auto">
          <a:xfrm flipV="1">
            <a:off x="4541906" y="5258069"/>
            <a:ext cx="0" cy="34925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Line 25"/>
          <p:cNvSpPr>
            <a:spLocks noChangeShapeType="1"/>
          </p:cNvSpPr>
          <p:nvPr/>
        </p:nvSpPr>
        <p:spPr bwMode="auto">
          <a:xfrm flipV="1">
            <a:off x="4829244" y="5258069"/>
            <a:ext cx="0" cy="34925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Line 26"/>
          <p:cNvSpPr>
            <a:spLocks noChangeShapeType="1"/>
          </p:cNvSpPr>
          <p:nvPr/>
        </p:nvSpPr>
        <p:spPr bwMode="auto">
          <a:xfrm flipV="1">
            <a:off x="5118169" y="5258069"/>
            <a:ext cx="0" cy="34925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Line 27"/>
          <p:cNvSpPr>
            <a:spLocks noChangeShapeType="1"/>
          </p:cNvSpPr>
          <p:nvPr/>
        </p:nvSpPr>
        <p:spPr bwMode="auto">
          <a:xfrm>
            <a:off x="5407094" y="5258069"/>
            <a:ext cx="0" cy="80963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Line 28"/>
          <p:cNvSpPr>
            <a:spLocks noChangeShapeType="1"/>
          </p:cNvSpPr>
          <p:nvPr/>
        </p:nvSpPr>
        <p:spPr bwMode="auto">
          <a:xfrm flipV="1">
            <a:off x="5696019" y="5258069"/>
            <a:ext cx="0" cy="34925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Line 29"/>
          <p:cNvSpPr>
            <a:spLocks noChangeShapeType="1"/>
          </p:cNvSpPr>
          <p:nvPr/>
        </p:nvSpPr>
        <p:spPr bwMode="auto">
          <a:xfrm flipV="1">
            <a:off x="5984944" y="5258069"/>
            <a:ext cx="0" cy="34925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Line 30"/>
          <p:cNvSpPr>
            <a:spLocks noChangeShapeType="1"/>
          </p:cNvSpPr>
          <p:nvPr/>
        </p:nvSpPr>
        <p:spPr bwMode="auto">
          <a:xfrm flipV="1">
            <a:off x="6272281" y="5258069"/>
            <a:ext cx="0" cy="34925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Line 31"/>
          <p:cNvSpPr>
            <a:spLocks noChangeShapeType="1"/>
          </p:cNvSpPr>
          <p:nvPr/>
        </p:nvSpPr>
        <p:spPr bwMode="auto">
          <a:xfrm flipV="1">
            <a:off x="6561206" y="5258069"/>
            <a:ext cx="0" cy="34925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Line 32"/>
          <p:cNvSpPr>
            <a:spLocks noChangeShapeType="1"/>
          </p:cNvSpPr>
          <p:nvPr/>
        </p:nvSpPr>
        <p:spPr bwMode="auto">
          <a:xfrm>
            <a:off x="6850131" y="5258069"/>
            <a:ext cx="0" cy="80963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Line 33"/>
          <p:cNvSpPr>
            <a:spLocks noChangeShapeType="1"/>
          </p:cNvSpPr>
          <p:nvPr/>
        </p:nvSpPr>
        <p:spPr bwMode="auto">
          <a:xfrm flipV="1">
            <a:off x="7139056" y="5258069"/>
            <a:ext cx="0" cy="34925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Line 34"/>
          <p:cNvSpPr>
            <a:spLocks noChangeShapeType="1"/>
          </p:cNvSpPr>
          <p:nvPr/>
        </p:nvSpPr>
        <p:spPr bwMode="auto">
          <a:xfrm flipV="1">
            <a:off x="7426394" y="5258069"/>
            <a:ext cx="0" cy="34925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Line 35"/>
          <p:cNvSpPr>
            <a:spLocks noChangeShapeType="1"/>
          </p:cNvSpPr>
          <p:nvPr/>
        </p:nvSpPr>
        <p:spPr bwMode="auto">
          <a:xfrm flipV="1">
            <a:off x="7715319" y="5258069"/>
            <a:ext cx="0" cy="34925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Line 36"/>
          <p:cNvSpPr>
            <a:spLocks noChangeShapeType="1"/>
          </p:cNvSpPr>
          <p:nvPr/>
        </p:nvSpPr>
        <p:spPr bwMode="auto">
          <a:xfrm flipV="1">
            <a:off x="8004244" y="5258069"/>
            <a:ext cx="0" cy="34925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Line 37"/>
          <p:cNvSpPr>
            <a:spLocks noChangeShapeType="1"/>
          </p:cNvSpPr>
          <p:nvPr/>
        </p:nvSpPr>
        <p:spPr bwMode="auto">
          <a:xfrm>
            <a:off x="8293169" y="5258069"/>
            <a:ext cx="0" cy="80963"/>
          </a:xfrm>
          <a:prstGeom prst="line">
            <a:avLst/>
          </a:prstGeom>
          <a:noFill/>
          <a:ln w="6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Rectangle 38"/>
          <p:cNvSpPr>
            <a:spLocks noChangeArrowheads="1"/>
          </p:cNvSpPr>
          <p:nvPr/>
        </p:nvSpPr>
        <p:spPr bwMode="auto">
          <a:xfrm>
            <a:off x="5035397" y="5625817"/>
            <a:ext cx="77425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sz="17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Months</a:t>
            </a:r>
            <a:endParaRPr kumimoji="0" lang="en-US" sz="18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39"/>
          <p:cNvSpPr>
            <a:spLocks noChangeArrowheads="1"/>
          </p:cNvSpPr>
          <p:nvPr/>
        </p:nvSpPr>
        <p:spPr bwMode="auto">
          <a:xfrm>
            <a:off x="2481331" y="5399356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5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</a:t>
            </a:r>
            <a:endParaRPr kumimoji="0" lang="en-US" sz="1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40"/>
          <p:cNvSpPr>
            <a:spLocks noChangeArrowheads="1"/>
          </p:cNvSpPr>
          <p:nvPr/>
        </p:nvSpPr>
        <p:spPr bwMode="auto">
          <a:xfrm>
            <a:off x="3924369" y="5399356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5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kumimoji="0" lang="en-US" sz="1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41"/>
          <p:cNvSpPr>
            <a:spLocks noChangeArrowheads="1"/>
          </p:cNvSpPr>
          <p:nvPr/>
        </p:nvSpPr>
        <p:spPr bwMode="auto">
          <a:xfrm>
            <a:off x="5357467" y="5399356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5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endParaRPr kumimoji="0" lang="en-US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42"/>
          <p:cNvSpPr>
            <a:spLocks noChangeArrowheads="1"/>
          </p:cNvSpPr>
          <p:nvPr/>
        </p:nvSpPr>
        <p:spPr bwMode="auto">
          <a:xfrm>
            <a:off x="6810444" y="5399356"/>
            <a:ext cx="1074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5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</a:t>
            </a:r>
            <a:endParaRPr kumimoji="0" lang="en-US" sz="1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43"/>
          <p:cNvSpPr>
            <a:spLocks noChangeArrowheads="1"/>
          </p:cNvSpPr>
          <p:nvPr/>
        </p:nvSpPr>
        <p:spPr bwMode="auto">
          <a:xfrm>
            <a:off x="8202681" y="5399356"/>
            <a:ext cx="21480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5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  <a:endParaRPr kumimoji="0" lang="en-US" sz="1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44"/>
          <p:cNvSpPr>
            <a:spLocks noChangeArrowheads="1"/>
          </p:cNvSpPr>
          <p:nvPr/>
        </p:nvSpPr>
        <p:spPr bwMode="auto">
          <a:xfrm>
            <a:off x="2382907" y="5961892"/>
            <a:ext cx="30136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05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3610</a:t>
            </a:r>
            <a:endParaRPr kumimoji="0" lang="en-US" sz="14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45"/>
          <p:cNvSpPr>
            <a:spLocks noChangeArrowheads="1"/>
          </p:cNvSpPr>
          <p:nvPr/>
        </p:nvSpPr>
        <p:spPr bwMode="auto">
          <a:xfrm>
            <a:off x="3824357" y="5961892"/>
            <a:ext cx="30136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05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3450</a:t>
            </a:r>
            <a:endParaRPr kumimoji="0" lang="en-US" sz="14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46"/>
          <p:cNvSpPr>
            <a:spLocks noChangeArrowheads="1"/>
          </p:cNvSpPr>
          <p:nvPr/>
        </p:nvSpPr>
        <p:spPr bwMode="auto">
          <a:xfrm>
            <a:off x="5267395" y="5961892"/>
            <a:ext cx="30136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05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3420</a:t>
            </a:r>
            <a:endParaRPr kumimoji="0" lang="en-US" sz="14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47"/>
          <p:cNvSpPr>
            <a:spLocks noChangeArrowheads="1"/>
          </p:cNvSpPr>
          <p:nvPr/>
        </p:nvSpPr>
        <p:spPr bwMode="auto">
          <a:xfrm>
            <a:off x="6710432" y="5961892"/>
            <a:ext cx="30136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05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3380</a:t>
            </a:r>
            <a:endParaRPr kumimoji="0" lang="en-US" sz="14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48"/>
          <p:cNvSpPr>
            <a:spLocks noChangeArrowheads="1"/>
          </p:cNvSpPr>
          <p:nvPr/>
        </p:nvSpPr>
        <p:spPr bwMode="auto">
          <a:xfrm>
            <a:off x="8153470" y="5961892"/>
            <a:ext cx="30136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05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3152</a:t>
            </a:r>
            <a:endParaRPr kumimoji="0" lang="en-US" sz="14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ectangle 49"/>
          <p:cNvSpPr>
            <a:spLocks noChangeArrowheads="1"/>
          </p:cNvSpPr>
          <p:nvPr/>
        </p:nvSpPr>
        <p:spPr bwMode="auto">
          <a:xfrm>
            <a:off x="2382907" y="6231767"/>
            <a:ext cx="30136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05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4839</a:t>
            </a:r>
            <a:endParaRPr kumimoji="0" lang="en-US" sz="14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50"/>
          <p:cNvSpPr>
            <a:spLocks noChangeArrowheads="1"/>
          </p:cNvSpPr>
          <p:nvPr/>
        </p:nvSpPr>
        <p:spPr bwMode="auto">
          <a:xfrm>
            <a:off x="3824357" y="6231767"/>
            <a:ext cx="30136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05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4688</a:t>
            </a:r>
            <a:endParaRPr kumimoji="0" lang="en-US" sz="14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51"/>
          <p:cNvSpPr>
            <a:spLocks noChangeArrowheads="1"/>
          </p:cNvSpPr>
          <p:nvPr/>
        </p:nvSpPr>
        <p:spPr bwMode="auto">
          <a:xfrm>
            <a:off x="5267395" y="6231767"/>
            <a:ext cx="30136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05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4654</a:t>
            </a:r>
            <a:endParaRPr kumimoji="0" lang="en-US" sz="14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52"/>
          <p:cNvSpPr>
            <a:spLocks noChangeArrowheads="1"/>
          </p:cNvSpPr>
          <p:nvPr/>
        </p:nvSpPr>
        <p:spPr bwMode="auto">
          <a:xfrm>
            <a:off x="6710432" y="6231767"/>
            <a:ext cx="30136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05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4631</a:t>
            </a:r>
            <a:endParaRPr kumimoji="0" lang="en-US" sz="14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53"/>
          <p:cNvSpPr>
            <a:spLocks noChangeArrowheads="1"/>
          </p:cNvSpPr>
          <p:nvPr/>
        </p:nvSpPr>
        <p:spPr bwMode="auto">
          <a:xfrm>
            <a:off x="8153470" y="6231767"/>
            <a:ext cx="301365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05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4341</a:t>
            </a:r>
            <a:endParaRPr kumimoji="0" lang="en-US" sz="1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54"/>
          <p:cNvSpPr>
            <a:spLocks noChangeArrowheads="1"/>
          </p:cNvSpPr>
          <p:nvPr/>
        </p:nvSpPr>
        <p:spPr bwMode="auto">
          <a:xfrm>
            <a:off x="1246662" y="5704717"/>
            <a:ext cx="91371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kumimoji="0" lang="en-US" sz="1050" b="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Number at risk</a:t>
            </a:r>
            <a:r>
              <a:rPr kumimoji="0" lang="en-US" sz="105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kumimoji="0" lang="en-US" sz="1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55"/>
          <p:cNvSpPr>
            <a:spLocks noChangeArrowheads="1"/>
          </p:cNvSpPr>
          <p:nvPr/>
        </p:nvSpPr>
        <p:spPr bwMode="auto">
          <a:xfrm>
            <a:off x="1496732" y="5961892"/>
            <a:ext cx="66364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kumimoji="0" lang="en-US" sz="105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PRU &gt; 208</a:t>
            </a:r>
            <a:endParaRPr kumimoji="0" lang="en-US" sz="14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56"/>
          <p:cNvSpPr>
            <a:spLocks noChangeArrowheads="1"/>
          </p:cNvSpPr>
          <p:nvPr/>
        </p:nvSpPr>
        <p:spPr bwMode="auto">
          <a:xfrm>
            <a:off x="1501540" y="6231767"/>
            <a:ext cx="65883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kumimoji="0" lang="en-US" sz="105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PRU ≤ 208</a:t>
            </a:r>
            <a:endParaRPr kumimoji="0" lang="en-US" sz="14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ectangle 59"/>
          <p:cNvSpPr>
            <a:spLocks noChangeArrowheads="1"/>
          </p:cNvSpPr>
          <p:nvPr/>
        </p:nvSpPr>
        <p:spPr bwMode="auto">
          <a:xfrm>
            <a:off x="8331823" y="2590932"/>
            <a:ext cx="654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1.3%</a:t>
            </a:r>
            <a:endParaRPr kumimoji="0"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60"/>
          <p:cNvSpPr>
            <a:spLocks noChangeArrowheads="1"/>
          </p:cNvSpPr>
          <p:nvPr/>
        </p:nvSpPr>
        <p:spPr bwMode="auto">
          <a:xfrm>
            <a:off x="8331823" y="4044254"/>
            <a:ext cx="654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0.5%</a:t>
            </a:r>
            <a:endParaRPr kumimoji="0"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Freeform 65"/>
          <p:cNvSpPr>
            <a:spLocks/>
          </p:cNvSpPr>
          <p:nvPr/>
        </p:nvSpPr>
        <p:spPr bwMode="auto">
          <a:xfrm>
            <a:off x="2511494" y="5116781"/>
            <a:ext cx="20638" cy="69850"/>
          </a:xfrm>
          <a:custGeom>
            <a:avLst/>
            <a:gdLst>
              <a:gd name="T0" fmla="*/ 13 w 13"/>
              <a:gd name="T1" fmla="*/ 37 h 44"/>
              <a:gd name="T2" fmla="*/ 13 w 13"/>
              <a:gd name="T3" fmla="*/ 44 h 44"/>
              <a:gd name="T4" fmla="*/ 6 w 13"/>
              <a:gd name="T5" fmla="*/ 44 h 44"/>
              <a:gd name="T6" fmla="*/ 6 w 13"/>
              <a:gd name="T7" fmla="*/ 44 h 44"/>
              <a:gd name="T8" fmla="*/ 0 w 13"/>
              <a:gd name="T9" fmla="*/ 44 h 44"/>
              <a:gd name="T10" fmla="*/ 0 w 13"/>
              <a:gd name="T11" fmla="*/ 37 h 44"/>
              <a:gd name="T12" fmla="*/ 0 w 13"/>
              <a:gd name="T13" fmla="*/ 7 h 44"/>
              <a:gd name="T14" fmla="*/ 0 w 13"/>
              <a:gd name="T15" fmla="*/ 0 h 44"/>
              <a:gd name="T16" fmla="*/ 6 w 13"/>
              <a:gd name="T17" fmla="*/ 0 h 44"/>
              <a:gd name="T18" fmla="*/ 6 w 13"/>
              <a:gd name="T19" fmla="*/ 0 h 44"/>
              <a:gd name="T20" fmla="*/ 13 w 13"/>
              <a:gd name="T21" fmla="*/ 0 h 44"/>
              <a:gd name="T22" fmla="*/ 13 w 13"/>
              <a:gd name="T23" fmla="*/ 7 h 44"/>
              <a:gd name="T24" fmla="*/ 13 w 13"/>
              <a:gd name="T25" fmla="*/ 3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44">
                <a:moveTo>
                  <a:pt x="13" y="37"/>
                </a:moveTo>
                <a:lnTo>
                  <a:pt x="13" y="44"/>
                </a:lnTo>
                <a:lnTo>
                  <a:pt x="6" y="44"/>
                </a:lnTo>
                <a:lnTo>
                  <a:pt x="6" y="44"/>
                </a:lnTo>
                <a:lnTo>
                  <a:pt x="0" y="44"/>
                </a:lnTo>
                <a:lnTo>
                  <a:pt x="0" y="3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3" y="0"/>
                </a:lnTo>
                <a:lnTo>
                  <a:pt x="13" y="7"/>
                </a:lnTo>
                <a:lnTo>
                  <a:pt x="13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Freeform 66"/>
          <p:cNvSpPr>
            <a:spLocks/>
          </p:cNvSpPr>
          <p:nvPr/>
        </p:nvSpPr>
        <p:spPr bwMode="auto">
          <a:xfrm>
            <a:off x="2511494" y="5116782"/>
            <a:ext cx="39688" cy="23813"/>
          </a:xfrm>
          <a:custGeom>
            <a:avLst/>
            <a:gdLst>
              <a:gd name="T0" fmla="*/ 6 w 25"/>
              <a:gd name="T1" fmla="*/ 15 h 15"/>
              <a:gd name="T2" fmla="*/ 0 w 25"/>
              <a:gd name="T3" fmla="*/ 15 h 15"/>
              <a:gd name="T4" fmla="*/ 0 w 25"/>
              <a:gd name="T5" fmla="*/ 7 h 15"/>
              <a:gd name="T6" fmla="*/ 0 w 25"/>
              <a:gd name="T7" fmla="*/ 7 h 15"/>
              <a:gd name="T8" fmla="*/ 0 w 25"/>
              <a:gd name="T9" fmla="*/ 0 h 15"/>
              <a:gd name="T10" fmla="*/ 6 w 25"/>
              <a:gd name="T11" fmla="*/ 0 h 15"/>
              <a:gd name="T12" fmla="*/ 19 w 25"/>
              <a:gd name="T13" fmla="*/ 0 h 15"/>
              <a:gd name="T14" fmla="*/ 25 w 25"/>
              <a:gd name="T15" fmla="*/ 0 h 15"/>
              <a:gd name="T16" fmla="*/ 25 w 25"/>
              <a:gd name="T17" fmla="*/ 7 h 15"/>
              <a:gd name="T18" fmla="*/ 25 w 25"/>
              <a:gd name="T19" fmla="*/ 7 h 15"/>
              <a:gd name="T20" fmla="*/ 25 w 25"/>
              <a:gd name="T21" fmla="*/ 15 h 15"/>
              <a:gd name="T22" fmla="*/ 19 w 25"/>
              <a:gd name="T23" fmla="*/ 15 h 15"/>
              <a:gd name="T24" fmla="*/ 6 w 25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19" y="0"/>
                </a:lnTo>
                <a:lnTo>
                  <a:pt x="25" y="0"/>
                </a:lnTo>
                <a:lnTo>
                  <a:pt x="25" y="7"/>
                </a:lnTo>
                <a:lnTo>
                  <a:pt x="25" y="7"/>
                </a:lnTo>
                <a:lnTo>
                  <a:pt x="25" y="15"/>
                </a:lnTo>
                <a:lnTo>
                  <a:pt x="19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Freeform 67"/>
          <p:cNvSpPr>
            <a:spLocks/>
          </p:cNvSpPr>
          <p:nvPr/>
        </p:nvSpPr>
        <p:spPr bwMode="auto">
          <a:xfrm>
            <a:off x="2532131" y="5058043"/>
            <a:ext cx="19050" cy="82550"/>
          </a:xfrm>
          <a:custGeom>
            <a:avLst/>
            <a:gdLst>
              <a:gd name="T0" fmla="*/ 12 w 12"/>
              <a:gd name="T1" fmla="*/ 44 h 52"/>
              <a:gd name="T2" fmla="*/ 12 w 12"/>
              <a:gd name="T3" fmla="*/ 52 h 52"/>
              <a:gd name="T4" fmla="*/ 6 w 12"/>
              <a:gd name="T5" fmla="*/ 52 h 52"/>
              <a:gd name="T6" fmla="*/ 6 w 12"/>
              <a:gd name="T7" fmla="*/ 52 h 52"/>
              <a:gd name="T8" fmla="*/ 0 w 12"/>
              <a:gd name="T9" fmla="*/ 52 h 52"/>
              <a:gd name="T10" fmla="*/ 0 w 12"/>
              <a:gd name="T11" fmla="*/ 44 h 52"/>
              <a:gd name="T12" fmla="*/ 0 w 12"/>
              <a:gd name="T13" fmla="*/ 8 h 52"/>
              <a:gd name="T14" fmla="*/ 0 w 12"/>
              <a:gd name="T15" fmla="*/ 0 h 52"/>
              <a:gd name="T16" fmla="*/ 6 w 12"/>
              <a:gd name="T17" fmla="*/ 0 h 52"/>
              <a:gd name="T18" fmla="*/ 6 w 12"/>
              <a:gd name="T19" fmla="*/ 0 h 52"/>
              <a:gd name="T20" fmla="*/ 12 w 12"/>
              <a:gd name="T21" fmla="*/ 0 h 52"/>
              <a:gd name="T22" fmla="*/ 12 w 12"/>
              <a:gd name="T23" fmla="*/ 8 h 52"/>
              <a:gd name="T24" fmla="*/ 12 w 12"/>
              <a:gd name="T25" fmla="*/ 4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52">
                <a:moveTo>
                  <a:pt x="12" y="44"/>
                </a:moveTo>
                <a:lnTo>
                  <a:pt x="12" y="52"/>
                </a:lnTo>
                <a:lnTo>
                  <a:pt x="6" y="52"/>
                </a:lnTo>
                <a:lnTo>
                  <a:pt x="6" y="52"/>
                </a:lnTo>
                <a:lnTo>
                  <a:pt x="0" y="52"/>
                </a:lnTo>
                <a:lnTo>
                  <a:pt x="0" y="44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8"/>
                </a:lnTo>
                <a:lnTo>
                  <a:pt x="12" y="4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Freeform 68"/>
          <p:cNvSpPr>
            <a:spLocks/>
          </p:cNvSpPr>
          <p:nvPr/>
        </p:nvSpPr>
        <p:spPr bwMode="auto">
          <a:xfrm>
            <a:off x="2532132" y="5058044"/>
            <a:ext cx="49213" cy="23813"/>
          </a:xfrm>
          <a:custGeom>
            <a:avLst/>
            <a:gdLst>
              <a:gd name="T0" fmla="*/ 6 w 31"/>
              <a:gd name="T1" fmla="*/ 15 h 15"/>
              <a:gd name="T2" fmla="*/ 0 w 31"/>
              <a:gd name="T3" fmla="*/ 15 h 15"/>
              <a:gd name="T4" fmla="*/ 0 w 31"/>
              <a:gd name="T5" fmla="*/ 8 h 15"/>
              <a:gd name="T6" fmla="*/ 0 w 31"/>
              <a:gd name="T7" fmla="*/ 8 h 15"/>
              <a:gd name="T8" fmla="*/ 0 w 31"/>
              <a:gd name="T9" fmla="*/ 0 h 15"/>
              <a:gd name="T10" fmla="*/ 6 w 31"/>
              <a:gd name="T11" fmla="*/ 0 h 15"/>
              <a:gd name="T12" fmla="*/ 25 w 31"/>
              <a:gd name="T13" fmla="*/ 0 h 15"/>
              <a:gd name="T14" fmla="*/ 31 w 31"/>
              <a:gd name="T15" fmla="*/ 0 h 15"/>
              <a:gd name="T16" fmla="*/ 31 w 31"/>
              <a:gd name="T17" fmla="*/ 8 h 15"/>
              <a:gd name="T18" fmla="*/ 31 w 31"/>
              <a:gd name="T19" fmla="*/ 8 h 15"/>
              <a:gd name="T20" fmla="*/ 31 w 31"/>
              <a:gd name="T21" fmla="*/ 15 h 15"/>
              <a:gd name="T22" fmla="*/ 25 w 31"/>
              <a:gd name="T23" fmla="*/ 15 h 15"/>
              <a:gd name="T24" fmla="*/ 6 w 31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1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25" y="0"/>
                </a:lnTo>
                <a:lnTo>
                  <a:pt x="31" y="0"/>
                </a:lnTo>
                <a:lnTo>
                  <a:pt x="31" y="8"/>
                </a:lnTo>
                <a:lnTo>
                  <a:pt x="31" y="8"/>
                </a:lnTo>
                <a:lnTo>
                  <a:pt x="31" y="15"/>
                </a:lnTo>
                <a:lnTo>
                  <a:pt x="25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Freeform 69"/>
          <p:cNvSpPr>
            <a:spLocks/>
          </p:cNvSpPr>
          <p:nvPr/>
        </p:nvSpPr>
        <p:spPr bwMode="auto">
          <a:xfrm>
            <a:off x="2560706" y="4953268"/>
            <a:ext cx="20638" cy="128588"/>
          </a:xfrm>
          <a:custGeom>
            <a:avLst/>
            <a:gdLst>
              <a:gd name="T0" fmla="*/ 13 w 13"/>
              <a:gd name="T1" fmla="*/ 74 h 81"/>
              <a:gd name="T2" fmla="*/ 13 w 13"/>
              <a:gd name="T3" fmla="*/ 81 h 81"/>
              <a:gd name="T4" fmla="*/ 7 w 13"/>
              <a:gd name="T5" fmla="*/ 81 h 81"/>
              <a:gd name="T6" fmla="*/ 7 w 13"/>
              <a:gd name="T7" fmla="*/ 81 h 81"/>
              <a:gd name="T8" fmla="*/ 0 w 13"/>
              <a:gd name="T9" fmla="*/ 81 h 81"/>
              <a:gd name="T10" fmla="*/ 0 w 13"/>
              <a:gd name="T11" fmla="*/ 74 h 81"/>
              <a:gd name="T12" fmla="*/ 0 w 13"/>
              <a:gd name="T13" fmla="*/ 7 h 81"/>
              <a:gd name="T14" fmla="*/ 0 w 13"/>
              <a:gd name="T15" fmla="*/ 0 h 81"/>
              <a:gd name="T16" fmla="*/ 7 w 13"/>
              <a:gd name="T17" fmla="*/ 0 h 81"/>
              <a:gd name="T18" fmla="*/ 7 w 13"/>
              <a:gd name="T19" fmla="*/ 0 h 81"/>
              <a:gd name="T20" fmla="*/ 13 w 13"/>
              <a:gd name="T21" fmla="*/ 0 h 81"/>
              <a:gd name="T22" fmla="*/ 13 w 13"/>
              <a:gd name="T23" fmla="*/ 7 h 81"/>
              <a:gd name="T24" fmla="*/ 13 w 13"/>
              <a:gd name="T25" fmla="*/ 7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81">
                <a:moveTo>
                  <a:pt x="13" y="74"/>
                </a:moveTo>
                <a:lnTo>
                  <a:pt x="13" y="81"/>
                </a:lnTo>
                <a:lnTo>
                  <a:pt x="7" y="81"/>
                </a:lnTo>
                <a:lnTo>
                  <a:pt x="7" y="81"/>
                </a:lnTo>
                <a:lnTo>
                  <a:pt x="0" y="81"/>
                </a:lnTo>
                <a:lnTo>
                  <a:pt x="0" y="74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13" y="0"/>
                </a:lnTo>
                <a:lnTo>
                  <a:pt x="13" y="7"/>
                </a:lnTo>
                <a:lnTo>
                  <a:pt x="13" y="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Freeform 70"/>
          <p:cNvSpPr>
            <a:spLocks/>
          </p:cNvSpPr>
          <p:nvPr/>
        </p:nvSpPr>
        <p:spPr bwMode="auto">
          <a:xfrm>
            <a:off x="2560707" y="4953269"/>
            <a:ext cx="30163" cy="22225"/>
          </a:xfrm>
          <a:custGeom>
            <a:avLst/>
            <a:gdLst>
              <a:gd name="T0" fmla="*/ 7 w 19"/>
              <a:gd name="T1" fmla="*/ 14 h 14"/>
              <a:gd name="T2" fmla="*/ 0 w 19"/>
              <a:gd name="T3" fmla="*/ 14 h 14"/>
              <a:gd name="T4" fmla="*/ 0 w 19"/>
              <a:gd name="T5" fmla="*/ 7 h 14"/>
              <a:gd name="T6" fmla="*/ 0 w 19"/>
              <a:gd name="T7" fmla="*/ 7 h 14"/>
              <a:gd name="T8" fmla="*/ 0 w 19"/>
              <a:gd name="T9" fmla="*/ 0 h 14"/>
              <a:gd name="T10" fmla="*/ 7 w 19"/>
              <a:gd name="T11" fmla="*/ 0 h 14"/>
              <a:gd name="T12" fmla="*/ 13 w 19"/>
              <a:gd name="T13" fmla="*/ 0 h 14"/>
              <a:gd name="T14" fmla="*/ 19 w 19"/>
              <a:gd name="T15" fmla="*/ 0 h 14"/>
              <a:gd name="T16" fmla="*/ 19 w 19"/>
              <a:gd name="T17" fmla="*/ 7 h 14"/>
              <a:gd name="T18" fmla="*/ 19 w 19"/>
              <a:gd name="T19" fmla="*/ 7 h 14"/>
              <a:gd name="T20" fmla="*/ 19 w 19"/>
              <a:gd name="T21" fmla="*/ 14 h 14"/>
              <a:gd name="T22" fmla="*/ 13 w 19"/>
              <a:gd name="T23" fmla="*/ 14 h 14"/>
              <a:gd name="T24" fmla="*/ 7 w 19"/>
              <a:gd name="T2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" h="14">
                <a:moveTo>
                  <a:pt x="7" y="14"/>
                </a:moveTo>
                <a:lnTo>
                  <a:pt x="0" y="14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13" y="0"/>
                </a:lnTo>
                <a:lnTo>
                  <a:pt x="19" y="0"/>
                </a:lnTo>
                <a:lnTo>
                  <a:pt x="19" y="7"/>
                </a:lnTo>
                <a:lnTo>
                  <a:pt x="19" y="7"/>
                </a:lnTo>
                <a:lnTo>
                  <a:pt x="19" y="14"/>
                </a:lnTo>
                <a:lnTo>
                  <a:pt x="13" y="14"/>
                </a:lnTo>
                <a:lnTo>
                  <a:pt x="7" y="1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Freeform 71"/>
          <p:cNvSpPr>
            <a:spLocks/>
          </p:cNvSpPr>
          <p:nvPr/>
        </p:nvSpPr>
        <p:spPr bwMode="auto">
          <a:xfrm>
            <a:off x="2571819" y="4635769"/>
            <a:ext cx="19050" cy="339725"/>
          </a:xfrm>
          <a:custGeom>
            <a:avLst/>
            <a:gdLst>
              <a:gd name="T0" fmla="*/ 12 w 12"/>
              <a:gd name="T1" fmla="*/ 207 h 214"/>
              <a:gd name="T2" fmla="*/ 12 w 12"/>
              <a:gd name="T3" fmla="*/ 214 h 214"/>
              <a:gd name="T4" fmla="*/ 6 w 12"/>
              <a:gd name="T5" fmla="*/ 214 h 214"/>
              <a:gd name="T6" fmla="*/ 6 w 12"/>
              <a:gd name="T7" fmla="*/ 214 h 214"/>
              <a:gd name="T8" fmla="*/ 0 w 12"/>
              <a:gd name="T9" fmla="*/ 214 h 214"/>
              <a:gd name="T10" fmla="*/ 0 w 12"/>
              <a:gd name="T11" fmla="*/ 207 h 214"/>
              <a:gd name="T12" fmla="*/ 0 w 12"/>
              <a:gd name="T13" fmla="*/ 8 h 214"/>
              <a:gd name="T14" fmla="*/ 0 w 12"/>
              <a:gd name="T15" fmla="*/ 0 h 214"/>
              <a:gd name="T16" fmla="*/ 6 w 12"/>
              <a:gd name="T17" fmla="*/ 0 h 214"/>
              <a:gd name="T18" fmla="*/ 6 w 12"/>
              <a:gd name="T19" fmla="*/ 0 h 214"/>
              <a:gd name="T20" fmla="*/ 12 w 12"/>
              <a:gd name="T21" fmla="*/ 0 h 214"/>
              <a:gd name="T22" fmla="*/ 12 w 12"/>
              <a:gd name="T23" fmla="*/ 8 h 214"/>
              <a:gd name="T24" fmla="*/ 12 w 12"/>
              <a:gd name="T25" fmla="*/ 207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214">
                <a:moveTo>
                  <a:pt x="12" y="207"/>
                </a:moveTo>
                <a:lnTo>
                  <a:pt x="12" y="214"/>
                </a:lnTo>
                <a:lnTo>
                  <a:pt x="6" y="214"/>
                </a:lnTo>
                <a:lnTo>
                  <a:pt x="6" y="214"/>
                </a:lnTo>
                <a:lnTo>
                  <a:pt x="0" y="214"/>
                </a:lnTo>
                <a:lnTo>
                  <a:pt x="0" y="207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8"/>
                </a:lnTo>
                <a:lnTo>
                  <a:pt x="12" y="20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Freeform 72"/>
          <p:cNvSpPr>
            <a:spLocks/>
          </p:cNvSpPr>
          <p:nvPr/>
        </p:nvSpPr>
        <p:spPr bwMode="auto">
          <a:xfrm>
            <a:off x="2571819" y="4635769"/>
            <a:ext cx="39688" cy="23813"/>
          </a:xfrm>
          <a:custGeom>
            <a:avLst/>
            <a:gdLst>
              <a:gd name="T0" fmla="*/ 6 w 25"/>
              <a:gd name="T1" fmla="*/ 15 h 15"/>
              <a:gd name="T2" fmla="*/ 0 w 25"/>
              <a:gd name="T3" fmla="*/ 15 h 15"/>
              <a:gd name="T4" fmla="*/ 0 w 25"/>
              <a:gd name="T5" fmla="*/ 8 h 15"/>
              <a:gd name="T6" fmla="*/ 0 w 25"/>
              <a:gd name="T7" fmla="*/ 8 h 15"/>
              <a:gd name="T8" fmla="*/ 0 w 25"/>
              <a:gd name="T9" fmla="*/ 0 h 15"/>
              <a:gd name="T10" fmla="*/ 6 w 25"/>
              <a:gd name="T11" fmla="*/ 0 h 15"/>
              <a:gd name="T12" fmla="*/ 19 w 25"/>
              <a:gd name="T13" fmla="*/ 0 h 15"/>
              <a:gd name="T14" fmla="*/ 25 w 25"/>
              <a:gd name="T15" fmla="*/ 0 h 15"/>
              <a:gd name="T16" fmla="*/ 25 w 25"/>
              <a:gd name="T17" fmla="*/ 8 h 15"/>
              <a:gd name="T18" fmla="*/ 25 w 25"/>
              <a:gd name="T19" fmla="*/ 8 h 15"/>
              <a:gd name="T20" fmla="*/ 25 w 25"/>
              <a:gd name="T21" fmla="*/ 15 h 15"/>
              <a:gd name="T22" fmla="*/ 19 w 25"/>
              <a:gd name="T23" fmla="*/ 15 h 15"/>
              <a:gd name="T24" fmla="*/ 6 w 25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19" y="0"/>
                </a:lnTo>
                <a:lnTo>
                  <a:pt x="25" y="0"/>
                </a:lnTo>
                <a:lnTo>
                  <a:pt x="25" y="8"/>
                </a:lnTo>
                <a:lnTo>
                  <a:pt x="25" y="8"/>
                </a:lnTo>
                <a:lnTo>
                  <a:pt x="25" y="15"/>
                </a:lnTo>
                <a:lnTo>
                  <a:pt x="19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Freeform 73"/>
          <p:cNvSpPr>
            <a:spLocks/>
          </p:cNvSpPr>
          <p:nvPr/>
        </p:nvSpPr>
        <p:spPr bwMode="auto">
          <a:xfrm>
            <a:off x="2590869" y="4530993"/>
            <a:ext cx="20638" cy="128588"/>
          </a:xfrm>
          <a:custGeom>
            <a:avLst/>
            <a:gdLst>
              <a:gd name="T0" fmla="*/ 13 w 13"/>
              <a:gd name="T1" fmla="*/ 74 h 81"/>
              <a:gd name="T2" fmla="*/ 13 w 13"/>
              <a:gd name="T3" fmla="*/ 81 h 81"/>
              <a:gd name="T4" fmla="*/ 7 w 13"/>
              <a:gd name="T5" fmla="*/ 81 h 81"/>
              <a:gd name="T6" fmla="*/ 7 w 13"/>
              <a:gd name="T7" fmla="*/ 81 h 81"/>
              <a:gd name="T8" fmla="*/ 0 w 13"/>
              <a:gd name="T9" fmla="*/ 81 h 81"/>
              <a:gd name="T10" fmla="*/ 0 w 13"/>
              <a:gd name="T11" fmla="*/ 74 h 81"/>
              <a:gd name="T12" fmla="*/ 0 w 13"/>
              <a:gd name="T13" fmla="*/ 7 h 81"/>
              <a:gd name="T14" fmla="*/ 0 w 13"/>
              <a:gd name="T15" fmla="*/ 0 h 81"/>
              <a:gd name="T16" fmla="*/ 7 w 13"/>
              <a:gd name="T17" fmla="*/ 0 h 81"/>
              <a:gd name="T18" fmla="*/ 7 w 13"/>
              <a:gd name="T19" fmla="*/ 0 h 81"/>
              <a:gd name="T20" fmla="*/ 13 w 13"/>
              <a:gd name="T21" fmla="*/ 0 h 81"/>
              <a:gd name="T22" fmla="*/ 13 w 13"/>
              <a:gd name="T23" fmla="*/ 7 h 81"/>
              <a:gd name="T24" fmla="*/ 13 w 13"/>
              <a:gd name="T25" fmla="*/ 7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81">
                <a:moveTo>
                  <a:pt x="13" y="74"/>
                </a:moveTo>
                <a:lnTo>
                  <a:pt x="13" y="81"/>
                </a:lnTo>
                <a:lnTo>
                  <a:pt x="7" y="81"/>
                </a:lnTo>
                <a:lnTo>
                  <a:pt x="7" y="81"/>
                </a:lnTo>
                <a:lnTo>
                  <a:pt x="0" y="81"/>
                </a:lnTo>
                <a:lnTo>
                  <a:pt x="0" y="74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13" y="0"/>
                </a:lnTo>
                <a:lnTo>
                  <a:pt x="13" y="7"/>
                </a:lnTo>
                <a:lnTo>
                  <a:pt x="13" y="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Freeform 74"/>
          <p:cNvSpPr>
            <a:spLocks/>
          </p:cNvSpPr>
          <p:nvPr/>
        </p:nvSpPr>
        <p:spPr bwMode="auto">
          <a:xfrm>
            <a:off x="2590869" y="4530994"/>
            <a:ext cx="39688" cy="23813"/>
          </a:xfrm>
          <a:custGeom>
            <a:avLst/>
            <a:gdLst>
              <a:gd name="T0" fmla="*/ 7 w 25"/>
              <a:gd name="T1" fmla="*/ 15 h 15"/>
              <a:gd name="T2" fmla="*/ 0 w 25"/>
              <a:gd name="T3" fmla="*/ 15 h 15"/>
              <a:gd name="T4" fmla="*/ 0 w 25"/>
              <a:gd name="T5" fmla="*/ 7 h 15"/>
              <a:gd name="T6" fmla="*/ 0 w 25"/>
              <a:gd name="T7" fmla="*/ 7 h 15"/>
              <a:gd name="T8" fmla="*/ 0 w 25"/>
              <a:gd name="T9" fmla="*/ 0 h 15"/>
              <a:gd name="T10" fmla="*/ 7 w 25"/>
              <a:gd name="T11" fmla="*/ 0 h 15"/>
              <a:gd name="T12" fmla="*/ 19 w 25"/>
              <a:gd name="T13" fmla="*/ 0 h 15"/>
              <a:gd name="T14" fmla="*/ 25 w 25"/>
              <a:gd name="T15" fmla="*/ 0 h 15"/>
              <a:gd name="T16" fmla="*/ 25 w 25"/>
              <a:gd name="T17" fmla="*/ 7 h 15"/>
              <a:gd name="T18" fmla="*/ 25 w 25"/>
              <a:gd name="T19" fmla="*/ 7 h 15"/>
              <a:gd name="T20" fmla="*/ 25 w 25"/>
              <a:gd name="T21" fmla="*/ 15 h 15"/>
              <a:gd name="T22" fmla="*/ 19 w 25"/>
              <a:gd name="T23" fmla="*/ 15 h 15"/>
              <a:gd name="T24" fmla="*/ 7 w 25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" h="15">
                <a:moveTo>
                  <a:pt x="7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19" y="0"/>
                </a:lnTo>
                <a:lnTo>
                  <a:pt x="25" y="0"/>
                </a:lnTo>
                <a:lnTo>
                  <a:pt x="25" y="7"/>
                </a:lnTo>
                <a:lnTo>
                  <a:pt x="25" y="7"/>
                </a:lnTo>
                <a:lnTo>
                  <a:pt x="25" y="15"/>
                </a:lnTo>
                <a:lnTo>
                  <a:pt x="19" y="15"/>
                </a:lnTo>
                <a:lnTo>
                  <a:pt x="7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Freeform 75"/>
          <p:cNvSpPr>
            <a:spLocks/>
          </p:cNvSpPr>
          <p:nvPr/>
        </p:nvSpPr>
        <p:spPr bwMode="auto">
          <a:xfrm>
            <a:off x="2611506" y="4483368"/>
            <a:ext cx="19050" cy="71438"/>
          </a:xfrm>
          <a:custGeom>
            <a:avLst/>
            <a:gdLst>
              <a:gd name="T0" fmla="*/ 12 w 12"/>
              <a:gd name="T1" fmla="*/ 37 h 45"/>
              <a:gd name="T2" fmla="*/ 12 w 12"/>
              <a:gd name="T3" fmla="*/ 45 h 45"/>
              <a:gd name="T4" fmla="*/ 6 w 12"/>
              <a:gd name="T5" fmla="*/ 45 h 45"/>
              <a:gd name="T6" fmla="*/ 6 w 12"/>
              <a:gd name="T7" fmla="*/ 45 h 45"/>
              <a:gd name="T8" fmla="*/ 0 w 12"/>
              <a:gd name="T9" fmla="*/ 45 h 45"/>
              <a:gd name="T10" fmla="*/ 0 w 12"/>
              <a:gd name="T11" fmla="*/ 37 h 45"/>
              <a:gd name="T12" fmla="*/ 0 w 12"/>
              <a:gd name="T13" fmla="*/ 8 h 45"/>
              <a:gd name="T14" fmla="*/ 0 w 12"/>
              <a:gd name="T15" fmla="*/ 0 h 45"/>
              <a:gd name="T16" fmla="*/ 6 w 12"/>
              <a:gd name="T17" fmla="*/ 0 h 45"/>
              <a:gd name="T18" fmla="*/ 6 w 12"/>
              <a:gd name="T19" fmla="*/ 0 h 45"/>
              <a:gd name="T20" fmla="*/ 12 w 12"/>
              <a:gd name="T21" fmla="*/ 0 h 45"/>
              <a:gd name="T22" fmla="*/ 12 w 12"/>
              <a:gd name="T23" fmla="*/ 8 h 45"/>
              <a:gd name="T24" fmla="*/ 12 w 12"/>
              <a:gd name="T25" fmla="*/ 37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45">
                <a:moveTo>
                  <a:pt x="12" y="37"/>
                </a:moveTo>
                <a:lnTo>
                  <a:pt x="12" y="45"/>
                </a:lnTo>
                <a:lnTo>
                  <a:pt x="6" y="45"/>
                </a:lnTo>
                <a:lnTo>
                  <a:pt x="6" y="45"/>
                </a:lnTo>
                <a:lnTo>
                  <a:pt x="0" y="45"/>
                </a:lnTo>
                <a:lnTo>
                  <a:pt x="0" y="37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8"/>
                </a:lnTo>
                <a:lnTo>
                  <a:pt x="12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Freeform 76"/>
          <p:cNvSpPr>
            <a:spLocks/>
          </p:cNvSpPr>
          <p:nvPr/>
        </p:nvSpPr>
        <p:spPr bwMode="auto">
          <a:xfrm>
            <a:off x="2611507" y="4483369"/>
            <a:ext cx="30163" cy="23813"/>
          </a:xfrm>
          <a:custGeom>
            <a:avLst/>
            <a:gdLst>
              <a:gd name="T0" fmla="*/ 6 w 19"/>
              <a:gd name="T1" fmla="*/ 15 h 15"/>
              <a:gd name="T2" fmla="*/ 0 w 19"/>
              <a:gd name="T3" fmla="*/ 15 h 15"/>
              <a:gd name="T4" fmla="*/ 0 w 19"/>
              <a:gd name="T5" fmla="*/ 8 h 15"/>
              <a:gd name="T6" fmla="*/ 0 w 19"/>
              <a:gd name="T7" fmla="*/ 8 h 15"/>
              <a:gd name="T8" fmla="*/ 0 w 19"/>
              <a:gd name="T9" fmla="*/ 0 h 15"/>
              <a:gd name="T10" fmla="*/ 6 w 19"/>
              <a:gd name="T11" fmla="*/ 0 h 15"/>
              <a:gd name="T12" fmla="*/ 12 w 19"/>
              <a:gd name="T13" fmla="*/ 0 h 15"/>
              <a:gd name="T14" fmla="*/ 19 w 19"/>
              <a:gd name="T15" fmla="*/ 0 h 15"/>
              <a:gd name="T16" fmla="*/ 19 w 19"/>
              <a:gd name="T17" fmla="*/ 8 h 15"/>
              <a:gd name="T18" fmla="*/ 19 w 19"/>
              <a:gd name="T19" fmla="*/ 8 h 15"/>
              <a:gd name="T20" fmla="*/ 19 w 19"/>
              <a:gd name="T21" fmla="*/ 15 h 15"/>
              <a:gd name="T22" fmla="*/ 12 w 19"/>
              <a:gd name="T23" fmla="*/ 15 h 15"/>
              <a:gd name="T24" fmla="*/ 6 w 19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12" y="0"/>
                </a:lnTo>
                <a:lnTo>
                  <a:pt x="19" y="0"/>
                </a:lnTo>
                <a:lnTo>
                  <a:pt x="19" y="8"/>
                </a:lnTo>
                <a:lnTo>
                  <a:pt x="19" y="8"/>
                </a:lnTo>
                <a:lnTo>
                  <a:pt x="19" y="15"/>
                </a:lnTo>
                <a:lnTo>
                  <a:pt x="12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Freeform 77"/>
          <p:cNvSpPr>
            <a:spLocks/>
          </p:cNvSpPr>
          <p:nvPr/>
        </p:nvSpPr>
        <p:spPr bwMode="auto">
          <a:xfrm>
            <a:off x="2621031" y="4272231"/>
            <a:ext cx="20638" cy="234950"/>
          </a:xfrm>
          <a:custGeom>
            <a:avLst/>
            <a:gdLst>
              <a:gd name="T0" fmla="*/ 13 w 13"/>
              <a:gd name="T1" fmla="*/ 141 h 148"/>
              <a:gd name="T2" fmla="*/ 13 w 13"/>
              <a:gd name="T3" fmla="*/ 148 h 148"/>
              <a:gd name="T4" fmla="*/ 6 w 13"/>
              <a:gd name="T5" fmla="*/ 148 h 148"/>
              <a:gd name="T6" fmla="*/ 6 w 13"/>
              <a:gd name="T7" fmla="*/ 148 h 148"/>
              <a:gd name="T8" fmla="*/ 0 w 13"/>
              <a:gd name="T9" fmla="*/ 148 h 148"/>
              <a:gd name="T10" fmla="*/ 0 w 13"/>
              <a:gd name="T11" fmla="*/ 141 h 148"/>
              <a:gd name="T12" fmla="*/ 0 w 13"/>
              <a:gd name="T13" fmla="*/ 8 h 148"/>
              <a:gd name="T14" fmla="*/ 0 w 13"/>
              <a:gd name="T15" fmla="*/ 0 h 148"/>
              <a:gd name="T16" fmla="*/ 6 w 13"/>
              <a:gd name="T17" fmla="*/ 0 h 148"/>
              <a:gd name="T18" fmla="*/ 6 w 13"/>
              <a:gd name="T19" fmla="*/ 0 h 148"/>
              <a:gd name="T20" fmla="*/ 13 w 13"/>
              <a:gd name="T21" fmla="*/ 0 h 148"/>
              <a:gd name="T22" fmla="*/ 13 w 13"/>
              <a:gd name="T23" fmla="*/ 8 h 148"/>
              <a:gd name="T24" fmla="*/ 13 w 13"/>
              <a:gd name="T25" fmla="*/ 141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148">
                <a:moveTo>
                  <a:pt x="13" y="141"/>
                </a:moveTo>
                <a:lnTo>
                  <a:pt x="13" y="148"/>
                </a:lnTo>
                <a:lnTo>
                  <a:pt x="6" y="148"/>
                </a:lnTo>
                <a:lnTo>
                  <a:pt x="6" y="148"/>
                </a:lnTo>
                <a:lnTo>
                  <a:pt x="0" y="148"/>
                </a:lnTo>
                <a:lnTo>
                  <a:pt x="0" y="141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3" y="0"/>
                </a:lnTo>
                <a:lnTo>
                  <a:pt x="13" y="8"/>
                </a:lnTo>
                <a:lnTo>
                  <a:pt x="13" y="14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Freeform 78"/>
          <p:cNvSpPr>
            <a:spLocks/>
          </p:cNvSpPr>
          <p:nvPr/>
        </p:nvSpPr>
        <p:spPr bwMode="auto">
          <a:xfrm>
            <a:off x="2621031" y="4272232"/>
            <a:ext cx="39688" cy="23813"/>
          </a:xfrm>
          <a:custGeom>
            <a:avLst/>
            <a:gdLst>
              <a:gd name="T0" fmla="*/ 6 w 25"/>
              <a:gd name="T1" fmla="*/ 15 h 15"/>
              <a:gd name="T2" fmla="*/ 0 w 25"/>
              <a:gd name="T3" fmla="*/ 15 h 15"/>
              <a:gd name="T4" fmla="*/ 0 w 25"/>
              <a:gd name="T5" fmla="*/ 8 h 15"/>
              <a:gd name="T6" fmla="*/ 0 w 25"/>
              <a:gd name="T7" fmla="*/ 8 h 15"/>
              <a:gd name="T8" fmla="*/ 0 w 25"/>
              <a:gd name="T9" fmla="*/ 0 h 15"/>
              <a:gd name="T10" fmla="*/ 6 w 25"/>
              <a:gd name="T11" fmla="*/ 0 h 15"/>
              <a:gd name="T12" fmla="*/ 19 w 25"/>
              <a:gd name="T13" fmla="*/ 0 h 15"/>
              <a:gd name="T14" fmla="*/ 25 w 25"/>
              <a:gd name="T15" fmla="*/ 0 h 15"/>
              <a:gd name="T16" fmla="*/ 25 w 25"/>
              <a:gd name="T17" fmla="*/ 8 h 15"/>
              <a:gd name="T18" fmla="*/ 25 w 25"/>
              <a:gd name="T19" fmla="*/ 8 h 15"/>
              <a:gd name="T20" fmla="*/ 25 w 25"/>
              <a:gd name="T21" fmla="*/ 15 h 15"/>
              <a:gd name="T22" fmla="*/ 19 w 25"/>
              <a:gd name="T23" fmla="*/ 15 h 15"/>
              <a:gd name="T24" fmla="*/ 6 w 25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19" y="0"/>
                </a:lnTo>
                <a:lnTo>
                  <a:pt x="25" y="0"/>
                </a:lnTo>
                <a:lnTo>
                  <a:pt x="25" y="8"/>
                </a:lnTo>
                <a:lnTo>
                  <a:pt x="25" y="8"/>
                </a:lnTo>
                <a:lnTo>
                  <a:pt x="25" y="15"/>
                </a:lnTo>
                <a:lnTo>
                  <a:pt x="19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Freeform 79"/>
          <p:cNvSpPr>
            <a:spLocks/>
          </p:cNvSpPr>
          <p:nvPr/>
        </p:nvSpPr>
        <p:spPr bwMode="auto">
          <a:xfrm>
            <a:off x="2641669" y="4167456"/>
            <a:ext cx="19050" cy="128588"/>
          </a:xfrm>
          <a:custGeom>
            <a:avLst/>
            <a:gdLst>
              <a:gd name="T0" fmla="*/ 12 w 12"/>
              <a:gd name="T1" fmla="*/ 74 h 81"/>
              <a:gd name="T2" fmla="*/ 12 w 12"/>
              <a:gd name="T3" fmla="*/ 81 h 81"/>
              <a:gd name="T4" fmla="*/ 6 w 12"/>
              <a:gd name="T5" fmla="*/ 81 h 81"/>
              <a:gd name="T6" fmla="*/ 6 w 12"/>
              <a:gd name="T7" fmla="*/ 81 h 81"/>
              <a:gd name="T8" fmla="*/ 0 w 12"/>
              <a:gd name="T9" fmla="*/ 81 h 81"/>
              <a:gd name="T10" fmla="*/ 0 w 12"/>
              <a:gd name="T11" fmla="*/ 74 h 81"/>
              <a:gd name="T12" fmla="*/ 0 w 12"/>
              <a:gd name="T13" fmla="*/ 7 h 81"/>
              <a:gd name="T14" fmla="*/ 0 w 12"/>
              <a:gd name="T15" fmla="*/ 0 h 81"/>
              <a:gd name="T16" fmla="*/ 6 w 12"/>
              <a:gd name="T17" fmla="*/ 0 h 81"/>
              <a:gd name="T18" fmla="*/ 6 w 12"/>
              <a:gd name="T19" fmla="*/ 0 h 81"/>
              <a:gd name="T20" fmla="*/ 12 w 12"/>
              <a:gd name="T21" fmla="*/ 0 h 81"/>
              <a:gd name="T22" fmla="*/ 12 w 12"/>
              <a:gd name="T23" fmla="*/ 7 h 81"/>
              <a:gd name="T24" fmla="*/ 12 w 12"/>
              <a:gd name="T25" fmla="*/ 7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81">
                <a:moveTo>
                  <a:pt x="12" y="74"/>
                </a:moveTo>
                <a:lnTo>
                  <a:pt x="12" y="81"/>
                </a:lnTo>
                <a:lnTo>
                  <a:pt x="6" y="81"/>
                </a:lnTo>
                <a:lnTo>
                  <a:pt x="6" y="81"/>
                </a:lnTo>
                <a:lnTo>
                  <a:pt x="0" y="81"/>
                </a:lnTo>
                <a:lnTo>
                  <a:pt x="0" y="74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Freeform 80"/>
          <p:cNvSpPr>
            <a:spLocks/>
          </p:cNvSpPr>
          <p:nvPr/>
        </p:nvSpPr>
        <p:spPr bwMode="auto">
          <a:xfrm>
            <a:off x="2641670" y="4167457"/>
            <a:ext cx="28575" cy="23813"/>
          </a:xfrm>
          <a:custGeom>
            <a:avLst/>
            <a:gdLst>
              <a:gd name="T0" fmla="*/ 6 w 18"/>
              <a:gd name="T1" fmla="*/ 15 h 15"/>
              <a:gd name="T2" fmla="*/ 0 w 18"/>
              <a:gd name="T3" fmla="*/ 15 h 15"/>
              <a:gd name="T4" fmla="*/ 0 w 18"/>
              <a:gd name="T5" fmla="*/ 7 h 15"/>
              <a:gd name="T6" fmla="*/ 0 w 18"/>
              <a:gd name="T7" fmla="*/ 7 h 15"/>
              <a:gd name="T8" fmla="*/ 0 w 18"/>
              <a:gd name="T9" fmla="*/ 0 h 15"/>
              <a:gd name="T10" fmla="*/ 6 w 18"/>
              <a:gd name="T11" fmla="*/ 0 h 15"/>
              <a:gd name="T12" fmla="*/ 12 w 18"/>
              <a:gd name="T13" fmla="*/ 0 h 15"/>
              <a:gd name="T14" fmla="*/ 18 w 18"/>
              <a:gd name="T15" fmla="*/ 0 h 15"/>
              <a:gd name="T16" fmla="*/ 18 w 18"/>
              <a:gd name="T17" fmla="*/ 7 h 15"/>
              <a:gd name="T18" fmla="*/ 18 w 18"/>
              <a:gd name="T19" fmla="*/ 7 h 15"/>
              <a:gd name="T20" fmla="*/ 18 w 18"/>
              <a:gd name="T21" fmla="*/ 15 h 15"/>
              <a:gd name="T22" fmla="*/ 12 w 18"/>
              <a:gd name="T23" fmla="*/ 15 h 15"/>
              <a:gd name="T24" fmla="*/ 6 w 18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18" y="7"/>
                </a:lnTo>
                <a:lnTo>
                  <a:pt x="18" y="7"/>
                </a:lnTo>
                <a:lnTo>
                  <a:pt x="18" y="15"/>
                </a:lnTo>
                <a:lnTo>
                  <a:pt x="12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Freeform 81"/>
          <p:cNvSpPr>
            <a:spLocks/>
          </p:cNvSpPr>
          <p:nvPr/>
        </p:nvSpPr>
        <p:spPr bwMode="auto">
          <a:xfrm>
            <a:off x="2651194" y="4108718"/>
            <a:ext cx="19050" cy="82550"/>
          </a:xfrm>
          <a:custGeom>
            <a:avLst/>
            <a:gdLst>
              <a:gd name="T0" fmla="*/ 12 w 12"/>
              <a:gd name="T1" fmla="*/ 44 h 52"/>
              <a:gd name="T2" fmla="*/ 12 w 12"/>
              <a:gd name="T3" fmla="*/ 52 h 52"/>
              <a:gd name="T4" fmla="*/ 6 w 12"/>
              <a:gd name="T5" fmla="*/ 52 h 52"/>
              <a:gd name="T6" fmla="*/ 6 w 12"/>
              <a:gd name="T7" fmla="*/ 52 h 52"/>
              <a:gd name="T8" fmla="*/ 0 w 12"/>
              <a:gd name="T9" fmla="*/ 52 h 52"/>
              <a:gd name="T10" fmla="*/ 0 w 12"/>
              <a:gd name="T11" fmla="*/ 44 h 52"/>
              <a:gd name="T12" fmla="*/ 0 w 12"/>
              <a:gd name="T13" fmla="*/ 7 h 52"/>
              <a:gd name="T14" fmla="*/ 0 w 12"/>
              <a:gd name="T15" fmla="*/ 0 h 52"/>
              <a:gd name="T16" fmla="*/ 6 w 12"/>
              <a:gd name="T17" fmla="*/ 0 h 52"/>
              <a:gd name="T18" fmla="*/ 6 w 12"/>
              <a:gd name="T19" fmla="*/ 0 h 52"/>
              <a:gd name="T20" fmla="*/ 12 w 12"/>
              <a:gd name="T21" fmla="*/ 0 h 52"/>
              <a:gd name="T22" fmla="*/ 12 w 12"/>
              <a:gd name="T23" fmla="*/ 7 h 52"/>
              <a:gd name="T24" fmla="*/ 12 w 12"/>
              <a:gd name="T25" fmla="*/ 4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52">
                <a:moveTo>
                  <a:pt x="12" y="44"/>
                </a:moveTo>
                <a:lnTo>
                  <a:pt x="12" y="52"/>
                </a:lnTo>
                <a:lnTo>
                  <a:pt x="6" y="52"/>
                </a:lnTo>
                <a:lnTo>
                  <a:pt x="6" y="52"/>
                </a:lnTo>
                <a:lnTo>
                  <a:pt x="0" y="52"/>
                </a:lnTo>
                <a:lnTo>
                  <a:pt x="0" y="44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4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Freeform 82"/>
          <p:cNvSpPr>
            <a:spLocks/>
          </p:cNvSpPr>
          <p:nvPr/>
        </p:nvSpPr>
        <p:spPr bwMode="auto">
          <a:xfrm>
            <a:off x="2651194" y="4108719"/>
            <a:ext cx="39688" cy="23813"/>
          </a:xfrm>
          <a:custGeom>
            <a:avLst/>
            <a:gdLst>
              <a:gd name="T0" fmla="*/ 6 w 25"/>
              <a:gd name="T1" fmla="*/ 15 h 15"/>
              <a:gd name="T2" fmla="*/ 0 w 25"/>
              <a:gd name="T3" fmla="*/ 15 h 15"/>
              <a:gd name="T4" fmla="*/ 0 w 25"/>
              <a:gd name="T5" fmla="*/ 7 h 15"/>
              <a:gd name="T6" fmla="*/ 0 w 25"/>
              <a:gd name="T7" fmla="*/ 7 h 15"/>
              <a:gd name="T8" fmla="*/ 0 w 25"/>
              <a:gd name="T9" fmla="*/ 0 h 15"/>
              <a:gd name="T10" fmla="*/ 6 w 25"/>
              <a:gd name="T11" fmla="*/ 0 h 15"/>
              <a:gd name="T12" fmla="*/ 19 w 25"/>
              <a:gd name="T13" fmla="*/ 0 h 15"/>
              <a:gd name="T14" fmla="*/ 25 w 25"/>
              <a:gd name="T15" fmla="*/ 0 h 15"/>
              <a:gd name="T16" fmla="*/ 25 w 25"/>
              <a:gd name="T17" fmla="*/ 7 h 15"/>
              <a:gd name="T18" fmla="*/ 25 w 25"/>
              <a:gd name="T19" fmla="*/ 7 h 15"/>
              <a:gd name="T20" fmla="*/ 25 w 25"/>
              <a:gd name="T21" fmla="*/ 15 h 15"/>
              <a:gd name="T22" fmla="*/ 19 w 25"/>
              <a:gd name="T23" fmla="*/ 15 h 15"/>
              <a:gd name="T24" fmla="*/ 6 w 25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19" y="0"/>
                </a:lnTo>
                <a:lnTo>
                  <a:pt x="25" y="0"/>
                </a:lnTo>
                <a:lnTo>
                  <a:pt x="25" y="7"/>
                </a:lnTo>
                <a:lnTo>
                  <a:pt x="25" y="7"/>
                </a:lnTo>
                <a:lnTo>
                  <a:pt x="25" y="15"/>
                </a:lnTo>
                <a:lnTo>
                  <a:pt x="19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Freeform 83"/>
          <p:cNvSpPr>
            <a:spLocks/>
          </p:cNvSpPr>
          <p:nvPr/>
        </p:nvSpPr>
        <p:spPr bwMode="auto">
          <a:xfrm>
            <a:off x="2670244" y="4002357"/>
            <a:ext cx="20638" cy="130175"/>
          </a:xfrm>
          <a:custGeom>
            <a:avLst/>
            <a:gdLst>
              <a:gd name="T0" fmla="*/ 13 w 13"/>
              <a:gd name="T1" fmla="*/ 74 h 82"/>
              <a:gd name="T2" fmla="*/ 13 w 13"/>
              <a:gd name="T3" fmla="*/ 82 h 82"/>
              <a:gd name="T4" fmla="*/ 7 w 13"/>
              <a:gd name="T5" fmla="*/ 82 h 82"/>
              <a:gd name="T6" fmla="*/ 7 w 13"/>
              <a:gd name="T7" fmla="*/ 82 h 82"/>
              <a:gd name="T8" fmla="*/ 0 w 13"/>
              <a:gd name="T9" fmla="*/ 82 h 82"/>
              <a:gd name="T10" fmla="*/ 0 w 13"/>
              <a:gd name="T11" fmla="*/ 74 h 82"/>
              <a:gd name="T12" fmla="*/ 0 w 13"/>
              <a:gd name="T13" fmla="*/ 8 h 82"/>
              <a:gd name="T14" fmla="*/ 0 w 13"/>
              <a:gd name="T15" fmla="*/ 0 h 82"/>
              <a:gd name="T16" fmla="*/ 7 w 13"/>
              <a:gd name="T17" fmla="*/ 0 h 82"/>
              <a:gd name="T18" fmla="*/ 7 w 13"/>
              <a:gd name="T19" fmla="*/ 0 h 82"/>
              <a:gd name="T20" fmla="*/ 13 w 13"/>
              <a:gd name="T21" fmla="*/ 0 h 82"/>
              <a:gd name="T22" fmla="*/ 13 w 13"/>
              <a:gd name="T23" fmla="*/ 8 h 82"/>
              <a:gd name="T24" fmla="*/ 13 w 13"/>
              <a:gd name="T25" fmla="*/ 74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82">
                <a:moveTo>
                  <a:pt x="13" y="74"/>
                </a:moveTo>
                <a:lnTo>
                  <a:pt x="13" y="82"/>
                </a:lnTo>
                <a:lnTo>
                  <a:pt x="7" y="82"/>
                </a:lnTo>
                <a:lnTo>
                  <a:pt x="7" y="82"/>
                </a:lnTo>
                <a:lnTo>
                  <a:pt x="0" y="82"/>
                </a:lnTo>
                <a:lnTo>
                  <a:pt x="0" y="74"/>
                </a:lnTo>
                <a:lnTo>
                  <a:pt x="0" y="8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13" y="0"/>
                </a:lnTo>
                <a:lnTo>
                  <a:pt x="13" y="8"/>
                </a:lnTo>
                <a:lnTo>
                  <a:pt x="13" y="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Freeform 84"/>
          <p:cNvSpPr>
            <a:spLocks/>
          </p:cNvSpPr>
          <p:nvPr/>
        </p:nvSpPr>
        <p:spPr bwMode="auto">
          <a:xfrm>
            <a:off x="2670245" y="4002357"/>
            <a:ext cx="30163" cy="23813"/>
          </a:xfrm>
          <a:custGeom>
            <a:avLst/>
            <a:gdLst>
              <a:gd name="T0" fmla="*/ 7 w 19"/>
              <a:gd name="T1" fmla="*/ 15 h 15"/>
              <a:gd name="T2" fmla="*/ 0 w 19"/>
              <a:gd name="T3" fmla="*/ 15 h 15"/>
              <a:gd name="T4" fmla="*/ 0 w 19"/>
              <a:gd name="T5" fmla="*/ 8 h 15"/>
              <a:gd name="T6" fmla="*/ 0 w 19"/>
              <a:gd name="T7" fmla="*/ 8 h 15"/>
              <a:gd name="T8" fmla="*/ 0 w 19"/>
              <a:gd name="T9" fmla="*/ 0 h 15"/>
              <a:gd name="T10" fmla="*/ 7 w 19"/>
              <a:gd name="T11" fmla="*/ 0 h 15"/>
              <a:gd name="T12" fmla="*/ 13 w 19"/>
              <a:gd name="T13" fmla="*/ 0 h 15"/>
              <a:gd name="T14" fmla="*/ 19 w 19"/>
              <a:gd name="T15" fmla="*/ 0 h 15"/>
              <a:gd name="T16" fmla="*/ 19 w 19"/>
              <a:gd name="T17" fmla="*/ 8 h 15"/>
              <a:gd name="T18" fmla="*/ 19 w 19"/>
              <a:gd name="T19" fmla="*/ 8 h 15"/>
              <a:gd name="T20" fmla="*/ 19 w 19"/>
              <a:gd name="T21" fmla="*/ 15 h 15"/>
              <a:gd name="T22" fmla="*/ 13 w 19"/>
              <a:gd name="T23" fmla="*/ 15 h 15"/>
              <a:gd name="T24" fmla="*/ 7 w 19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" h="15">
                <a:moveTo>
                  <a:pt x="7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7" y="0"/>
                </a:lnTo>
                <a:lnTo>
                  <a:pt x="13" y="0"/>
                </a:lnTo>
                <a:lnTo>
                  <a:pt x="19" y="0"/>
                </a:lnTo>
                <a:lnTo>
                  <a:pt x="19" y="8"/>
                </a:lnTo>
                <a:lnTo>
                  <a:pt x="19" y="8"/>
                </a:lnTo>
                <a:lnTo>
                  <a:pt x="19" y="15"/>
                </a:lnTo>
                <a:lnTo>
                  <a:pt x="13" y="15"/>
                </a:lnTo>
                <a:lnTo>
                  <a:pt x="7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Freeform 85"/>
          <p:cNvSpPr>
            <a:spLocks/>
          </p:cNvSpPr>
          <p:nvPr/>
        </p:nvSpPr>
        <p:spPr bwMode="auto">
          <a:xfrm>
            <a:off x="2681356" y="3956318"/>
            <a:ext cx="19050" cy="69850"/>
          </a:xfrm>
          <a:custGeom>
            <a:avLst/>
            <a:gdLst>
              <a:gd name="T0" fmla="*/ 12 w 12"/>
              <a:gd name="T1" fmla="*/ 37 h 44"/>
              <a:gd name="T2" fmla="*/ 12 w 12"/>
              <a:gd name="T3" fmla="*/ 44 h 44"/>
              <a:gd name="T4" fmla="*/ 6 w 12"/>
              <a:gd name="T5" fmla="*/ 44 h 44"/>
              <a:gd name="T6" fmla="*/ 6 w 12"/>
              <a:gd name="T7" fmla="*/ 44 h 44"/>
              <a:gd name="T8" fmla="*/ 0 w 12"/>
              <a:gd name="T9" fmla="*/ 44 h 44"/>
              <a:gd name="T10" fmla="*/ 0 w 12"/>
              <a:gd name="T11" fmla="*/ 37 h 44"/>
              <a:gd name="T12" fmla="*/ 0 w 12"/>
              <a:gd name="T13" fmla="*/ 7 h 44"/>
              <a:gd name="T14" fmla="*/ 0 w 12"/>
              <a:gd name="T15" fmla="*/ 0 h 44"/>
              <a:gd name="T16" fmla="*/ 6 w 12"/>
              <a:gd name="T17" fmla="*/ 0 h 44"/>
              <a:gd name="T18" fmla="*/ 6 w 12"/>
              <a:gd name="T19" fmla="*/ 0 h 44"/>
              <a:gd name="T20" fmla="*/ 12 w 12"/>
              <a:gd name="T21" fmla="*/ 0 h 44"/>
              <a:gd name="T22" fmla="*/ 12 w 12"/>
              <a:gd name="T23" fmla="*/ 7 h 44"/>
              <a:gd name="T24" fmla="*/ 12 w 12"/>
              <a:gd name="T25" fmla="*/ 3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44">
                <a:moveTo>
                  <a:pt x="12" y="37"/>
                </a:moveTo>
                <a:lnTo>
                  <a:pt x="12" y="44"/>
                </a:lnTo>
                <a:lnTo>
                  <a:pt x="6" y="44"/>
                </a:lnTo>
                <a:lnTo>
                  <a:pt x="6" y="44"/>
                </a:lnTo>
                <a:lnTo>
                  <a:pt x="0" y="44"/>
                </a:lnTo>
                <a:lnTo>
                  <a:pt x="0" y="3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Freeform 86"/>
          <p:cNvSpPr>
            <a:spLocks/>
          </p:cNvSpPr>
          <p:nvPr/>
        </p:nvSpPr>
        <p:spPr bwMode="auto">
          <a:xfrm>
            <a:off x="2681356" y="3956319"/>
            <a:ext cx="39688" cy="23813"/>
          </a:xfrm>
          <a:custGeom>
            <a:avLst/>
            <a:gdLst>
              <a:gd name="T0" fmla="*/ 6 w 25"/>
              <a:gd name="T1" fmla="*/ 15 h 15"/>
              <a:gd name="T2" fmla="*/ 0 w 25"/>
              <a:gd name="T3" fmla="*/ 15 h 15"/>
              <a:gd name="T4" fmla="*/ 0 w 25"/>
              <a:gd name="T5" fmla="*/ 7 h 15"/>
              <a:gd name="T6" fmla="*/ 0 w 25"/>
              <a:gd name="T7" fmla="*/ 7 h 15"/>
              <a:gd name="T8" fmla="*/ 0 w 25"/>
              <a:gd name="T9" fmla="*/ 0 h 15"/>
              <a:gd name="T10" fmla="*/ 6 w 25"/>
              <a:gd name="T11" fmla="*/ 0 h 15"/>
              <a:gd name="T12" fmla="*/ 18 w 25"/>
              <a:gd name="T13" fmla="*/ 0 h 15"/>
              <a:gd name="T14" fmla="*/ 25 w 25"/>
              <a:gd name="T15" fmla="*/ 0 h 15"/>
              <a:gd name="T16" fmla="*/ 25 w 25"/>
              <a:gd name="T17" fmla="*/ 7 h 15"/>
              <a:gd name="T18" fmla="*/ 25 w 25"/>
              <a:gd name="T19" fmla="*/ 7 h 15"/>
              <a:gd name="T20" fmla="*/ 25 w 25"/>
              <a:gd name="T21" fmla="*/ 15 h 15"/>
              <a:gd name="T22" fmla="*/ 18 w 25"/>
              <a:gd name="T23" fmla="*/ 15 h 15"/>
              <a:gd name="T24" fmla="*/ 6 w 25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18" y="0"/>
                </a:lnTo>
                <a:lnTo>
                  <a:pt x="25" y="0"/>
                </a:lnTo>
                <a:lnTo>
                  <a:pt x="25" y="7"/>
                </a:lnTo>
                <a:lnTo>
                  <a:pt x="25" y="7"/>
                </a:lnTo>
                <a:lnTo>
                  <a:pt x="25" y="15"/>
                </a:lnTo>
                <a:lnTo>
                  <a:pt x="18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Freeform 87"/>
          <p:cNvSpPr>
            <a:spLocks/>
          </p:cNvSpPr>
          <p:nvPr/>
        </p:nvSpPr>
        <p:spPr bwMode="auto">
          <a:xfrm>
            <a:off x="2700406" y="3897581"/>
            <a:ext cx="20638" cy="82550"/>
          </a:xfrm>
          <a:custGeom>
            <a:avLst/>
            <a:gdLst>
              <a:gd name="T0" fmla="*/ 13 w 13"/>
              <a:gd name="T1" fmla="*/ 44 h 52"/>
              <a:gd name="T2" fmla="*/ 13 w 13"/>
              <a:gd name="T3" fmla="*/ 52 h 52"/>
              <a:gd name="T4" fmla="*/ 6 w 13"/>
              <a:gd name="T5" fmla="*/ 52 h 52"/>
              <a:gd name="T6" fmla="*/ 6 w 13"/>
              <a:gd name="T7" fmla="*/ 52 h 52"/>
              <a:gd name="T8" fmla="*/ 0 w 13"/>
              <a:gd name="T9" fmla="*/ 52 h 52"/>
              <a:gd name="T10" fmla="*/ 0 w 13"/>
              <a:gd name="T11" fmla="*/ 44 h 52"/>
              <a:gd name="T12" fmla="*/ 0 w 13"/>
              <a:gd name="T13" fmla="*/ 7 h 52"/>
              <a:gd name="T14" fmla="*/ 0 w 13"/>
              <a:gd name="T15" fmla="*/ 0 h 52"/>
              <a:gd name="T16" fmla="*/ 6 w 13"/>
              <a:gd name="T17" fmla="*/ 0 h 52"/>
              <a:gd name="T18" fmla="*/ 6 w 13"/>
              <a:gd name="T19" fmla="*/ 0 h 52"/>
              <a:gd name="T20" fmla="*/ 13 w 13"/>
              <a:gd name="T21" fmla="*/ 0 h 52"/>
              <a:gd name="T22" fmla="*/ 13 w 13"/>
              <a:gd name="T23" fmla="*/ 7 h 52"/>
              <a:gd name="T24" fmla="*/ 13 w 13"/>
              <a:gd name="T25" fmla="*/ 4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52">
                <a:moveTo>
                  <a:pt x="13" y="44"/>
                </a:moveTo>
                <a:lnTo>
                  <a:pt x="13" y="52"/>
                </a:lnTo>
                <a:lnTo>
                  <a:pt x="6" y="52"/>
                </a:lnTo>
                <a:lnTo>
                  <a:pt x="6" y="52"/>
                </a:lnTo>
                <a:lnTo>
                  <a:pt x="0" y="52"/>
                </a:lnTo>
                <a:lnTo>
                  <a:pt x="0" y="44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3" y="0"/>
                </a:lnTo>
                <a:lnTo>
                  <a:pt x="13" y="7"/>
                </a:lnTo>
                <a:lnTo>
                  <a:pt x="13" y="4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Freeform 88"/>
          <p:cNvSpPr>
            <a:spLocks/>
          </p:cNvSpPr>
          <p:nvPr/>
        </p:nvSpPr>
        <p:spPr bwMode="auto">
          <a:xfrm>
            <a:off x="2700407" y="3897582"/>
            <a:ext cx="130175" cy="23813"/>
          </a:xfrm>
          <a:custGeom>
            <a:avLst/>
            <a:gdLst>
              <a:gd name="T0" fmla="*/ 6 w 82"/>
              <a:gd name="T1" fmla="*/ 15 h 15"/>
              <a:gd name="T2" fmla="*/ 0 w 82"/>
              <a:gd name="T3" fmla="*/ 15 h 15"/>
              <a:gd name="T4" fmla="*/ 0 w 82"/>
              <a:gd name="T5" fmla="*/ 7 h 15"/>
              <a:gd name="T6" fmla="*/ 0 w 82"/>
              <a:gd name="T7" fmla="*/ 7 h 15"/>
              <a:gd name="T8" fmla="*/ 0 w 82"/>
              <a:gd name="T9" fmla="*/ 0 h 15"/>
              <a:gd name="T10" fmla="*/ 6 w 82"/>
              <a:gd name="T11" fmla="*/ 0 h 15"/>
              <a:gd name="T12" fmla="*/ 75 w 82"/>
              <a:gd name="T13" fmla="*/ 0 h 15"/>
              <a:gd name="T14" fmla="*/ 82 w 82"/>
              <a:gd name="T15" fmla="*/ 0 h 15"/>
              <a:gd name="T16" fmla="*/ 82 w 82"/>
              <a:gd name="T17" fmla="*/ 7 h 15"/>
              <a:gd name="T18" fmla="*/ 82 w 82"/>
              <a:gd name="T19" fmla="*/ 7 h 15"/>
              <a:gd name="T20" fmla="*/ 82 w 82"/>
              <a:gd name="T21" fmla="*/ 15 h 15"/>
              <a:gd name="T22" fmla="*/ 75 w 82"/>
              <a:gd name="T23" fmla="*/ 15 h 15"/>
              <a:gd name="T24" fmla="*/ 6 w 82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2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75" y="0"/>
                </a:lnTo>
                <a:lnTo>
                  <a:pt x="82" y="0"/>
                </a:lnTo>
                <a:lnTo>
                  <a:pt x="82" y="7"/>
                </a:lnTo>
                <a:lnTo>
                  <a:pt x="82" y="7"/>
                </a:lnTo>
                <a:lnTo>
                  <a:pt x="82" y="15"/>
                </a:lnTo>
                <a:lnTo>
                  <a:pt x="75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Freeform 89"/>
          <p:cNvSpPr>
            <a:spLocks/>
          </p:cNvSpPr>
          <p:nvPr/>
        </p:nvSpPr>
        <p:spPr bwMode="auto">
          <a:xfrm>
            <a:off x="2809944" y="3849956"/>
            <a:ext cx="20638" cy="71438"/>
          </a:xfrm>
          <a:custGeom>
            <a:avLst/>
            <a:gdLst>
              <a:gd name="T0" fmla="*/ 13 w 13"/>
              <a:gd name="T1" fmla="*/ 37 h 45"/>
              <a:gd name="T2" fmla="*/ 13 w 13"/>
              <a:gd name="T3" fmla="*/ 45 h 45"/>
              <a:gd name="T4" fmla="*/ 6 w 13"/>
              <a:gd name="T5" fmla="*/ 45 h 45"/>
              <a:gd name="T6" fmla="*/ 6 w 13"/>
              <a:gd name="T7" fmla="*/ 45 h 45"/>
              <a:gd name="T8" fmla="*/ 0 w 13"/>
              <a:gd name="T9" fmla="*/ 45 h 45"/>
              <a:gd name="T10" fmla="*/ 0 w 13"/>
              <a:gd name="T11" fmla="*/ 37 h 45"/>
              <a:gd name="T12" fmla="*/ 0 w 13"/>
              <a:gd name="T13" fmla="*/ 8 h 45"/>
              <a:gd name="T14" fmla="*/ 0 w 13"/>
              <a:gd name="T15" fmla="*/ 0 h 45"/>
              <a:gd name="T16" fmla="*/ 6 w 13"/>
              <a:gd name="T17" fmla="*/ 0 h 45"/>
              <a:gd name="T18" fmla="*/ 6 w 13"/>
              <a:gd name="T19" fmla="*/ 0 h 45"/>
              <a:gd name="T20" fmla="*/ 13 w 13"/>
              <a:gd name="T21" fmla="*/ 0 h 45"/>
              <a:gd name="T22" fmla="*/ 13 w 13"/>
              <a:gd name="T23" fmla="*/ 8 h 45"/>
              <a:gd name="T24" fmla="*/ 13 w 13"/>
              <a:gd name="T25" fmla="*/ 37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45">
                <a:moveTo>
                  <a:pt x="13" y="37"/>
                </a:moveTo>
                <a:lnTo>
                  <a:pt x="13" y="45"/>
                </a:lnTo>
                <a:lnTo>
                  <a:pt x="6" y="45"/>
                </a:lnTo>
                <a:lnTo>
                  <a:pt x="6" y="45"/>
                </a:lnTo>
                <a:lnTo>
                  <a:pt x="0" y="45"/>
                </a:lnTo>
                <a:lnTo>
                  <a:pt x="0" y="37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3" y="0"/>
                </a:lnTo>
                <a:lnTo>
                  <a:pt x="13" y="8"/>
                </a:lnTo>
                <a:lnTo>
                  <a:pt x="13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Freeform 90"/>
          <p:cNvSpPr>
            <a:spLocks/>
          </p:cNvSpPr>
          <p:nvPr/>
        </p:nvSpPr>
        <p:spPr bwMode="auto">
          <a:xfrm>
            <a:off x="2809945" y="3849957"/>
            <a:ext cx="49213" cy="23813"/>
          </a:xfrm>
          <a:custGeom>
            <a:avLst/>
            <a:gdLst>
              <a:gd name="T0" fmla="*/ 6 w 31"/>
              <a:gd name="T1" fmla="*/ 15 h 15"/>
              <a:gd name="T2" fmla="*/ 0 w 31"/>
              <a:gd name="T3" fmla="*/ 15 h 15"/>
              <a:gd name="T4" fmla="*/ 0 w 31"/>
              <a:gd name="T5" fmla="*/ 8 h 15"/>
              <a:gd name="T6" fmla="*/ 0 w 31"/>
              <a:gd name="T7" fmla="*/ 8 h 15"/>
              <a:gd name="T8" fmla="*/ 0 w 31"/>
              <a:gd name="T9" fmla="*/ 0 h 15"/>
              <a:gd name="T10" fmla="*/ 6 w 31"/>
              <a:gd name="T11" fmla="*/ 0 h 15"/>
              <a:gd name="T12" fmla="*/ 25 w 31"/>
              <a:gd name="T13" fmla="*/ 0 h 15"/>
              <a:gd name="T14" fmla="*/ 31 w 31"/>
              <a:gd name="T15" fmla="*/ 0 h 15"/>
              <a:gd name="T16" fmla="*/ 31 w 31"/>
              <a:gd name="T17" fmla="*/ 8 h 15"/>
              <a:gd name="T18" fmla="*/ 31 w 31"/>
              <a:gd name="T19" fmla="*/ 8 h 15"/>
              <a:gd name="T20" fmla="*/ 31 w 31"/>
              <a:gd name="T21" fmla="*/ 15 h 15"/>
              <a:gd name="T22" fmla="*/ 25 w 31"/>
              <a:gd name="T23" fmla="*/ 15 h 15"/>
              <a:gd name="T24" fmla="*/ 6 w 31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1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25" y="0"/>
                </a:lnTo>
                <a:lnTo>
                  <a:pt x="31" y="0"/>
                </a:lnTo>
                <a:lnTo>
                  <a:pt x="31" y="8"/>
                </a:lnTo>
                <a:lnTo>
                  <a:pt x="31" y="8"/>
                </a:lnTo>
                <a:lnTo>
                  <a:pt x="31" y="15"/>
                </a:lnTo>
                <a:lnTo>
                  <a:pt x="25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Freeform 91"/>
          <p:cNvSpPr>
            <a:spLocks/>
          </p:cNvSpPr>
          <p:nvPr/>
        </p:nvSpPr>
        <p:spPr bwMode="auto">
          <a:xfrm>
            <a:off x="2840106" y="3791218"/>
            <a:ext cx="19050" cy="82550"/>
          </a:xfrm>
          <a:custGeom>
            <a:avLst/>
            <a:gdLst>
              <a:gd name="T0" fmla="*/ 12 w 12"/>
              <a:gd name="T1" fmla="*/ 45 h 52"/>
              <a:gd name="T2" fmla="*/ 12 w 12"/>
              <a:gd name="T3" fmla="*/ 52 h 52"/>
              <a:gd name="T4" fmla="*/ 6 w 12"/>
              <a:gd name="T5" fmla="*/ 52 h 52"/>
              <a:gd name="T6" fmla="*/ 6 w 12"/>
              <a:gd name="T7" fmla="*/ 52 h 52"/>
              <a:gd name="T8" fmla="*/ 0 w 12"/>
              <a:gd name="T9" fmla="*/ 52 h 52"/>
              <a:gd name="T10" fmla="*/ 0 w 12"/>
              <a:gd name="T11" fmla="*/ 45 h 52"/>
              <a:gd name="T12" fmla="*/ 0 w 12"/>
              <a:gd name="T13" fmla="*/ 8 h 52"/>
              <a:gd name="T14" fmla="*/ 0 w 12"/>
              <a:gd name="T15" fmla="*/ 0 h 52"/>
              <a:gd name="T16" fmla="*/ 6 w 12"/>
              <a:gd name="T17" fmla="*/ 0 h 52"/>
              <a:gd name="T18" fmla="*/ 6 w 12"/>
              <a:gd name="T19" fmla="*/ 0 h 52"/>
              <a:gd name="T20" fmla="*/ 12 w 12"/>
              <a:gd name="T21" fmla="*/ 0 h 52"/>
              <a:gd name="T22" fmla="*/ 12 w 12"/>
              <a:gd name="T23" fmla="*/ 8 h 52"/>
              <a:gd name="T24" fmla="*/ 12 w 12"/>
              <a:gd name="T25" fmla="*/ 4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52">
                <a:moveTo>
                  <a:pt x="12" y="45"/>
                </a:moveTo>
                <a:lnTo>
                  <a:pt x="12" y="52"/>
                </a:lnTo>
                <a:lnTo>
                  <a:pt x="6" y="52"/>
                </a:lnTo>
                <a:lnTo>
                  <a:pt x="6" y="52"/>
                </a:lnTo>
                <a:lnTo>
                  <a:pt x="0" y="52"/>
                </a:lnTo>
                <a:lnTo>
                  <a:pt x="0" y="45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8"/>
                </a:lnTo>
                <a:lnTo>
                  <a:pt x="12" y="4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Freeform 92"/>
          <p:cNvSpPr>
            <a:spLocks/>
          </p:cNvSpPr>
          <p:nvPr/>
        </p:nvSpPr>
        <p:spPr bwMode="auto">
          <a:xfrm>
            <a:off x="2840106" y="3791219"/>
            <a:ext cx="69850" cy="23813"/>
          </a:xfrm>
          <a:custGeom>
            <a:avLst/>
            <a:gdLst>
              <a:gd name="T0" fmla="*/ 6 w 44"/>
              <a:gd name="T1" fmla="*/ 15 h 15"/>
              <a:gd name="T2" fmla="*/ 0 w 44"/>
              <a:gd name="T3" fmla="*/ 15 h 15"/>
              <a:gd name="T4" fmla="*/ 0 w 44"/>
              <a:gd name="T5" fmla="*/ 8 h 15"/>
              <a:gd name="T6" fmla="*/ 0 w 44"/>
              <a:gd name="T7" fmla="*/ 8 h 15"/>
              <a:gd name="T8" fmla="*/ 0 w 44"/>
              <a:gd name="T9" fmla="*/ 0 h 15"/>
              <a:gd name="T10" fmla="*/ 6 w 44"/>
              <a:gd name="T11" fmla="*/ 0 h 15"/>
              <a:gd name="T12" fmla="*/ 38 w 44"/>
              <a:gd name="T13" fmla="*/ 0 h 15"/>
              <a:gd name="T14" fmla="*/ 44 w 44"/>
              <a:gd name="T15" fmla="*/ 0 h 15"/>
              <a:gd name="T16" fmla="*/ 44 w 44"/>
              <a:gd name="T17" fmla="*/ 8 h 15"/>
              <a:gd name="T18" fmla="*/ 44 w 44"/>
              <a:gd name="T19" fmla="*/ 8 h 15"/>
              <a:gd name="T20" fmla="*/ 44 w 44"/>
              <a:gd name="T21" fmla="*/ 15 h 15"/>
              <a:gd name="T22" fmla="*/ 38 w 44"/>
              <a:gd name="T23" fmla="*/ 15 h 15"/>
              <a:gd name="T24" fmla="*/ 6 w 44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38" y="0"/>
                </a:lnTo>
                <a:lnTo>
                  <a:pt x="44" y="0"/>
                </a:lnTo>
                <a:lnTo>
                  <a:pt x="44" y="8"/>
                </a:lnTo>
                <a:lnTo>
                  <a:pt x="44" y="8"/>
                </a:lnTo>
                <a:lnTo>
                  <a:pt x="44" y="15"/>
                </a:lnTo>
                <a:lnTo>
                  <a:pt x="38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" name="Freeform 93"/>
          <p:cNvSpPr>
            <a:spLocks/>
          </p:cNvSpPr>
          <p:nvPr/>
        </p:nvSpPr>
        <p:spPr bwMode="auto">
          <a:xfrm>
            <a:off x="2889319" y="3745181"/>
            <a:ext cx="20638" cy="69850"/>
          </a:xfrm>
          <a:custGeom>
            <a:avLst/>
            <a:gdLst>
              <a:gd name="T0" fmla="*/ 13 w 13"/>
              <a:gd name="T1" fmla="*/ 37 h 44"/>
              <a:gd name="T2" fmla="*/ 13 w 13"/>
              <a:gd name="T3" fmla="*/ 44 h 44"/>
              <a:gd name="T4" fmla="*/ 7 w 13"/>
              <a:gd name="T5" fmla="*/ 44 h 44"/>
              <a:gd name="T6" fmla="*/ 7 w 13"/>
              <a:gd name="T7" fmla="*/ 44 h 44"/>
              <a:gd name="T8" fmla="*/ 0 w 13"/>
              <a:gd name="T9" fmla="*/ 44 h 44"/>
              <a:gd name="T10" fmla="*/ 0 w 13"/>
              <a:gd name="T11" fmla="*/ 37 h 44"/>
              <a:gd name="T12" fmla="*/ 0 w 13"/>
              <a:gd name="T13" fmla="*/ 7 h 44"/>
              <a:gd name="T14" fmla="*/ 0 w 13"/>
              <a:gd name="T15" fmla="*/ 0 h 44"/>
              <a:gd name="T16" fmla="*/ 7 w 13"/>
              <a:gd name="T17" fmla="*/ 0 h 44"/>
              <a:gd name="T18" fmla="*/ 7 w 13"/>
              <a:gd name="T19" fmla="*/ 0 h 44"/>
              <a:gd name="T20" fmla="*/ 13 w 13"/>
              <a:gd name="T21" fmla="*/ 0 h 44"/>
              <a:gd name="T22" fmla="*/ 13 w 13"/>
              <a:gd name="T23" fmla="*/ 7 h 44"/>
              <a:gd name="T24" fmla="*/ 13 w 13"/>
              <a:gd name="T25" fmla="*/ 3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44">
                <a:moveTo>
                  <a:pt x="13" y="37"/>
                </a:moveTo>
                <a:lnTo>
                  <a:pt x="13" y="44"/>
                </a:lnTo>
                <a:lnTo>
                  <a:pt x="7" y="44"/>
                </a:lnTo>
                <a:lnTo>
                  <a:pt x="7" y="44"/>
                </a:lnTo>
                <a:lnTo>
                  <a:pt x="0" y="44"/>
                </a:lnTo>
                <a:lnTo>
                  <a:pt x="0" y="37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13" y="0"/>
                </a:lnTo>
                <a:lnTo>
                  <a:pt x="13" y="7"/>
                </a:lnTo>
                <a:lnTo>
                  <a:pt x="13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Freeform 94"/>
          <p:cNvSpPr>
            <a:spLocks/>
          </p:cNvSpPr>
          <p:nvPr/>
        </p:nvSpPr>
        <p:spPr bwMode="auto">
          <a:xfrm>
            <a:off x="2889319" y="3745182"/>
            <a:ext cx="39688" cy="23813"/>
          </a:xfrm>
          <a:custGeom>
            <a:avLst/>
            <a:gdLst>
              <a:gd name="T0" fmla="*/ 7 w 25"/>
              <a:gd name="T1" fmla="*/ 15 h 15"/>
              <a:gd name="T2" fmla="*/ 0 w 25"/>
              <a:gd name="T3" fmla="*/ 15 h 15"/>
              <a:gd name="T4" fmla="*/ 0 w 25"/>
              <a:gd name="T5" fmla="*/ 7 h 15"/>
              <a:gd name="T6" fmla="*/ 0 w 25"/>
              <a:gd name="T7" fmla="*/ 7 h 15"/>
              <a:gd name="T8" fmla="*/ 0 w 25"/>
              <a:gd name="T9" fmla="*/ 0 h 15"/>
              <a:gd name="T10" fmla="*/ 7 w 25"/>
              <a:gd name="T11" fmla="*/ 0 h 15"/>
              <a:gd name="T12" fmla="*/ 19 w 25"/>
              <a:gd name="T13" fmla="*/ 0 h 15"/>
              <a:gd name="T14" fmla="*/ 25 w 25"/>
              <a:gd name="T15" fmla="*/ 0 h 15"/>
              <a:gd name="T16" fmla="*/ 25 w 25"/>
              <a:gd name="T17" fmla="*/ 7 h 15"/>
              <a:gd name="T18" fmla="*/ 25 w 25"/>
              <a:gd name="T19" fmla="*/ 7 h 15"/>
              <a:gd name="T20" fmla="*/ 25 w 25"/>
              <a:gd name="T21" fmla="*/ 15 h 15"/>
              <a:gd name="T22" fmla="*/ 19 w 25"/>
              <a:gd name="T23" fmla="*/ 15 h 15"/>
              <a:gd name="T24" fmla="*/ 7 w 25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" h="15">
                <a:moveTo>
                  <a:pt x="7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19" y="0"/>
                </a:lnTo>
                <a:lnTo>
                  <a:pt x="25" y="0"/>
                </a:lnTo>
                <a:lnTo>
                  <a:pt x="25" y="7"/>
                </a:lnTo>
                <a:lnTo>
                  <a:pt x="25" y="7"/>
                </a:lnTo>
                <a:lnTo>
                  <a:pt x="25" y="15"/>
                </a:lnTo>
                <a:lnTo>
                  <a:pt x="19" y="15"/>
                </a:lnTo>
                <a:lnTo>
                  <a:pt x="7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Freeform 95"/>
          <p:cNvSpPr>
            <a:spLocks/>
          </p:cNvSpPr>
          <p:nvPr/>
        </p:nvSpPr>
        <p:spPr bwMode="auto">
          <a:xfrm>
            <a:off x="2909956" y="3686443"/>
            <a:ext cx="19050" cy="82550"/>
          </a:xfrm>
          <a:custGeom>
            <a:avLst/>
            <a:gdLst>
              <a:gd name="T0" fmla="*/ 12 w 12"/>
              <a:gd name="T1" fmla="*/ 44 h 52"/>
              <a:gd name="T2" fmla="*/ 12 w 12"/>
              <a:gd name="T3" fmla="*/ 52 h 52"/>
              <a:gd name="T4" fmla="*/ 6 w 12"/>
              <a:gd name="T5" fmla="*/ 52 h 52"/>
              <a:gd name="T6" fmla="*/ 6 w 12"/>
              <a:gd name="T7" fmla="*/ 52 h 52"/>
              <a:gd name="T8" fmla="*/ 0 w 12"/>
              <a:gd name="T9" fmla="*/ 52 h 52"/>
              <a:gd name="T10" fmla="*/ 0 w 12"/>
              <a:gd name="T11" fmla="*/ 44 h 52"/>
              <a:gd name="T12" fmla="*/ 0 w 12"/>
              <a:gd name="T13" fmla="*/ 7 h 52"/>
              <a:gd name="T14" fmla="*/ 0 w 12"/>
              <a:gd name="T15" fmla="*/ 0 h 52"/>
              <a:gd name="T16" fmla="*/ 6 w 12"/>
              <a:gd name="T17" fmla="*/ 0 h 52"/>
              <a:gd name="T18" fmla="*/ 6 w 12"/>
              <a:gd name="T19" fmla="*/ 0 h 52"/>
              <a:gd name="T20" fmla="*/ 12 w 12"/>
              <a:gd name="T21" fmla="*/ 0 h 52"/>
              <a:gd name="T22" fmla="*/ 12 w 12"/>
              <a:gd name="T23" fmla="*/ 7 h 52"/>
              <a:gd name="T24" fmla="*/ 12 w 12"/>
              <a:gd name="T25" fmla="*/ 4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52">
                <a:moveTo>
                  <a:pt x="12" y="44"/>
                </a:moveTo>
                <a:lnTo>
                  <a:pt x="12" y="52"/>
                </a:lnTo>
                <a:lnTo>
                  <a:pt x="6" y="52"/>
                </a:lnTo>
                <a:lnTo>
                  <a:pt x="6" y="52"/>
                </a:lnTo>
                <a:lnTo>
                  <a:pt x="0" y="52"/>
                </a:lnTo>
                <a:lnTo>
                  <a:pt x="0" y="44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4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Freeform 96"/>
          <p:cNvSpPr>
            <a:spLocks/>
          </p:cNvSpPr>
          <p:nvPr/>
        </p:nvSpPr>
        <p:spPr bwMode="auto">
          <a:xfrm>
            <a:off x="2909957" y="3686444"/>
            <a:ext cx="79375" cy="23813"/>
          </a:xfrm>
          <a:custGeom>
            <a:avLst/>
            <a:gdLst>
              <a:gd name="T0" fmla="*/ 6 w 50"/>
              <a:gd name="T1" fmla="*/ 15 h 15"/>
              <a:gd name="T2" fmla="*/ 0 w 50"/>
              <a:gd name="T3" fmla="*/ 15 h 15"/>
              <a:gd name="T4" fmla="*/ 0 w 50"/>
              <a:gd name="T5" fmla="*/ 7 h 15"/>
              <a:gd name="T6" fmla="*/ 0 w 50"/>
              <a:gd name="T7" fmla="*/ 7 h 15"/>
              <a:gd name="T8" fmla="*/ 0 w 50"/>
              <a:gd name="T9" fmla="*/ 0 h 15"/>
              <a:gd name="T10" fmla="*/ 6 w 50"/>
              <a:gd name="T11" fmla="*/ 0 h 15"/>
              <a:gd name="T12" fmla="*/ 44 w 50"/>
              <a:gd name="T13" fmla="*/ 0 h 15"/>
              <a:gd name="T14" fmla="*/ 50 w 50"/>
              <a:gd name="T15" fmla="*/ 0 h 15"/>
              <a:gd name="T16" fmla="*/ 50 w 50"/>
              <a:gd name="T17" fmla="*/ 7 h 15"/>
              <a:gd name="T18" fmla="*/ 50 w 50"/>
              <a:gd name="T19" fmla="*/ 7 h 15"/>
              <a:gd name="T20" fmla="*/ 50 w 50"/>
              <a:gd name="T21" fmla="*/ 15 h 15"/>
              <a:gd name="T22" fmla="*/ 44 w 50"/>
              <a:gd name="T23" fmla="*/ 15 h 15"/>
              <a:gd name="T24" fmla="*/ 6 w 50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44" y="0"/>
                </a:lnTo>
                <a:lnTo>
                  <a:pt x="50" y="0"/>
                </a:lnTo>
                <a:lnTo>
                  <a:pt x="50" y="7"/>
                </a:lnTo>
                <a:lnTo>
                  <a:pt x="50" y="7"/>
                </a:lnTo>
                <a:lnTo>
                  <a:pt x="50" y="15"/>
                </a:lnTo>
                <a:lnTo>
                  <a:pt x="44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" name="Freeform 97"/>
          <p:cNvSpPr>
            <a:spLocks/>
          </p:cNvSpPr>
          <p:nvPr/>
        </p:nvSpPr>
        <p:spPr bwMode="auto">
          <a:xfrm>
            <a:off x="2968694" y="3638818"/>
            <a:ext cx="20638" cy="71438"/>
          </a:xfrm>
          <a:custGeom>
            <a:avLst/>
            <a:gdLst>
              <a:gd name="T0" fmla="*/ 13 w 13"/>
              <a:gd name="T1" fmla="*/ 37 h 45"/>
              <a:gd name="T2" fmla="*/ 13 w 13"/>
              <a:gd name="T3" fmla="*/ 45 h 45"/>
              <a:gd name="T4" fmla="*/ 7 w 13"/>
              <a:gd name="T5" fmla="*/ 45 h 45"/>
              <a:gd name="T6" fmla="*/ 7 w 13"/>
              <a:gd name="T7" fmla="*/ 45 h 45"/>
              <a:gd name="T8" fmla="*/ 0 w 13"/>
              <a:gd name="T9" fmla="*/ 45 h 45"/>
              <a:gd name="T10" fmla="*/ 0 w 13"/>
              <a:gd name="T11" fmla="*/ 37 h 45"/>
              <a:gd name="T12" fmla="*/ 0 w 13"/>
              <a:gd name="T13" fmla="*/ 8 h 45"/>
              <a:gd name="T14" fmla="*/ 0 w 13"/>
              <a:gd name="T15" fmla="*/ 0 h 45"/>
              <a:gd name="T16" fmla="*/ 7 w 13"/>
              <a:gd name="T17" fmla="*/ 0 h 45"/>
              <a:gd name="T18" fmla="*/ 7 w 13"/>
              <a:gd name="T19" fmla="*/ 0 h 45"/>
              <a:gd name="T20" fmla="*/ 13 w 13"/>
              <a:gd name="T21" fmla="*/ 0 h 45"/>
              <a:gd name="T22" fmla="*/ 13 w 13"/>
              <a:gd name="T23" fmla="*/ 8 h 45"/>
              <a:gd name="T24" fmla="*/ 13 w 13"/>
              <a:gd name="T25" fmla="*/ 37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45">
                <a:moveTo>
                  <a:pt x="13" y="37"/>
                </a:moveTo>
                <a:lnTo>
                  <a:pt x="13" y="45"/>
                </a:lnTo>
                <a:lnTo>
                  <a:pt x="7" y="45"/>
                </a:lnTo>
                <a:lnTo>
                  <a:pt x="7" y="45"/>
                </a:lnTo>
                <a:lnTo>
                  <a:pt x="0" y="45"/>
                </a:lnTo>
                <a:lnTo>
                  <a:pt x="0" y="37"/>
                </a:lnTo>
                <a:lnTo>
                  <a:pt x="0" y="8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13" y="0"/>
                </a:lnTo>
                <a:lnTo>
                  <a:pt x="13" y="8"/>
                </a:lnTo>
                <a:lnTo>
                  <a:pt x="13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Freeform 98"/>
          <p:cNvSpPr>
            <a:spLocks/>
          </p:cNvSpPr>
          <p:nvPr/>
        </p:nvSpPr>
        <p:spPr bwMode="auto">
          <a:xfrm>
            <a:off x="2968694" y="3638819"/>
            <a:ext cx="209550" cy="23813"/>
          </a:xfrm>
          <a:custGeom>
            <a:avLst/>
            <a:gdLst>
              <a:gd name="T0" fmla="*/ 7 w 132"/>
              <a:gd name="T1" fmla="*/ 15 h 15"/>
              <a:gd name="T2" fmla="*/ 0 w 132"/>
              <a:gd name="T3" fmla="*/ 15 h 15"/>
              <a:gd name="T4" fmla="*/ 0 w 132"/>
              <a:gd name="T5" fmla="*/ 8 h 15"/>
              <a:gd name="T6" fmla="*/ 0 w 132"/>
              <a:gd name="T7" fmla="*/ 8 h 15"/>
              <a:gd name="T8" fmla="*/ 0 w 132"/>
              <a:gd name="T9" fmla="*/ 0 h 15"/>
              <a:gd name="T10" fmla="*/ 7 w 132"/>
              <a:gd name="T11" fmla="*/ 0 h 15"/>
              <a:gd name="T12" fmla="*/ 126 w 132"/>
              <a:gd name="T13" fmla="*/ 0 h 15"/>
              <a:gd name="T14" fmla="*/ 132 w 132"/>
              <a:gd name="T15" fmla="*/ 0 h 15"/>
              <a:gd name="T16" fmla="*/ 132 w 132"/>
              <a:gd name="T17" fmla="*/ 8 h 15"/>
              <a:gd name="T18" fmla="*/ 132 w 132"/>
              <a:gd name="T19" fmla="*/ 8 h 15"/>
              <a:gd name="T20" fmla="*/ 132 w 132"/>
              <a:gd name="T21" fmla="*/ 15 h 15"/>
              <a:gd name="T22" fmla="*/ 126 w 132"/>
              <a:gd name="T23" fmla="*/ 15 h 15"/>
              <a:gd name="T24" fmla="*/ 7 w 132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2" h="15">
                <a:moveTo>
                  <a:pt x="7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7" y="0"/>
                </a:lnTo>
                <a:lnTo>
                  <a:pt x="126" y="0"/>
                </a:lnTo>
                <a:lnTo>
                  <a:pt x="132" y="0"/>
                </a:lnTo>
                <a:lnTo>
                  <a:pt x="132" y="8"/>
                </a:lnTo>
                <a:lnTo>
                  <a:pt x="132" y="8"/>
                </a:lnTo>
                <a:lnTo>
                  <a:pt x="132" y="15"/>
                </a:lnTo>
                <a:lnTo>
                  <a:pt x="126" y="15"/>
                </a:lnTo>
                <a:lnTo>
                  <a:pt x="7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Freeform 99"/>
          <p:cNvSpPr>
            <a:spLocks/>
          </p:cNvSpPr>
          <p:nvPr/>
        </p:nvSpPr>
        <p:spPr bwMode="auto">
          <a:xfrm>
            <a:off x="3159194" y="3580081"/>
            <a:ext cx="19050" cy="82550"/>
          </a:xfrm>
          <a:custGeom>
            <a:avLst/>
            <a:gdLst>
              <a:gd name="T0" fmla="*/ 12 w 12"/>
              <a:gd name="T1" fmla="*/ 45 h 52"/>
              <a:gd name="T2" fmla="*/ 12 w 12"/>
              <a:gd name="T3" fmla="*/ 52 h 52"/>
              <a:gd name="T4" fmla="*/ 6 w 12"/>
              <a:gd name="T5" fmla="*/ 52 h 52"/>
              <a:gd name="T6" fmla="*/ 6 w 12"/>
              <a:gd name="T7" fmla="*/ 52 h 52"/>
              <a:gd name="T8" fmla="*/ 0 w 12"/>
              <a:gd name="T9" fmla="*/ 52 h 52"/>
              <a:gd name="T10" fmla="*/ 0 w 12"/>
              <a:gd name="T11" fmla="*/ 45 h 52"/>
              <a:gd name="T12" fmla="*/ 0 w 12"/>
              <a:gd name="T13" fmla="*/ 8 h 52"/>
              <a:gd name="T14" fmla="*/ 0 w 12"/>
              <a:gd name="T15" fmla="*/ 0 h 52"/>
              <a:gd name="T16" fmla="*/ 6 w 12"/>
              <a:gd name="T17" fmla="*/ 0 h 52"/>
              <a:gd name="T18" fmla="*/ 6 w 12"/>
              <a:gd name="T19" fmla="*/ 0 h 52"/>
              <a:gd name="T20" fmla="*/ 12 w 12"/>
              <a:gd name="T21" fmla="*/ 0 h 52"/>
              <a:gd name="T22" fmla="*/ 12 w 12"/>
              <a:gd name="T23" fmla="*/ 8 h 52"/>
              <a:gd name="T24" fmla="*/ 12 w 12"/>
              <a:gd name="T25" fmla="*/ 4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52">
                <a:moveTo>
                  <a:pt x="12" y="45"/>
                </a:moveTo>
                <a:lnTo>
                  <a:pt x="12" y="52"/>
                </a:lnTo>
                <a:lnTo>
                  <a:pt x="6" y="52"/>
                </a:lnTo>
                <a:lnTo>
                  <a:pt x="6" y="52"/>
                </a:lnTo>
                <a:lnTo>
                  <a:pt x="0" y="52"/>
                </a:lnTo>
                <a:lnTo>
                  <a:pt x="0" y="45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8"/>
                </a:lnTo>
                <a:lnTo>
                  <a:pt x="12" y="4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Freeform 100"/>
          <p:cNvSpPr>
            <a:spLocks/>
          </p:cNvSpPr>
          <p:nvPr/>
        </p:nvSpPr>
        <p:spPr bwMode="auto">
          <a:xfrm>
            <a:off x="3159194" y="3580082"/>
            <a:ext cx="88900" cy="23813"/>
          </a:xfrm>
          <a:custGeom>
            <a:avLst/>
            <a:gdLst>
              <a:gd name="T0" fmla="*/ 6 w 56"/>
              <a:gd name="T1" fmla="*/ 15 h 15"/>
              <a:gd name="T2" fmla="*/ 0 w 56"/>
              <a:gd name="T3" fmla="*/ 15 h 15"/>
              <a:gd name="T4" fmla="*/ 0 w 56"/>
              <a:gd name="T5" fmla="*/ 8 h 15"/>
              <a:gd name="T6" fmla="*/ 0 w 56"/>
              <a:gd name="T7" fmla="*/ 8 h 15"/>
              <a:gd name="T8" fmla="*/ 0 w 56"/>
              <a:gd name="T9" fmla="*/ 0 h 15"/>
              <a:gd name="T10" fmla="*/ 6 w 56"/>
              <a:gd name="T11" fmla="*/ 0 h 15"/>
              <a:gd name="T12" fmla="*/ 50 w 56"/>
              <a:gd name="T13" fmla="*/ 0 h 15"/>
              <a:gd name="T14" fmla="*/ 56 w 56"/>
              <a:gd name="T15" fmla="*/ 0 h 15"/>
              <a:gd name="T16" fmla="*/ 56 w 56"/>
              <a:gd name="T17" fmla="*/ 8 h 15"/>
              <a:gd name="T18" fmla="*/ 56 w 56"/>
              <a:gd name="T19" fmla="*/ 8 h 15"/>
              <a:gd name="T20" fmla="*/ 56 w 56"/>
              <a:gd name="T21" fmla="*/ 15 h 15"/>
              <a:gd name="T22" fmla="*/ 50 w 56"/>
              <a:gd name="T23" fmla="*/ 15 h 15"/>
              <a:gd name="T24" fmla="*/ 6 w 56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50" y="0"/>
                </a:lnTo>
                <a:lnTo>
                  <a:pt x="56" y="0"/>
                </a:lnTo>
                <a:lnTo>
                  <a:pt x="56" y="8"/>
                </a:lnTo>
                <a:lnTo>
                  <a:pt x="56" y="8"/>
                </a:lnTo>
                <a:lnTo>
                  <a:pt x="56" y="15"/>
                </a:lnTo>
                <a:lnTo>
                  <a:pt x="50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Freeform 101"/>
          <p:cNvSpPr>
            <a:spLocks/>
          </p:cNvSpPr>
          <p:nvPr/>
        </p:nvSpPr>
        <p:spPr bwMode="auto">
          <a:xfrm>
            <a:off x="3227456" y="3534043"/>
            <a:ext cx="20638" cy="69850"/>
          </a:xfrm>
          <a:custGeom>
            <a:avLst/>
            <a:gdLst>
              <a:gd name="T0" fmla="*/ 13 w 13"/>
              <a:gd name="T1" fmla="*/ 37 h 44"/>
              <a:gd name="T2" fmla="*/ 13 w 13"/>
              <a:gd name="T3" fmla="*/ 44 h 44"/>
              <a:gd name="T4" fmla="*/ 7 w 13"/>
              <a:gd name="T5" fmla="*/ 44 h 44"/>
              <a:gd name="T6" fmla="*/ 7 w 13"/>
              <a:gd name="T7" fmla="*/ 44 h 44"/>
              <a:gd name="T8" fmla="*/ 0 w 13"/>
              <a:gd name="T9" fmla="*/ 44 h 44"/>
              <a:gd name="T10" fmla="*/ 0 w 13"/>
              <a:gd name="T11" fmla="*/ 37 h 44"/>
              <a:gd name="T12" fmla="*/ 0 w 13"/>
              <a:gd name="T13" fmla="*/ 7 h 44"/>
              <a:gd name="T14" fmla="*/ 0 w 13"/>
              <a:gd name="T15" fmla="*/ 0 h 44"/>
              <a:gd name="T16" fmla="*/ 7 w 13"/>
              <a:gd name="T17" fmla="*/ 0 h 44"/>
              <a:gd name="T18" fmla="*/ 7 w 13"/>
              <a:gd name="T19" fmla="*/ 0 h 44"/>
              <a:gd name="T20" fmla="*/ 13 w 13"/>
              <a:gd name="T21" fmla="*/ 0 h 44"/>
              <a:gd name="T22" fmla="*/ 13 w 13"/>
              <a:gd name="T23" fmla="*/ 7 h 44"/>
              <a:gd name="T24" fmla="*/ 13 w 13"/>
              <a:gd name="T25" fmla="*/ 3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44">
                <a:moveTo>
                  <a:pt x="13" y="37"/>
                </a:moveTo>
                <a:lnTo>
                  <a:pt x="13" y="44"/>
                </a:lnTo>
                <a:lnTo>
                  <a:pt x="7" y="44"/>
                </a:lnTo>
                <a:lnTo>
                  <a:pt x="7" y="44"/>
                </a:lnTo>
                <a:lnTo>
                  <a:pt x="0" y="44"/>
                </a:lnTo>
                <a:lnTo>
                  <a:pt x="0" y="37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13" y="0"/>
                </a:lnTo>
                <a:lnTo>
                  <a:pt x="13" y="7"/>
                </a:lnTo>
                <a:lnTo>
                  <a:pt x="13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" name="Freeform 102"/>
          <p:cNvSpPr>
            <a:spLocks/>
          </p:cNvSpPr>
          <p:nvPr/>
        </p:nvSpPr>
        <p:spPr bwMode="auto">
          <a:xfrm>
            <a:off x="3227456" y="3534044"/>
            <a:ext cx="139700" cy="23813"/>
          </a:xfrm>
          <a:custGeom>
            <a:avLst/>
            <a:gdLst>
              <a:gd name="T0" fmla="*/ 7 w 88"/>
              <a:gd name="T1" fmla="*/ 15 h 15"/>
              <a:gd name="T2" fmla="*/ 0 w 88"/>
              <a:gd name="T3" fmla="*/ 15 h 15"/>
              <a:gd name="T4" fmla="*/ 0 w 88"/>
              <a:gd name="T5" fmla="*/ 7 h 15"/>
              <a:gd name="T6" fmla="*/ 0 w 88"/>
              <a:gd name="T7" fmla="*/ 7 h 15"/>
              <a:gd name="T8" fmla="*/ 0 w 88"/>
              <a:gd name="T9" fmla="*/ 0 h 15"/>
              <a:gd name="T10" fmla="*/ 7 w 88"/>
              <a:gd name="T11" fmla="*/ 0 h 15"/>
              <a:gd name="T12" fmla="*/ 82 w 88"/>
              <a:gd name="T13" fmla="*/ 0 h 15"/>
              <a:gd name="T14" fmla="*/ 88 w 88"/>
              <a:gd name="T15" fmla="*/ 0 h 15"/>
              <a:gd name="T16" fmla="*/ 88 w 88"/>
              <a:gd name="T17" fmla="*/ 7 h 15"/>
              <a:gd name="T18" fmla="*/ 88 w 88"/>
              <a:gd name="T19" fmla="*/ 7 h 15"/>
              <a:gd name="T20" fmla="*/ 88 w 88"/>
              <a:gd name="T21" fmla="*/ 15 h 15"/>
              <a:gd name="T22" fmla="*/ 82 w 88"/>
              <a:gd name="T23" fmla="*/ 15 h 15"/>
              <a:gd name="T24" fmla="*/ 7 w 88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15">
                <a:moveTo>
                  <a:pt x="7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82" y="0"/>
                </a:lnTo>
                <a:lnTo>
                  <a:pt x="88" y="0"/>
                </a:lnTo>
                <a:lnTo>
                  <a:pt x="88" y="7"/>
                </a:lnTo>
                <a:lnTo>
                  <a:pt x="88" y="7"/>
                </a:lnTo>
                <a:lnTo>
                  <a:pt x="88" y="15"/>
                </a:lnTo>
                <a:lnTo>
                  <a:pt x="82" y="15"/>
                </a:lnTo>
                <a:lnTo>
                  <a:pt x="7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Freeform 103"/>
          <p:cNvSpPr>
            <a:spLocks/>
          </p:cNvSpPr>
          <p:nvPr/>
        </p:nvSpPr>
        <p:spPr bwMode="auto">
          <a:xfrm>
            <a:off x="3348106" y="3416568"/>
            <a:ext cx="19050" cy="141288"/>
          </a:xfrm>
          <a:custGeom>
            <a:avLst/>
            <a:gdLst>
              <a:gd name="T0" fmla="*/ 12 w 12"/>
              <a:gd name="T1" fmla="*/ 81 h 89"/>
              <a:gd name="T2" fmla="*/ 12 w 12"/>
              <a:gd name="T3" fmla="*/ 89 h 89"/>
              <a:gd name="T4" fmla="*/ 6 w 12"/>
              <a:gd name="T5" fmla="*/ 89 h 89"/>
              <a:gd name="T6" fmla="*/ 6 w 12"/>
              <a:gd name="T7" fmla="*/ 89 h 89"/>
              <a:gd name="T8" fmla="*/ 0 w 12"/>
              <a:gd name="T9" fmla="*/ 89 h 89"/>
              <a:gd name="T10" fmla="*/ 0 w 12"/>
              <a:gd name="T11" fmla="*/ 81 h 89"/>
              <a:gd name="T12" fmla="*/ 0 w 12"/>
              <a:gd name="T13" fmla="*/ 7 h 89"/>
              <a:gd name="T14" fmla="*/ 0 w 12"/>
              <a:gd name="T15" fmla="*/ 0 h 89"/>
              <a:gd name="T16" fmla="*/ 6 w 12"/>
              <a:gd name="T17" fmla="*/ 0 h 89"/>
              <a:gd name="T18" fmla="*/ 6 w 12"/>
              <a:gd name="T19" fmla="*/ 0 h 89"/>
              <a:gd name="T20" fmla="*/ 12 w 12"/>
              <a:gd name="T21" fmla="*/ 0 h 89"/>
              <a:gd name="T22" fmla="*/ 12 w 12"/>
              <a:gd name="T23" fmla="*/ 7 h 89"/>
              <a:gd name="T24" fmla="*/ 12 w 12"/>
              <a:gd name="T25" fmla="*/ 8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89">
                <a:moveTo>
                  <a:pt x="12" y="81"/>
                </a:moveTo>
                <a:lnTo>
                  <a:pt x="12" y="89"/>
                </a:lnTo>
                <a:lnTo>
                  <a:pt x="6" y="89"/>
                </a:lnTo>
                <a:lnTo>
                  <a:pt x="6" y="89"/>
                </a:lnTo>
                <a:lnTo>
                  <a:pt x="0" y="89"/>
                </a:lnTo>
                <a:lnTo>
                  <a:pt x="0" y="81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8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" name="Freeform 104"/>
          <p:cNvSpPr>
            <a:spLocks/>
          </p:cNvSpPr>
          <p:nvPr/>
        </p:nvSpPr>
        <p:spPr bwMode="auto">
          <a:xfrm>
            <a:off x="3348107" y="3416569"/>
            <a:ext cx="277813" cy="23813"/>
          </a:xfrm>
          <a:custGeom>
            <a:avLst/>
            <a:gdLst>
              <a:gd name="T0" fmla="*/ 6 w 175"/>
              <a:gd name="T1" fmla="*/ 15 h 15"/>
              <a:gd name="T2" fmla="*/ 0 w 175"/>
              <a:gd name="T3" fmla="*/ 15 h 15"/>
              <a:gd name="T4" fmla="*/ 0 w 175"/>
              <a:gd name="T5" fmla="*/ 7 h 15"/>
              <a:gd name="T6" fmla="*/ 0 w 175"/>
              <a:gd name="T7" fmla="*/ 7 h 15"/>
              <a:gd name="T8" fmla="*/ 0 w 175"/>
              <a:gd name="T9" fmla="*/ 0 h 15"/>
              <a:gd name="T10" fmla="*/ 6 w 175"/>
              <a:gd name="T11" fmla="*/ 0 h 15"/>
              <a:gd name="T12" fmla="*/ 169 w 175"/>
              <a:gd name="T13" fmla="*/ 0 h 15"/>
              <a:gd name="T14" fmla="*/ 175 w 175"/>
              <a:gd name="T15" fmla="*/ 0 h 15"/>
              <a:gd name="T16" fmla="*/ 175 w 175"/>
              <a:gd name="T17" fmla="*/ 7 h 15"/>
              <a:gd name="T18" fmla="*/ 175 w 175"/>
              <a:gd name="T19" fmla="*/ 7 h 15"/>
              <a:gd name="T20" fmla="*/ 175 w 175"/>
              <a:gd name="T21" fmla="*/ 15 h 15"/>
              <a:gd name="T22" fmla="*/ 169 w 175"/>
              <a:gd name="T23" fmla="*/ 15 h 15"/>
              <a:gd name="T24" fmla="*/ 6 w 175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5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169" y="0"/>
                </a:lnTo>
                <a:lnTo>
                  <a:pt x="175" y="0"/>
                </a:lnTo>
                <a:lnTo>
                  <a:pt x="175" y="7"/>
                </a:lnTo>
                <a:lnTo>
                  <a:pt x="175" y="7"/>
                </a:lnTo>
                <a:lnTo>
                  <a:pt x="175" y="15"/>
                </a:lnTo>
                <a:lnTo>
                  <a:pt x="169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" name="Freeform 105"/>
          <p:cNvSpPr>
            <a:spLocks/>
          </p:cNvSpPr>
          <p:nvPr/>
        </p:nvSpPr>
        <p:spPr bwMode="auto">
          <a:xfrm>
            <a:off x="3606869" y="3368943"/>
            <a:ext cx="19050" cy="71438"/>
          </a:xfrm>
          <a:custGeom>
            <a:avLst/>
            <a:gdLst>
              <a:gd name="T0" fmla="*/ 12 w 12"/>
              <a:gd name="T1" fmla="*/ 37 h 45"/>
              <a:gd name="T2" fmla="*/ 12 w 12"/>
              <a:gd name="T3" fmla="*/ 45 h 45"/>
              <a:gd name="T4" fmla="*/ 6 w 12"/>
              <a:gd name="T5" fmla="*/ 45 h 45"/>
              <a:gd name="T6" fmla="*/ 6 w 12"/>
              <a:gd name="T7" fmla="*/ 45 h 45"/>
              <a:gd name="T8" fmla="*/ 0 w 12"/>
              <a:gd name="T9" fmla="*/ 45 h 45"/>
              <a:gd name="T10" fmla="*/ 0 w 12"/>
              <a:gd name="T11" fmla="*/ 37 h 45"/>
              <a:gd name="T12" fmla="*/ 0 w 12"/>
              <a:gd name="T13" fmla="*/ 8 h 45"/>
              <a:gd name="T14" fmla="*/ 0 w 12"/>
              <a:gd name="T15" fmla="*/ 0 h 45"/>
              <a:gd name="T16" fmla="*/ 6 w 12"/>
              <a:gd name="T17" fmla="*/ 0 h 45"/>
              <a:gd name="T18" fmla="*/ 6 w 12"/>
              <a:gd name="T19" fmla="*/ 0 h 45"/>
              <a:gd name="T20" fmla="*/ 12 w 12"/>
              <a:gd name="T21" fmla="*/ 0 h 45"/>
              <a:gd name="T22" fmla="*/ 12 w 12"/>
              <a:gd name="T23" fmla="*/ 8 h 45"/>
              <a:gd name="T24" fmla="*/ 12 w 12"/>
              <a:gd name="T25" fmla="*/ 37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45">
                <a:moveTo>
                  <a:pt x="12" y="37"/>
                </a:moveTo>
                <a:lnTo>
                  <a:pt x="12" y="45"/>
                </a:lnTo>
                <a:lnTo>
                  <a:pt x="6" y="45"/>
                </a:lnTo>
                <a:lnTo>
                  <a:pt x="6" y="45"/>
                </a:lnTo>
                <a:lnTo>
                  <a:pt x="0" y="45"/>
                </a:lnTo>
                <a:lnTo>
                  <a:pt x="0" y="37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8"/>
                </a:lnTo>
                <a:lnTo>
                  <a:pt x="12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4" name="Freeform 106"/>
          <p:cNvSpPr>
            <a:spLocks/>
          </p:cNvSpPr>
          <p:nvPr/>
        </p:nvSpPr>
        <p:spPr bwMode="auto">
          <a:xfrm>
            <a:off x="3606870" y="3368944"/>
            <a:ext cx="238125" cy="23813"/>
          </a:xfrm>
          <a:custGeom>
            <a:avLst/>
            <a:gdLst>
              <a:gd name="T0" fmla="*/ 6 w 150"/>
              <a:gd name="T1" fmla="*/ 15 h 15"/>
              <a:gd name="T2" fmla="*/ 0 w 150"/>
              <a:gd name="T3" fmla="*/ 15 h 15"/>
              <a:gd name="T4" fmla="*/ 0 w 150"/>
              <a:gd name="T5" fmla="*/ 8 h 15"/>
              <a:gd name="T6" fmla="*/ 0 w 150"/>
              <a:gd name="T7" fmla="*/ 8 h 15"/>
              <a:gd name="T8" fmla="*/ 0 w 150"/>
              <a:gd name="T9" fmla="*/ 0 h 15"/>
              <a:gd name="T10" fmla="*/ 6 w 150"/>
              <a:gd name="T11" fmla="*/ 0 h 15"/>
              <a:gd name="T12" fmla="*/ 144 w 150"/>
              <a:gd name="T13" fmla="*/ 0 h 15"/>
              <a:gd name="T14" fmla="*/ 150 w 150"/>
              <a:gd name="T15" fmla="*/ 0 h 15"/>
              <a:gd name="T16" fmla="*/ 150 w 150"/>
              <a:gd name="T17" fmla="*/ 8 h 15"/>
              <a:gd name="T18" fmla="*/ 150 w 150"/>
              <a:gd name="T19" fmla="*/ 8 h 15"/>
              <a:gd name="T20" fmla="*/ 150 w 150"/>
              <a:gd name="T21" fmla="*/ 15 h 15"/>
              <a:gd name="T22" fmla="*/ 144 w 150"/>
              <a:gd name="T23" fmla="*/ 15 h 15"/>
              <a:gd name="T24" fmla="*/ 6 w 150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0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144" y="0"/>
                </a:lnTo>
                <a:lnTo>
                  <a:pt x="150" y="0"/>
                </a:lnTo>
                <a:lnTo>
                  <a:pt x="150" y="8"/>
                </a:lnTo>
                <a:lnTo>
                  <a:pt x="150" y="8"/>
                </a:lnTo>
                <a:lnTo>
                  <a:pt x="150" y="15"/>
                </a:lnTo>
                <a:lnTo>
                  <a:pt x="144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5" name="Freeform 107"/>
          <p:cNvSpPr>
            <a:spLocks/>
          </p:cNvSpPr>
          <p:nvPr/>
        </p:nvSpPr>
        <p:spPr bwMode="auto">
          <a:xfrm>
            <a:off x="3824356" y="3311794"/>
            <a:ext cx="20638" cy="80963"/>
          </a:xfrm>
          <a:custGeom>
            <a:avLst/>
            <a:gdLst>
              <a:gd name="T0" fmla="*/ 13 w 13"/>
              <a:gd name="T1" fmla="*/ 44 h 51"/>
              <a:gd name="T2" fmla="*/ 13 w 13"/>
              <a:gd name="T3" fmla="*/ 51 h 51"/>
              <a:gd name="T4" fmla="*/ 7 w 13"/>
              <a:gd name="T5" fmla="*/ 51 h 51"/>
              <a:gd name="T6" fmla="*/ 7 w 13"/>
              <a:gd name="T7" fmla="*/ 51 h 51"/>
              <a:gd name="T8" fmla="*/ 0 w 13"/>
              <a:gd name="T9" fmla="*/ 51 h 51"/>
              <a:gd name="T10" fmla="*/ 0 w 13"/>
              <a:gd name="T11" fmla="*/ 44 h 51"/>
              <a:gd name="T12" fmla="*/ 0 w 13"/>
              <a:gd name="T13" fmla="*/ 7 h 51"/>
              <a:gd name="T14" fmla="*/ 0 w 13"/>
              <a:gd name="T15" fmla="*/ 0 h 51"/>
              <a:gd name="T16" fmla="*/ 7 w 13"/>
              <a:gd name="T17" fmla="*/ 0 h 51"/>
              <a:gd name="T18" fmla="*/ 7 w 13"/>
              <a:gd name="T19" fmla="*/ 0 h 51"/>
              <a:gd name="T20" fmla="*/ 13 w 13"/>
              <a:gd name="T21" fmla="*/ 0 h 51"/>
              <a:gd name="T22" fmla="*/ 13 w 13"/>
              <a:gd name="T23" fmla="*/ 7 h 51"/>
              <a:gd name="T24" fmla="*/ 13 w 13"/>
              <a:gd name="T25" fmla="*/ 44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51">
                <a:moveTo>
                  <a:pt x="13" y="44"/>
                </a:moveTo>
                <a:lnTo>
                  <a:pt x="13" y="51"/>
                </a:lnTo>
                <a:lnTo>
                  <a:pt x="7" y="51"/>
                </a:lnTo>
                <a:lnTo>
                  <a:pt x="7" y="51"/>
                </a:lnTo>
                <a:lnTo>
                  <a:pt x="0" y="51"/>
                </a:lnTo>
                <a:lnTo>
                  <a:pt x="0" y="44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13" y="0"/>
                </a:lnTo>
                <a:lnTo>
                  <a:pt x="13" y="7"/>
                </a:lnTo>
                <a:lnTo>
                  <a:pt x="13" y="4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" name="Freeform 108"/>
          <p:cNvSpPr>
            <a:spLocks/>
          </p:cNvSpPr>
          <p:nvPr/>
        </p:nvSpPr>
        <p:spPr bwMode="auto">
          <a:xfrm>
            <a:off x="3824357" y="3311794"/>
            <a:ext cx="149225" cy="22225"/>
          </a:xfrm>
          <a:custGeom>
            <a:avLst/>
            <a:gdLst>
              <a:gd name="T0" fmla="*/ 7 w 94"/>
              <a:gd name="T1" fmla="*/ 14 h 14"/>
              <a:gd name="T2" fmla="*/ 0 w 94"/>
              <a:gd name="T3" fmla="*/ 14 h 14"/>
              <a:gd name="T4" fmla="*/ 0 w 94"/>
              <a:gd name="T5" fmla="*/ 7 h 14"/>
              <a:gd name="T6" fmla="*/ 0 w 94"/>
              <a:gd name="T7" fmla="*/ 7 h 14"/>
              <a:gd name="T8" fmla="*/ 0 w 94"/>
              <a:gd name="T9" fmla="*/ 0 h 14"/>
              <a:gd name="T10" fmla="*/ 7 w 94"/>
              <a:gd name="T11" fmla="*/ 0 h 14"/>
              <a:gd name="T12" fmla="*/ 88 w 94"/>
              <a:gd name="T13" fmla="*/ 0 h 14"/>
              <a:gd name="T14" fmla="*/ 94 w 94"/>
              <a:gd name="T15" fmla="*/ 0 h 14"/>
              <a:gd name="T16" fmla="*/ 94 w 94"/>
              <a:gd name="T17" fmla="*/ 7 h 14"/>
              <a:gd name="T18" fmla="*/ 94 w 94"/>
              <a:gd name="T19" fmla="*/ 7 h 14"/>
              <a:gd name="T20" fmla="*/ 94 w 94"/>
              <a:gd name="T21" fmla="*/ 14 h 14"/>
              <a:gd name="T22" fmla="*/ 88 w 94"/>
              <a:gd name="T23" fmla="*/ 14 h 14"/>
              <a:gd name="T24" fmla="*/ 7 w 94"/>
              <a:gd name="T2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4" h="14">
                <a:moveTo>
                  <a:pt x="7" y="14"/>
                </a:moveTo>
                <a:lnTo>
                  <a:pt x="0" y="14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88" y="0"/>
                </a:lnTo>
                <a:lnTo>
                  <a:pt x="94" y="0"/>
                </a:lnTo>
                <a:lnTo>
                  <a:pt x="94" y="7"/>
                </a:lnTo>
                <a:lnTo>
                  <a:pt x="94" y="7"/>
                </a:lnTo>
                <a:lnTo>
                  <a:pt x="94" y="14"/>
                </a:lnTo>
                <a:lnTo>
                  <a:pt x="88" y="14"/>
                </a:lnTo>
                <a:lnTo>
                  <a:pt x="7" y="1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" name="Freeform 109"/>
          <p:cNvSpPr>
            <a:spLocks/>
          </p:cNvSpPr>
          <p:nvPr/>
        </p:nvSpPr>
        <p:spPr bwMode="auto">
          <a:xfrm>
            <a:off x="3954532" y="3311794"/>
            <a:ext cx="258763" cy="22225"/>
          </a:xfrm>
          <a:custGeom>
            <a:avLst/>
            <a:gdLst>
              <a:gd name="T0" fmla="*/ 6 w 163"/>
              <a:gd name="T1" fmla="*/ 14 h 14"/>
              <a:gd name="T2" fmla="*/ 0 w 163"/>
              <a:gd name="T3" fmla="*/ 14 h 14"/>
              <a:gd name="T4" fmla="*/ 0 w 163"/>
              <a:gd name="T5" fmla="*/ 7 h 14"/>
              <a:gd name="T6" fmla="*/ 0 w 163"/>
              <a:gd name="T7" fmla="*/ 7 h 14"/>
              <a:gd name="T8" fmla="*/ 0 w 163"/>
              <a:gd name="T9" fmla="*/ 0 h 14"/>
              <a:gd name="T10" fmla="*/ 6 w 163"/>
              <a:gd name="T11" fmla="*/ 0 h 14"/>
              <a:gd name="T12" fmla="*/ 157 w 163"/>
              <a:gd name="T13" fmla="*/ 0 h 14"/>
              <a:gd name="T14" fmla="*/ 163 w 163"/>
              <a:gd name="T15" fmla="*/ 0 h 14"/>
              <a:gd name="T16" fmla="*/ 163 w 163"/>
              <a:gd name="T17" fmla="*/ 7 h 14"/>
              <a:gd name="T18" fmla="*/ 163 w 163"/>
              <a:gd name="T19" fmla="*/ 7 h 14"/>
              <a:gd name="T20" fmla="*/ 163 w 163"/>
              <a:gd name="T21" fmla="*/ 14 h 14"/>
              <a:gd name="T22" fmla="*/ 157 w 163"/>
              <a:gd name="T23" fmla="*/ 14 h 14"/>
              <a:gd name="T24" fmla="*/ 6 w 163"/>
              <a:gd name="T2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3" h="14">
                <a:moveTo>
                  <a:pt x="6" y="14"/>
                </a:moveTo>
                <a:lnTo>
                  <a:pt x="0" y="14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157" y="0"/>
                </a:lnTo>
                <a:lnTo>
                  <a:pt x="163" y="0"/>
                </a:lnTo>
                <a:lnTo>
                  <a:pt x="163" y="7"/>
                </a:lnTo>
                <a:lnTo>
                  <a:pt x="163" y="7"/>
                </a:lnTo>
                <a:lnTo>
                  <a:pt x="163" y="14"/>
                </a:lnTo>
                <a:lnTo>
                  <a:pt x="157" y="14"/>
                </a:lnTo>
                <a:lnTo>
                  <a:pt x="6" y="1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" name="Freeform 110"/>
          <p:cNvSpPr>
            <a:spLocks/>
          </p:cNvSpPr>
          <p:nvPr/>
        </p:nvSpPr>
        <p:spPr bwMode="auto">
          <a:xfrm>
            <a:off x="4192656" y="3264168"/>
            <a:ext cx="20638" cy="69850"/>
          </a:xfrm>
          <a:custGeom>
            <a:avLst/>
            <a:gdLst>
              <a:gd name="T0" fmla="*/ 13 w 13"/>
              <a:gd name="T1" fmla="*/ 37 h 44"/>
              <a:gd name="T2" fmla="*/ 13 w 13"/>
              <a:gd name="T3" fmla="*/ 44 h 44"/>
              <a:gd name="T4" fmla="*/ 7 w 13"/>
              <a:gd name="T5" fmla="*/ 44 h 44"/>
              <a:gd name="T6" fmla="*/ 7 w 13"/>
              <a:gd name="T7" fmla="*/ 44 h 44"/>
              <a:gd name="T8" fmla="*/ 0 w 13"/>
              <a:gd name="T9" fmla="*/ 44 h 44"/>
              <a:gd name="T10" fmla="*/ 0 w 13"/>
              <a:gd name="T11" fmla="*/ 37 h 44"/>
              <a:gd name="T12" fmla="*/ 0 w 13"/>
              <a:gd name="T13" fmla="*/ 7 h 44"/>
              <a:gd name="T14" fmla="*/ 0 w 13"/>
              <a:gd name="T15" fmla="*/ 0 h 44"/>
              <a:gd name="T16" fmla="*/ 7 w 13"/>
              <a:gd name="T17" fmla="*/ 0 h 44"/>
              <a:gd name="T18" fmla="*/ 7 w 13"/>
              <a:gd name="T19" fmla="*/ 0 h 44"/>
              <a:gd name="T20" fmla="*/ 13 w 13"/>
              <a:gd name="T21" fmla="*/ 0 h 44"/>
              <a:gd name="T22" fmla="*/ 13 w 13"/>
              <a:gd name="T23" fmla="*/ 7 h 44"/>
              <a:gd name="T24" fmla="*/ 13 w 13"/>
              <a:gd name="T25" fmla="*/ 3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44">
                <a:moveTo>
                  <a:pt x="13" y="37"/>
                </a:moveTo>
                <a:lnTo>
                  <a:pt x="13" y="44"/>
                </a:lnTo>
                <a:lnTo>
                  <a:pt x="7" y="44"/>
                </a:lnTo>
                <a:lnTo>
                  <a:pt x="7" y="44"/>
                </a:lnTo>
                <a:lnTo>
                  <a:pt x="0" y="44"/>
                </a:lnTo>
                <a:lnTo>
                  <a:pt x="0" y="37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13" y="0"/>
                </a:lnTo>
                <a:lnTo>
                  <a:pt x="13" y="7"/>
                </a:lnTo>
                <a:lnTo>
                  <a:pt x="13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" name="Freeform 111"/>
          <p:cNvSpPr>
            <a:spLocks/>
          </p:cNvSpPr>
          <p:nvPr/>
        </p:nvSpPr>
        <p:spPr bwMode="auto">
          <a:xfrm>
            <a:off x="4192656" y="3264169"/>
            <a:ext cx="249238" cy="23813"/>
          </a:xfrm>
          <a:custGeom>
            <a:avLst/>
            <a:gdLst>
              <a:gd name="T0" fmla="*/ 7 w 157"/>
              <a:gd name="T1" fmla="*/ 15 h 15"/>
              <a:gd name="T2" fmla="*/ 0 w 157"/>
              <a:gd name="T3" fmla="*/ 15 h 15"/>
              <a:gd name="T4" fmla="*/ 0 w 157"/>
              <a:gd name="T5" fmla="*/ 7 h 15"/>
              <a:gd name="T6" fmla="*/ 0 w 157"/>
              <a:gd name="T7" fmla="*/ 7 h 15"/>
              <a:gd name="T8" fmla="*/ 0 w 157"/>
              <a:gd name="T9" fmla="*/ 0 h 15"/>
              <a:gd name="T10" fmla="*/ 7 w 157"/>
              <a:gd name="T11" fmla="*/ 0 h 15"/>
              <a:gd name="T12" fmla="*/ 151 w 157"/>
              <a:gd name="T13" fmla="*/ 0 h 15"/>
              <a:gd name="T14" fmla="*/ 157 w 157"/>
              <a:gd name="T15" fmla="*/ 0 h 15"/>
              <a:gd name="T16" fmla="*/ 157 w 157"/>
              <a:gd name="T17" fmla="*/ 7 h 15"/>
              <a:gd name="T18" fmla="*/ 157 w 157"/>
              <a:gd name="T19" fmla="*/ 7 h 15"/>
              <a:gd name="T20" fmla="*/ 157 w 157"/>
              <a:gd name="T21" fmla="*/ 15 h 15"/>
              <a:gd name="T22" fmla="*/ 151 w 157"/>
              <a:gd name="T23" fmla="*/ 15 h 15"/>
              <a:gd name="T24" fmla="*/ 7 w 157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7" h="15">
                <a:moveTo>
                  <a:pt x="7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151" y="0"/>
                </a:lnTo>
                <a:lnTo>
                  <a:pt x="157" y="0"/>
                </a:lnTo>
                <a:lnTo>
                  <a:pt x="157" y="7"/>
                </a:lnTo>
                <a:lnTo>
                  <a:pt x="157" y="7"/>
                </a:lnTo>
                <a:lnTo>
                  <a:pt x="157" y="15"/>
                </a:lnTo>
                <a:lnTo>
                  <a:pt x="151" y="15"/>
                </a:lnTo>
                <a:lnTo>
                  <a:pt x="7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0" name="Freeform 112"/>
          <p:cNvSpPr>
            <a:spLocks/>
          </p:cNvSpPr>
          <p:nvPr/>
        </p:nvSpPr>
        <p:spPr bwMode="auto">
          <a:xfrm>
            <a:off x="4422844" y="3205431"/>
            <a:ext cx="19050" cy="82550"/>
          </a:xfrm>
          <a:custGeom>
            <a:avLst/>
            <a:gdLst>
              <a:gd name="T0" fmla="*/ 12 w 12"/>
              <a:gd name="T1" fmla="*/ 44 h 52"/>
              <a:gd name="T2" fmla="*/ 12 w 12"/>
              <a:gd name="T3" fmla="*/ 52 h 52"/>
              <a:gd name="T4" fmla="*/ 6 w 12"/>
              <a:gd name="T5" fmla="*/ 52 h 52"/>
              <a:gd name="T6" fmla="*/ 6 w 12"/>
              <a:gd name="T7" fmla="*/ 52 h 52"/>
              <a:gd name="T8" fmla="*/ 0 w 12"/>
              <a:gd name="T9" fmla="*/ 52 h 52"/>
              <a:gd name="T10" fmla="*/ 0 w 12"/>
              <a:gd name="T11" fmla="*/ 44 h 52"/>
              <a:gd name="T12" fmla="*/ 0 w 12"/>
              <a:gd name="T13" fmla="*/ 7 h 52"/>
              <a:gd name="T14" fmla="*/ 0 w 12"/>
              <a:gd name="T15" fmla="*/ 0 h 52"/>
              <a:gd name="T16" fmla="*/ 6 w 12"/>
              <a:gd name="T17" fmla="*/ 0 h 52"/>
              <a:gd name="T18" fmla="*/ 6 w 12"/>
              <a:gd name="T19" fmla="*/ 0 h 52"/>
              <a:gd name="T20" fmla="*/ 12 w 12"/>
              <a:gd name="T21" fmla="*/ 0 h 52"/>
              <a:gd name="T22" fmla="*/ 12 w 12"/>
              <a:gd name="T23" fmla="*/ 7 h 52"/>
              <a:gd name="T24" fmla="*/ 12 w 12"/>
              <a:gd name="T25" fmla="*/ 4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52">
                <a:moveTo>
                  <a:pt x="12" y="44"/>
                </a:moveTo>
                <a:lnTo>
                  <a:pt x="12" y="52"/>
                </a:lnTo>
                <a:lnTo>
                  <a:pt x="6" y="52"/>
                </a:lnTo>
                <a:lnTo>
                  <a:pt x="6" y="52"/>
                </a:lnTo>
                <a:lnTo>
                  <a:pt x="0" y="52"/>
                </a:lnTo>
                <a:lnTo>
                  <a:pt x="0" y="44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4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" name="Freeform 113"/>
          <p:cNvSpPr>
            <a:spLocks/>
          </p:cNvSpPr>
          <p:nvPr/>
        </p:nvSpPr>
        <p:spPr bwMode="auto">
          <a:xfrm>
            <a:off x="4422844" y="3205432"/>
            <a:ext cx="685800" cy="23813"/>
          </a:xfrm>
          <a:custGeom>
            <a:avLst/>
            <a:gdLst>
              <a:gd name="T0" fmla="*/ 6 w 432"/>
              <a:gd name="T1" fmla="*/ 15 h 15"/>
              <a:gd name="T2" fmla="*/ 0 w 432"/>
              <a:gd name="T3" fmla="*/ 15 h 15"/>
              <a:gd name="T4" fmla="*/ 0 w 432"/>
              <a:gd name="T5" fmla="*/ 7 h 15"/>
              <a:gd name="T6" fmla="*/ 0 w 432"/>
              <a:gd name="T7" fmla="*/ 7 h 15"/>
              <a:gd name="T8" fmla="*/ 0 w 432"/>
              <a:gd name="T9" fmla="*/ 0 h 15"/>
              <a:gd name="T10" fmla="*/ 6 w 432"/>
              <a:gd name="T11" fmla="*/ 0 h 15"/>
              <a:gd name="T12" fmla="*/ 426 w 432"/>
              <a:gd name="T13" fmla="*/ 0 h 15"/>
              <a:gd name="T14" fmla="*/ 432 w 432"/>
              <a:gd name="T15" fmla="*/ 0 h 15"/>
              <a:gd name="T16" fmla="*/ 432 w 432"/>
              <a:gd name="T17" fmla="*/ 7 h 15"/>
              <a:gd name="T18" fmla="*/ 432 w 432"/>
              <a:gd name="T19" fmla="*/ 7 h 15"/>
              <a:gd name="T20" fmla="*/ 432 w 432"/>
              <a:gd name="T21" fmla="*/ 15 h 15"/>
              <a:gd name="T22" fmla="*/ 426 w 432"/>
              <a:gd name="T23" fmla="*/ 15 h 15"/>
              <a:gd name="T24" fmla="*/ 6 w 432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2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426" y="0"/>
                </a:lnTo>
                <a:lnTo>
                  <a:pt x="432" y="0"/>
                </a:lnTo>
                <a:lnTo>
                  <a:pt x="432" y="7"/>
                </a:lnTo>
                <a:lnTo>
                  <a:pt x="432" y="7"/>
                </a:lnTo>
                <a:lnTo>
                  <a:pt x="432" y="15"/>
                </a:lnTo>
                <a:lnTo>
                  <a:pt x="426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" name="Freeform 114"/>
          <p:cNvSpPr>
            <a:spLocks/>
          </p:cNvSpPr>
          <p:nvPr/>
        </p:nvSpPr>
        <p:spPr bwMode="auto">
          <a:xfrm>
            <a:off x="5088006" y="3146693"/>
            <a:ext cx="20638" cy="82550"/>
          </a:xfrm>
          <a:custGeom>
            <a:avLst/>
            <a:gdLst>
              <a:gd name="T0" fmla="*/ 13 w 13"/>
              <a:gd name="T1" fmla="*/ 44 h 52"/>
              <a:gd name="T2" fmla="*/ 13 w 13"/>
              <a:gd name="T3" fmla="*/ 52 h 52"/>
              <a:gd name="T4" fmla="*/ 7 w 13"/>
              <a:gd name="T5" fmla="*/ 52 h 52"/>
              <a:gd name="T6" fmla="*/ 7 w 13"/>
              <a:gd name="T7" fmla="*/ 52 h 52"/>
              <a:gd name="T8" fmla="*/ 0 w 13"/>
              <a:gd name="T9" fmla="*/ 52 h 52"/>
              <a:gd name="T10" fmla="*/ 0 w 13"/>
              <a:gd name="T11" fmla="*/ 44 h 52"/>
              <a:gd name="T12" fmla="*/ 0 w 13"/>
              <a:gd name="T13" fmla="*/ 8 h 52"/>
              <a:gd name="T14" fmla="*/ 0 w 13"/>
              <a:gd name="T15" fmla="*/ 0 h 52"/>
              <a:gd name="T16" fmla="*/ 7 w 13"/>
              <a:gd name="T17" fmla="*/ 0 h 52"/>
              <a:gd name="T18" fmla="*/ 7 w 13"/>
              <a:gd name="T19" fmla="*/ 0 h 52"/>
              <a:gd name="T20" fmla="*/ 13 w 13"/>
              <a:gd name="T21" fmla="*/ 0 h 52"/>
              <a:gd name="T22" fmla="*/ 13 w 13"/>
              <a:gd name="T23" fmla="*/ 8 h 52"/>
              <a:gd name="T24" fmla="*/ 13 w 13"/>
              <a:gd name="T25" fmla="*/ 4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52">
                <a:moveTo>
                  <a:pt x="13" y="44"/>
                </a:moveTo>
                <a:lnTo>
                  <a:pt x="13" y="52"/>
                </a:lnTo>
                <a:lnTo>
                  <a:pt x="7" y="52"/>
                </a:lnTo>
                <a:lnTo>
                  <a:pt x="7" y="52"/>
                </a:lnTo>
                <a:lnTo>
                  <a:pt x="0" y="52"/>
                </a:lnTo>
                <a:lnTo>
                  <a:pt x="0" y="44"/>
                </a:lnTo>
                <a:lnTo>
                  <a:pt x="0" y="8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13" y="0"/>
                </a:lnTo>
                <a:lnTo>
                  <a:pt x="13" y="8"/>
                </a:lnTo>
                <a:lnTo>
                  <a:pt x="13" y="4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" name="Freeform 115"/>
          <p:cNvSpPr>
            <a:spLocks/>
          </p:cNvSpPr>
          <p:nvPr/>
        </p:nvSpPr>
        <p:spPr bwMode="auto">
          <a:xfrm>
            <a:off x="5088007" y="3146694"/>
            <a:ext cx="149225" cy="23813"/>
          </a:xfrm>
          <a:custGeom>
            <a:avLst/>
            <a:gdLst>
              <a:gd name="T0" fmla="*/ 7 w 94"/>
              <a:gd name="T1" fmla="*/ 15 h 15"/>
              <a:gd name="T2" fmla="*/ 0 w 94"/>
              <a:gd name="T3" fmla="*/ 15 h 15"/>
              <a:gd name="T4" fmla="*/ 0 w 94"/>
              <a:gd name="T5" fmla="*/ 8 h 15"/>
              <a:gd name="T6" fmla="*/ 0 w 94"/>
              <a:gd name="T7" fmla="*/ 8 h 15"/>
              <a:gd name="T8" fmla="*/ 0 w 94"/>
              <a:gd name="T9" fmla="*/ 0 h 15"/>
              <a:gd name="T10" fmla="*/ 7 w 94"/>
              <a:gd name="T11" fmla="*/ 0 h 15"/>
              <a:gd name="T12" fmla="*/ 88 w 94"/>
              <a:gd name="T13" fmla="*/ 0 h 15"/>
              <a:gd name="T14" fmla="*/ 94 w 94"/>
              <a:gd name="T15" fmla="*/ 0 h 15"/>
              <a:gd name="T16" fmla="*/ 94 w 94"/>
              <a:gd name="T17" fmla="*/ 8 h 15"/>
              <a:gd name="T18" fmla="*/ 94 w 94"/>
              <a:gd name="T19" fmla="*/ 8 h 15"/>
              <a:gd name="T20" fmla="*/ 94 w 94"/>
              <a:gd name="T21" fmla="*/ 15 h 15"/>
              <a:gd name="T22" fmla="*/ 88 w 94"/>
              <a:gd name="T23" fmla="*/ 15 h 15"/>
              <a:gd name="T24" fmla="*/ 7 w 94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4" h="15">
                <a:moveTo>
                  <a:pt x="7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7" y="0"/>
                </a:lnTo>
                <a:lnTo>
                  <a:pt x="88" y="0"/>
                </a:lnTo>
                <a:lnTo>
                  <a:pt x="94" y="0"/>
                </a:lnTo>
                <a:lnTo>
                  <a:pt x="94" y="8"/>
                </a:lnTo>
                <a:lnTo>
                  <a:pt x="94" y="8"/>
                </a:lnTo>
                <a:lnTo>
                  <a:pt x="94" y="15"/>
                </a:lnTo>
                <a:lnTo>
                  <a:pt x="88" y="15"/>
                </a:lnTo>
                <a:lnTo>
                  <a:pt x="7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" name="Freeform 116"/>
          <p:cNvSpPr>
            <a:spLocks/>
          </p:cNvSpPr>
          <p:nvPr/>
        </p:nvSpPr>
        <p:spPr bwMode="auto">
          <a:xfrm>
            <a:off x="5218181" y="3100656"/>
            <a:ext cx="19050" cy="69850"/>
          </a:xfrm>
          <a:custGeom>
            <a:avLst/>
            <a:gdLst>
              <a:gd name="T0" fmla="*/ 12 w 12"/>
              <a:gd name="T1" fmla="*/ 37 h 44"/>
              <a:gd name="T2" fmla="*/ 12 w 12"/>
              <a:gd name="T3" fmla="*/ 44 h 44"/>
              <a:gd name="T4" fmla="*/ 6 w 12"/>
              <a:gd name="T5" fmla="*/ 44 h 44"/>
              <a:gd name="T6" fmla="*/ 6 w 12"/>
              <a:gd name="T7" fmla="*/ 44 h 44"/>
              <a:gd name="T8" fmla="*/ 0 w 12"/>
              <a:gd name="T9" fmla="*/ 44 h 44"/>
              <a:gd name="T10" fmla="*/ 0 w 12"/>
              <a:gd name="T11" fmla="*/ 37 h 44"/>
              <a:gd name="T12" fmla="*/ 0 w 12"/>
              <a:gd name="T13" fmla="*/ 7 h 44"/>
              <a:gd name="T14" fmla="*/ 0 w 12"/>
              <a:gd name="T15" fmla="*/ 0 h 44"/>
              <a:gd name="T16" fmla="*/ 6 w 12"/>
              <a:gd name="T17" fmla="*/ 0 h 44"/>
              <a:gd name="T18" fmla="*/ 6 w 12"/>
              <a:gd name="T19" fmla="*/ 0 h 44"/>
              <a:gd name="T20" fmla="*/ 12 w 12"/>
              <a:gd name="T21" fmla="*/ 0 h 44"/>
              <a:gd name="T22" fmla="*/ 12 w 12"/>
              <a:gd name="T23" fmla="*/ 7 h 44"/>
              <a:gd name="T24" fmla="*/ 12 w 12"/>
              <a:gd name="T25" fmla="*/ 3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44">
                <a:moveTo>
                  <a:pt x="12" y="37"/>
                </a:moveTo>
                <a:lnTo>
                  <a:pt x="12" y="44"/>
                </a:lnTo>
                <a:lnTo>
                  <a:pt x="6" y="44"/>
                </a:lnTo>
                <a:lnTo>
                  <a:pt x="6" y="44"/>
                </a:lnTo>
                <a:lnTo>
                  <a:pt x="0" y="44"/>
                </a:lnTo>
                <a:lnTo>
                  <a:pt x="0" y="3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" name="Freeform 117"/>
          <p:cNvSpPr>
            <a:spLocks/>
          </p:cNvSpPr>
          <p:nvPr/>
        </p:nvSpPr>
        <p:spPr bwMode="auto">
          <a:xfrm>
            <a:off x="5218181" y="3100657"/>
            <a:ext cx="198438" cy="22225"/>
          </a:xfrm>
          <a:custGeom>
            <a:avLst/>
            <a:gdLst>
              <a:gd name="T0" fmla="*/ 6 w 125"/>
              <a:gd name="T1" fmla="*/ 14 h 14"/>
              <a:gd name="T2" fmla="*/ 0 w 125"/>
              <a:gd name="T3" fmla="*/ 14 h 14"/>
              <a:gd name="T4" fmla="*/ 0 w 125"/>
              <a:gd name="T5" fmla="*/ 7 h 14"/>
              <a:gd name="T6" fmla="*/ 0 w 125"/>
              <a:gd name="T7" fmla="*/ 7 h 14"/>
              <a:gd name="T8" fmla="*/ 0 w 125"/>
              <a:gd name="T9" fmla="*/ 0 h 14"/>
              <a:gd name="T10" fmla="*/ 6 w 125"/>
              <a:gd name="T11" fmla="*/ 0 h 14"/>
              <a:gd name="T12" fmla="*/ 119 w 125"/>
              <a:gd name="T13" fmla="*/ 0 h 14"/>
              <a:gd name="T14" fmla="*/ 125 w 125"/>
              <a:gd name="T15" fmla="*/ 0 h 14"/>
              <a:gd name="T16" fmla="*/ 125 w 125"/>
              <a:gd name="T17" fmla="*/ 7 h 14"/>
              <a:gd name="T18" fmla="*/ 125 w 125"/>
              <a:gd name="T19" fmla="*/ 7 h 14"/>
              <a:gd name="T20" fmla="*/ 125 w 125"/>
              <a:gd name="T21" fmla="*/ 14 h 14"/>
              <a:gd name="T22" fmla="*/ 119 w 125"/>
              <a:gd name="T23" fmla="*/ 14 h 14"/>
              <a:gd name="T24" fmla="*/ 6 w 125"/>
              <a:gd name="T2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" h="14">
                <a:moveTo>
                  <a:pt x="6" y="14"/>
                </a:moveTo>
                <a:lnTo>
                  <a:pt x="0" y="14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119" y="0"/>
                </a:lnTo>
                <a:lnTo>
                  <a:pt x="125" y="0"/>
                </a:lnTo>
                <a:lnTo>
                  <a:pt x="125" y="7"/>
                </a:lnTo>
                <a:lnTo>
                  <a:pt x="125" y="7"/>
                </a:lnTo>
                <a:lnTo>
                  <a:pt x="125" y="14"/>
                </a:lnTo>
                <a:lnTo>
                  <a:pt x="119" y="14"/>
                </a:lnTo>
                <a:lnTo>
                  <a:pt x="6" y="1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Freeform 118"/>
          <p:cNvSpPr>
            <a:spLocks/>
          </p:cNvSpPr>
          <p:nvPr/>
        </p:nvSpPr>
        <p:spPr bwMode="auto">
          <a:xfrm>
            <a:off x="5397570" y="3100657"/>
            <a:ext cx="238125" cy="22225"/>
          </a:xfrm>
          <a:custGeom>
            <a:avLst/>
            <a:gdLst>
              <a:gd name="T0" fmla="*/ 6 w 150"/>
              <a:gd name="T1" fmla="*/ 14 h 14"/>
              <a:gd name="T2" fmla="*/ 0 w 150"/>
              <a:gd name="T3" fmla="*/ 14 h 14"/>
              <a:gd name="T4" fmla="*/ 0 w 150"/>
              <a:gd name="T5" fmla="*/ 7 h 14"/>
              <a:gd name="T6" fmla="*/ 0 w 150"/>
              <a:gd name="T7" fmla="*/ 7 h 14"/>
              <a:gd name="T8" fmla="*/ 0 w 150"/>
              <a:gd name="T9" fmla="*/ 0 h 14"/>
              <a:gd name="T10" fmla="*/ 6 w 150"/>
              <a:gd name="T11" fmla="*/ 0 h 14"/>
              <a:gd name="T12" fmla="*/ 144 w 150"/>
              <a:gd name="T13" fmla="*/ 0 h 14"/>
              <a:gd name="T14" fmla="*/ 150 w 150"/>
              <a:gd name="T15" fmla="*/ 0 h 14"/>
              <a:gd name="T16" fmla="*/ 150 w 150"/>
              <a:gd name="T17" fmla="*/ 7 h 14"/>
              <a:gd name="T18" fmla="*/ 150 w 150"/>
              <a:gd name="T19" fmla="*/ 7 h 14"/>
              <a:gd name="T20" fmla="*/ 150 w 150"/>
              <a:gd name="T21" fmla="*/ 14 h 14"/>
              <a:gd name="T22" fmla="*/ 144 w 150"/>
              <a:gd name="T23" fmla="*/ 14 h 14"/>
              <a:gd name="T24" fmla="*/ 6 w 150"/>
              <a:gd name="T2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0" h="14">
                <a:moveTo>
                  <a:pt x="6" y="14"/>
                </a:moveTo>
                <a:lnTo>
                  <a:pt x="0" y="14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144" y="0"/>
                </a:lnTo>
                <a:lnTo>
                  <a:pt x="150" y="0"/>
                </a:lnTo>
                <a:lnTo>
                  <a:pt x="150" y="7"/>
                </a:lnTo>
                <a:lnTo>
                  <a:pt x="150" y="7"/>
                </a:lnTo>
                <a:lnTo>
                  <a:pt x="150" y="14"/>
                </a:lnTo>
                <a:lnTo>
                  <a:pt x="144" y="14"/>
                </a:lnTo>
                <a:lnTo>
                  <a:pt x="6" y="1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7" name="Freeform 119"/>
          <p:cNvSpPr>
            <a:spLocks/>
          </p:cNvSpPr>
          <p:nvPr/>
        </p:nvSpPr>
        <p:spPr bwMode="auto">
          <a:xfrm>
            <a:off x="5616644" y="3041919"/>
            <a:ext cx="19050" cy="80963"/>
          </a:xfrm>
          <a:custGeom>
            <a:avLst/>
            <a:gdLst>
              <a:gd name="T0" fmla="*/ 12 w 12"/>
              <a:gd name="T1" fmla="*/ 44 h 51"/>
              <a:gd name="T2" fmla="*/ 12 w 12"/>
              <a:gd name="T3" fmla="*/ 51 h 51"/>
              <a:gd name="T4" fmla="*/ 6 w 12"/>
              <a:gd name="T5" fmla="*/ 51 h 51"/>
              <a:gd name="T6" fmla="*/ 6 w 12"/>
              <a:gd name="T7" fmla="*/ 51 h 51"/>
              <a:gd name="T8" fmla="*/ 0 w 12"/>
              <a:gd name="T9" fmla="*/ 51 h 51"/>
              <a:gd name="T10" fmla="*/ 0 w 12"/>
              <a:gd name="T11" fmla="*/ 44 h 51"/>
              <a:gd name="T12" fmla="*/ 0 w 12"/>
              <a:gd name="T13" fmla="*/ 7 h 51"/>
              <a:gd name="T14" fmla="*/ 0 w 12"/>
              <a:gd name="T15" fmla="*/ 0 h 51"/>
              <a:gd name="T16" fmla="*/ 6 w 12"/>
              <a:gd name="T17" fmla="*/ 0 h 51"/>
              <a:gd name="T18" fmla="*/ 6 w 12"/>
              <a:gd name="T19" fmla="*/ 0 h 51"/>
              <a:gd name="T20" fmla="*/ 12 w 12"/>
              <a:gd name="T21" fmla="*/ 0 h 51"/>
              <a:gd name="T22" fmla="*/ 12 w 12"/>
              <a:gd name="T23" fmla="*/ 7 h 51"/>
              <a:gd name="T24" fmla="*/ 12 w 12"/>
              <a:gd name="T25" fmla="*/ 44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51">
                <a:moveTo>
                  <a:pt x="12" y="44"/>
                </a:moveTo>
                <a:lnTo>
                  <a:pt x="12" y="51"/>
                </a:lnTo>
                <a:lnTo>
                  <a:pt x="6" y="51"/>
                </a:lnTo>
                <a:lnTo>
                  <a:pt x="6" y="51"/>
                </a:lnTo>
                <a:lnTo>
                  <a:pt x="0" y="51"/>
                </a:lnTo>
                <a:lnTo>
                  <a:pt x="0" y="44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4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Freeform 120"/>
          <p:cNvSpPr>
            <a:spLocks/>
          </p:cNvSpPr>
          <p:nvPr/>
        </p:nvSpPr>
        <p:spPr bwMode="auto">
          <a:xfrm>
            <a:off x="5616645" y="3041919"/>
            <a:ext cx="804863" cy="22225"/>
          </a:xfrm>
          <a:custGeom>
            <a:avLst/>
            <a:gdLst>
              <a:gd name="T0" fmla="*/ 6 w 507"/>
              <a:gd name="T1" fmla="*/ 14 h 14"/>
              <a:gd name="T2" fmla="*/ 0 w 507"/>
              <a:gd name="T3" fmla="*/ 14 h 14"/>
              <a:gd name="T4" fmla="*/ 0 w 507"/>
              <a:gd name="T5" fmla="*/ 7 h 14"/>
              <a:gd name="T6" fmla="*/ 0 w 507"/>
              <a:gd name="T7" fmla="*/ 7 h 14"/>
              <a:gd name="T8" fmla="*/ 0 w 507"/>
              <a:gd name="T9" fmla="*/ 0 h 14"/>
              <a:gd name="T10" fmla="*/ 6 w 507"/>
              <a:gd name="T11" fmla="*/ 0 h 14"/>
              <a:gd name="T12" fmla="*/ 501 w 507"/>
              <a:gd name="T13" fmla="*/ 0 h 14"/>
              <a:gd name="T14" fmla="*/ 507 w 507"/>
              <a:gd name="T15" fmla="*/ 0 h 14"/>
              <a:gd name="T16" fmla="*/ 507 w 507"/>
              <a:gd name="T17" fmla="*/ 7 h 14"/>
              <a:gd name="T18" fmla="*/ 507 w 507"/>
              <a:gd name="T19" fmla="*/ 7 h 14"/>
              <a:gd name="T20" fmla="*/ 507 w 507"/>
              <a:gd name="T21" fmla="*/ 14 h 14"/>
              <a:gd name="T22" fmla="*/ 501 w 507"/>
              <a:gd name="T23" fmla="*/ 14 h 14"/>
              <a:gd name="T24" fmla="*/ 6 w 507"/>
              <a:gd name="T2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7" h="14">
                <a:moveTo>
                  <a:pt x="6" y="14"/>
                </a:moveTo>
                <a:lnTo>
                  <a:pt x="0" y="14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501" y="0"/>
                </a:lnTo>
                <a:lnTo>
                  <a:pt x="507" y="0"/>
                </a:lnTo>
                <a:lnTo>
                  <a:pt x="507" y="7"/>
                </a:lnTo>
                <a:lnTo>
                  <a:pt x="507" y="7"/>
                </a:lnTo>
                <a:lnTo>
                  <a:pt x="507" y="14"/>
                </a:lnTo>
                <a:lnTo>
                  <a:pt x="501" y="14"/>
                </a:lnTo>
                <a:lnTo>
                  <a:pt x="6" y="1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Freeform 121"/>
          <p:cNvSpPr>
            <a:spLocks/>
          </p:cNvSpPr>
          <p:nvPr/>
        </p:nvSpPr>
        <p:spPr bwMode="auto">
          <a:xfrm>
            <a:off x="6402456" y="2983182"/>
            <a:ext cx="19050" cy="80963"/>
          </a:xfrm>
          <a:custGeom>
            <a:avLst/>
            <a:gdLst>
              <a:gd name="T0" fmla="*/ 12 w 12"/>
              <a:gd name="T1" fmla="*/ 44 h 51"/>
              <a:gd name="T2" fmla="*/ 12 w 12"/>
              <a:gd name="T3" fmla="*/ 51 h 51"/>
              <a:gd name="T4" fmla="*/ 6 w 12"/>
              <a:gd name="T5" fmla="*/ 51 h 51"/>
              <a:gd name="T6" fmla="*/ 6 w 12"/>
              <a:gd name="T7" fmla="*/ 51 h 51"/>
              <a:gd name="T8" fmla="*/ 0 w 12"/>
              <a:gd name="T9" fmla="*/ 51 h 51"/>
              <a:gd name="T10" fmla="*/ 0 w 12"/>
              <a:gd name="T11" fmla="*/ 44 h 51"/>
              <a:gd name="T12" fmla="*/ 0 w 12"/>
              <a:gd name="T13" fmla="*/ 7 h 51"/>
              <a:gd name="T14" fmla="*/ 0 w 12"/>
              <a:gd name="T15" fmla="*/ 0 h 51"/>
              <a:gd name="T16" fmla="*/ 6 w 12"/>
              <a:gd name="T17" fmla="*/ 0 h 51"/>
              <a:gd name="T18" fmla="*/ 6 w 12"/>
              <a:gd name="T19" fmla="*/ 0 h 51"/>
              <a:gd name="T20" fmla="*/ 12 w 12"/>
              <a:gd name="T21" fmla="*/ 0 h 51"/>
              <a:gd name="T22" fmla="*/ 12 w 12"/>
              <a:gd name="T23" fmla="*/ 7 h 51"/>
              <a:gd name="T24" fmla="*/ 12 w 12"/>
              <a:gd name="T25" fmla="*/ 44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51">
                <a:moveTo>
                  <a:pt x="12" y="44"/>
                </a:moveTo>
                <a:lnTo>
                  <a:pt x="12" y="51"/>
                </a:lnTo>
                <a:lnTo>
                  <a:pt x="6" y="51"/>
                </a:lnTo>
                <a:lnTo>
                  <a:pt x="6" y="51"/>
                </a:lnTo>
                <a:lnTo>
                  <a:pt x="0" y="51"/>
                </a:lnTo>
                <a:lnTo>
                  <a:pt x="0" y="44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4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Freeform 122"/>
          <p:cNvSpPr>
            <a:spLocks/>
          </p:cNvSpPr>
          <p:nvPr/>
        </p:nvSpPr>
        <p:spPr bwMode="auto">
          <a:xfrm>
            <a:off x="6402456" y="2983182"/>
            <a:ext cx="198438" cy="23813"/>
          </a:xfrm>
          <a:custGeom>
            <a:avLst/>
            <a:gdLst>
              <a:gd name="T0" fmla="*/ 6 w 125"/>
              <a:gd name="T1" fmla="*/ 15 h 15"/>
              <a:gd name="T2" fmla="*/ 0 w 125"/>
              <a:gd name="T3" fmla="*/ 15 h 15"/>
              <a:gd name="T4" fmla="*/ 0 w 125"/>
              <a:gd name="T5" fmla="*/ 7 h 15"/>
              <a:gd name="T6" fmla="*/ 0 w 125"/>
              <a:gd name="T7" fmla="*/ 7 h 15"/>
              <a:gd name="T8" fmla="*/ 0 w 125"/>
              <a:gd name="T9" fmla="*/ 0 h 15"/>
              <a:gd name="T10" fmla="*/ 6 w 125"/>
              <a:gd name="T11" fmla="*/ 0 h 15"/>
              <a:gd name="T12" fmla="*/ 119 w 125"/>
              <a:gd name="T13" fmla="*/ 0 h 15"/>
              <a:gd name="T14" fmla="*/ 125 w 125"/>
              <a:gd name="T15" fmla="*/ 0 h 15"/>
              <a:gd name="T16" fmla="*/ 125 w 125"/>
              <a:gd name="T17" fmla="*/ 7 h 15"/>
              <a:gd name="T18" fmla="*/ 125 w 125"/>
              <a:gd name="T19" fmla="*/ 7 h 15"/>
              <a:gd name="T20" fmla="*/ 125 w 125"/>
              <a:gd name="T21" fmla="*/ 15 h 15"/>
              <a:gd name="T22" fmla="*/ 119 w 125"/>
              <a:gd name="T23" fmla="*/ 15 h 15"/>
              <a:gd name="T24" fmla="*/ 6 w 125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119" y="0"/>
                </a:lnTo>
                <a:lnTo>
                  <a:pt x="125" y="0"/>
                </a:lnTo>
                <a:lnTo>
                  <a:pt x="125" y="7"/>
                </a:lnTo>
                <a:lnTo>
                  <a:pt x="125" y="7"/>
                </a:lnTo>
                <a:lnTo>
                  <a:pt x="125" y="15"/>
                </a:lnTo>
                <a:lnTo>
                  <a:pt x="119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Freeform 123"/>
          <p:cNvSpPr>
            <a:spLocks/>
          </p:cNvSpPr>
          <p:nvPr/>
        </p:nvSpPr>
        <p:spPr bwMode="auto">
          <a:xfrm>
            <a:off x="6581844" y="2935556"/>
            <a:ext cx="19050" cy="71438"/>
          </a:xfrm>
          <a:custGeom>
            <a:avLst/>
            <a:gdLst>
              <a:gd name="T0" fmla="*/ 12 w 12"/>
              <a:gd name="T1" fmla="*/ 37 h 45"/>
              <a:gd name="T2" fmla="*/ 12 w 12"/>
              <a:gd name="T3" fmla="*/ 45 h 45"/>
              <a:gd name="T4" fmla="*/ 6 w 12"/>
              <a:gd name="T5" fmla="*/ 45 h 45"/>
              <a:gd name="T6" fmla="*/ 6 w 12"/>
              <a:gd name="T7" fmla="*/ 45 h 45"/>
              <a:gd name="T8" fmla="*/ 0 w 12"/>
              <a:gd name="T9" fmla="*/ 45 h 45"/>
              <a:gd name="T10" fmla="*/ 0 w 12"/>
              <a:gd name="T11" fmla="*/ 37 h 45"/>
              <a:gd name="T12" fmla="*/ 0 w 12"/>
              <a:gd name="T13" fmla="*/ 8 h 45"/>
              <a:gd name="T14" fmla="*/ 0 w 12"/>
              <a:gd name="T15" fmla="*/ 0 h 45"/>
              <a:gd name="T16" fmla="*/ 6 w 12"/>
              <a:gd name="T17" fmla="*/ 0 h 45"/>
              <a:gd name="T18" fmla="*/ 6 w 12"/>
              <a:gd name="T19" fmla="*/ 0 h 45"/>
              <a:gd name="T20" fmla="*/ 12 w 12"/>
              <a:gd name="T21" fmla="*/ 0 h 45"/>
              <a:gd name="T22" fmla="*/ 12 w 12"/>
              <a:gd name="T23" fmla="*/ 8 h 45"/>
              <a:gd name="T24" fmla="*/ 12 w 12"/>
              <a:gd name="T25" fmla="*/ 37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45">
                <a:moveTo>
                  <a:pt x="12" y="37"/>
                </a:moveTo>
                <a:lnTo>
                  <a:pt x="12" y="45"/>
                </a:lnTo>
                <a:lnTo>
                  <a:pt x="6" y="45"/>
                </a:lnTo>
                <a:lnTo>
                  <a:pt x="6" y="45"/>
                </a:lnTo>
                <a:lnTo>
                  <a:pt x="0" y="45"/>
                </a:lnTo>
                <a:lnTo>
                  <a:pt x="0" y="37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8"/>
                </a:lnTo>
                <a:lnTo>
                  <a:pt x="12" y="3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" name="Freeform 124"/>
          <p:cNvSpPr>
            <a:spLocks/>
          </p:cNvSpPr>
          <p:nvPr/>
        </p:nvSpPr>
        <p:spPr bwMode="auto">
          <a:xfrm>
            <a:off x="6581845" y="2935557"/>
            <a:ext cx="277813" cy="23813"/>
          </a:xfrm>
          <a:custGeom>
            <a:avLst/>
            <a:gdLst>
              <a:gd name="T0" fmla="*/ 6 w 175"/>
              <a:gd name="T1" fmla="*/ 15 h 15"/>
              <a:gd name="T2" fmla="*/ 0 w 175"/>
              <a:gd name="T3" fmla="*/ 15 h 15"/>
              <a:gd name="T4" fmla="*/ 0 w 175"/>
              <a:gd name="T5" fmla="*/ 8 h 15"/>
              <a:gd name="T6" fmla="*/ 0 w 175"/>
              <a:gd name="T7" fmla="*/ 8 h 15"/>
              <a:gd name="T8" fmla="*/ 0 w 175"/>
              <a:gd name="T9" fmla="*/ 0 h 15"/>
              <a:gd name="T10" fmla="*/ 6 w 175"/>
              <a:gd name="T11" fmla="*/ 0 h 15"/>
              <a:gd name="T12" fmla="*/ 169 w 175"/>
              <a:gd name="T13" fmla="*/ 0 h 15"/>
              <a:gd name="T14" fmla="*/ 175 w 175"/>
              <a:gd name="T15" fmla="*/ 0 h 15"/>
              <a:gd name="T16" fmla="*/ 175 w 175"/>
              <a:gd name="T17" fmla="*/ 8 h 15"/>
              <a:gd name="T18" fmla="*/ 175 w 175"/>
              <a:gd name="T19" fmla="*/ 8 h 15"/>
              <a:gd name="T20" fmla="*/ 175 w 175"/>
              <a:gd name="T21" fmla="*/ 15 h 15"/>
              <a:gd name="T22" fmla="*/ 169 w 175"/>
              <a:gd name="T23" fmla="*/ 15 h 15"/>
              <a:gd name="T24" fmla="*/ 6 w 175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5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169" y="0"/>
                </a:lnTo>
                <a:lnTo>
                  <a:pt x="175" y="0"/>
                </a:lnTo>
                <a:lnTo>
                  <a:pt x="175" y="8"/>
                </a:lnTo>
                <a:lnTo>
                  <a:pt x="175" y="8"/>
                </a:lnTo>
                <a:lnTo>
                  <a:pt x="175" y="15"/>
                </a:lnTo>
                <a:lnTo>
                  <a:pt x="169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Freeform 125"/>
          <p:cNvSpPr>
            <a:spLocks/>
          </p:cNvSpPr>
          <p:nvPr/>
        </p:nvSpPr>
        <p:spPr bwMode="auto">
          <a:xfrm>
            <a:off x="6840606" y="2935557"/>
            <a:ext cx="895350" cy="23813"/>
          </a:xfrm>
          <a:custGeom>
            <a:avLst/>
            <a:gdLst>
              <a:gd name="T0" fmla="*/ 6 w 564"/>
              <a:gd name="T1" fmla="*/ 15 h 15"/>
              <a:gd name="T2" fmla="*/ 0 w 564"/>
              <a:gd name="T3" fmla="*/ 15 h 15"/>
              <a:gd name="T4" fmla="*/ 0 w 564"/>
              <a:gd name="T5" fmla="*/ 8 h 15"/>
              <a:gd name="T6" fmla="*/ 0 w 564"/>
              <a:gd name="T7" fmla="*/ 8 h 15"/>
              <a:gd name="T8" fmla="*/ 0 w 564"/>
              <a:gd name="T9" fmla="*/ 0 h 15"/>
              <a:gd name="T10" fmla="*/ 6 w 564"/>
              <a:gd name="T11" fmla="*/ 0 h 15"/>
              <a:gd name="T12" fmla="*/ 557 w 564"/>
              <a:gd name="T13" fmla="*/ 0 h 15"/>
              <a:gd name="T14" fmla="*/ 564 w 564"/>
              <a:gd name="T15" fmla="*/ 0 h 15"/>
              <a:gd name="T16" fmla="*/ 564 w 564"/>
              <a:gd name="T17" fmla="*/ 8 h 15"/>
              <a:gd name="T18" fmla="*/ 564 w 564"/>
              <a:gd name="T19" fmla="*/ 8 h 15"/>
              <a:gd name="T20" fmla="*/ 564 w 564"/>
              <a:gd name="T21" fmla="*/ 15 h 15"/>
              <a:gd name="T22" fmla="*/ 557 w 564"/>
              <a:gd name="T23" fmla="*/ 15 h 15"/>
              <a:gd name="T24" fmla="*/ 6 w 564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4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557" y="0"/>
                </a:lnTo>
                <a:lnTo>
                  <a:pt x="564" y="0"/>
                </a:lnTo>
                <a:lnTo>
                  <a:pt x="564" y="8"/>
                </a:lnTo>
                <a:lnTo>
                  <a:pt x="564" y="8"/>
                </a:lnTo>
                <a:lnTo>
                  <a:pt x="564" y="15"/>
                </a:lnTo>
                <a:lnTo>
                  <a:pt x="557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Freeform 126"/>
          <p:cNvSpPr>
            <a:spLocks/>
          </p:cNvSpPr>
          <p:nvPr/>
        </p:nvSpPr>
        <p:spPr bwMode="auto">
          <a:xfrm>
            <a:off x="7715319" y="2876818"/>
            <a:ext cx="20638" cy="82550"/>
          </a:xfrm>
          <a:custGeom>
            <a:avLst/>
            <a:gdLst>
              <a:gd name="T0" fmla="*/ 13 w 13"/>
              <a:gd name="T1" fmla="*/ 45 h 52"/>
              <a:gd name="T2" fmla="*/ 13 w 13"/>
              <a:gd name="T3" fmla="*/ 52 h 52"/>
              <a:gd name="T4" fmla="*/ 6 w 13"/>
              <a:gd name="T5" fmla="*/ 52 h 52"/>
              <a:gd name="T6" fmla="*/ 6 w 13"/>
              <a:gd name="T7" fmla="*/ 52 h 52"/>
              <a:gd name="T8" fmla="*/ 0 w 13"/>
              <a:gd name="T9" fmla="*/ 52 h 52"/>
              <a:gd name="T10" fmla="*/ 0 w 13"/>
              <a:gd name="T11" fmla="*/ 45 h 52"/>
              <a:gd name="T12" fmla="*/ 0 w 13"/>
              <a:gd name="T13" fmla="*/ 8 h 52"/>
              <a:gd name="T14" fmla="*/ 0 w 13"/>
              <a:gd name="T15" fmla="*/ 0 h 52"/>
              <a:gd name="T16" fmla="*/ 6 w 13"/>
              <a:gd name="T17" fmla="*/ 0 h 52"/>
              <a:gd name="T18" fmla="*/ 6 w 13"/>
              <a:gd name="T19" fmla="*/ 0 h 52"/>
              <a:gd name="T20" fmla="*/ 13 w 13"/>
              <a:gd name="T21" fmla="*/ 0 h 52"/>
              <a:gd name="T22" fmla="*/ 13 w 13"/>
              <a:gd name="T23" fmla="*/ 8 h 52"/>
              <a:gd name="T24" fmla="*/ 13 w 13"/>
              <a:gd name="T25" fmla="*/ 4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52">
                <a:moveTo>
                  <a:pt x="13" y="45"/>
                </a:moveTo>
                <a:lnTo>
                  <a:pt x="13" y="52"/>
                </a:lnTo>
                <a:lnTo>
                  <a:pt x="6" y="52"/>
                </a:lnTo>
                <a:lnTo>
                  <a:pt x="6" y="52"/>
                </a:lnTo>
                <a:lnTo>
                  <a:pt x="0" y="52"/>
                </a:lnTo>
                <a:lnTo>
                  <a:pt x="0" y="45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3" y="0"/>
                </a:lnTo>
                <a:lnTo>
                  <a:pt x="13" y="8"/>
                </a:lnTo>
                <a:lnTo>
                  <a:pt x="13" y="4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Freeform 127"/>
          <p:cNvSpPr>
            <a:spLocks/>
          </p:cNvSpPr>
          <p:nvPr/>
        </p:nvSpPr>
        <p:spPr bwMode="auto">
          <a:xfrm>
            <a:off x="7715319" y="2876819"/>
            <a:ext cx="209550" cy="23813"/>
          </a:xfrm>
          <a:custGeom>
            <a:avLst/>
            <a:gdLst>
              <a:gd name="T0" fmla="*/ 6 w 132"/>
              <a:gd name="T1" fmla="*/ 15 h 15"/>
              <a:gd name="T2" fmla="*/ 0 w 132"/>
              <a:gd name="T3" fmla="*/ 15 h 15"/>
              <a:gd name="T4" fmla="*/ 0 w 132"/>
              <a:gd name="T5" fmla="*/ 8 h 15"/>
              <a:gd name="T6" fmla="*/ 0 w 132"/>
              <a:gd name="T7" fmla="*/ 8 h 15"/>
              <a:gd name="T8" fmla="*/ 0 w 132"/>
              <a:gd name="T9" fmla="*/ 0 h 15"/>
              <a:gd name="T10" fmla="*/ 6 w 132"/>
              <a:gd name="T11" fmla="*/ 0 h 15"/>
              <a:gd name="T12" fmla="*/ 125 w 132"/>
              <a:gd name="T13" fmla="*/ 0 h 15"/>
              <a:gd name="T14" fmla="*/ 132 w 132"/>
              <a:gd name="T15" fmla="*/ 0 h 15"/>
              <a:gd name="T16" fmla="*/ 132 w 132"/>
              <a:gd name="T17" fmla="*/ 8 h 15"/>
              <a:gd name="T18" fmla="*/ 132 w 132"/>
              <a:gd name="T19" fmla="*/ 8 h 15"/>
              <a:gd name="T20" fmla="*/ 132 w 132"/>
              <a:gd name="T21" fmla="*/ 15 h 15"/>
              <a:gd name="T22" fmla="*/ 125 w 132"/>
              <a:gd name="T23" fmla="*/ 15 h 15"/>
              <a:gd name="T24" fmla="*/ 6 w 132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2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125" y="0"/>
                </a:lnTo>
                <a:lnTo>
                  <a:pt x="132" y="0"/>
                </a:lnTo>
                <a:lnTo>
                  <a:pt x="132" y="8"/>
                </a:lnTo>
                <a:lnTo>
                  <a:pt x="132" y="8"/>
                </a:lnTo>
                <a:lnTo>
                  <a:pt x="132" y="15"/>
                </a:lnTo>
                <a:lnTo>
                  <a:pt x="125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Freeform 128"/>
          <p:cNvSpPr>
            <a:spLocks/>
          </p:cNvSpPr>
          <p:nvPr/>
        </p:nvSpPr>
        <p:spPr bwMode="auto">
          <a:xfrm>
            <a:off x="7904231" y="2818081"/>
            <a:ext cx="20638" cy="82550"/>
          </a:xfrm>
          <a:custGeom>
            <a:avLst/>
            <a:gdLst>
              <a:gd name="T0" fmla="*/ 13 w 13"/>
              <a:gd name="T1" fmla="*/ 45 h 52"/>
              <a:gd name="T2" fmla="*/ 13 w 13"/>
              <a:gd name="T3" fmla="*/ 52 h 52"/>
              <a:gd name="T4" fmla="*/ 6 w 13"/>
              <a:gd name="T5" fmla="*/ 52 h 52"/>
              <a:gd name="T6" fmla="*/ 6 w 13"/>
              <a:gd name="T7" fmla="*/ 52 h 52"/>
              <a:gd name="T8" fmla="*/ 0 w 13"/>
              <a:gd name="T9" fmla="*/ 52 h 52"/>
              <a:gd name="T10" fmla="*/ 0 w 13"/>
              <a:gd name="T11" fmla="*/ 45 h 52"/>
              <a:gd name="T12" fmla="*/ 0 w 13"/>
              <a:gd name="T13" fmla="*/ 8 h 52"/>
              <a:gd name="T14" fmla="*/ 0 w 13"/>
              <a:gd name="T15" fmla="*/ 0 h 52"/>
              <a:gd name="T16" fmla="*/ 6 w 13"/>
              <a:gd name="T17" fmla="*/ 0 h 52"/>
              <a:gd name="T18" fmla="*/ 6 w 13"/>
              <a:gd name="T19" fmla="*/ 0 h 52"/>
              <a:gd name="T20" fmla="*/ 13 w 13"/>
              <a:gd name="T21" fmla="*/ 0 h 52"/>
              <a:gd name="T22" fmla="*/ 13 w 13"/>
              <a:gd name="T23" fmla="*/ 8 h 52"/>
              <a:gd name="T24" fmla="*/ 13 w 13"/>
              <a:gd name="T25" fmla="*/ 4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52">
                <a:moveTo>
                  <a:pt x="13" y="45"/>
                </a:moveTo>
                <a:lnTo>
                  <a:pt x="13" y="52"/>
                </a:lnTo>
                <a:lnTo>
                  <a:pt x="6" y="52"/>
                </a:lnTo>
                <a:lnTo>
                  <a:pt x="6" y="52"/>
                </a:lnTo>
                <a:lnTo>
                  <a:pt x="0" y="52"/>
                </a:lnTo>
                <a:lnTo>
                  <a:pt x="0" y="45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3" y="0"/>
                </a:lnTo>
                <a:lnTo>
                  <a:pt x="13" y="8"/>
                </a:lnTo>
                <a:lnTo>
                  <a:pt x="13" y="4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7" name="Freeform 129"/>
          <p:cNvSpPr>
            <a:spLocks/>
          </p:cNvSpPr>
          <p:nvPr/>
        </p:nvSpPr>
        <p:spPr bwMode="auto">
          <a:xfrm>
            <a:off x="7904232" y="2818082"/>
            <a:ext cx="309563" cy="23813"/>
          </a:xfrm>
          <a:custGeom>
            <a:avLst/>
            <a:gdLst>
              <a:gd name="T0" fmla="*/ 6 w 195"/>
              <a:gd name="T1" fmla="*/ 15 h 15"/>
              <a:gd name="T2" fmla="*/ 0 w 195"/>
              <a:gd name="T3" fmla="*/ 15 h 15"/>
              <a:gd name="T4" fmla="*/ 0 w 195"/>
              <a:gd name="T5" fmla="*/ 8 h 15"/>
              <a:gd name="T6" fmla="*/ 0 w 195"/>
              <a:gd name="T7" fmla="*/ 8 h 15"/>
              <a:gd name="T8" fmla="*/ 0 w 195"/>
              <a:gd name="T9" fmla="*/ 0 h 15"/>
              <a:gd name="T10" fmla="*/ 6 w 195"/>
              <a:gd name="T11" fmla="*/ 0 h 15"/>
              <a:gd name="T12" fmla="*/ 188 w 195"/>
              <a:gd name="T13" fmla="*/ 0 h 15"/>
              <a:gd name="T14" fmla="*/ 195 w 195"/>
              <a:gd name="T15" fmla="*/ 0 h 15"/>
              <a:gd name="T16" fmla="*/ 195 w 195"/>
              <a:gd name="T17" fmla="*/ 8 h 15"/>
              <a:gd name="T18" fmla="*/ 195 w 195"/>
              <a:gd name="T19" fmla="*/ 8 h 15"/>
              <a:gd name="T20" fmla="*/ 195 w 195"/>
              <a:gd name="T21" fmla="*/ 15 h 15"/>
              <a:gd name="T22" fmla="*/ 188 w 195"/>
              <a:gd name="T23" fmla="*/ 15 h 15"/>
              <a:gd name="T24" fmla="*/ 6 w 195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5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188" y="0"/>
                </a:lnTo>
                <a:lnTo>
                  <a:pt x="195" y="0"/>
                </a:lnTo>
                <a:lnTo>
                  <a:pt x="195" y="8"/>
                </a:lnTo>
                <a:lnTo>
                  <a:pt x="195" y="8"/>
                </a:lnTo>
                <a:lnTo>
                  <a:pt x="195" y="15"/>
                </a:lnTo>
                <a:lnTo>
                  <a:pt x="188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" name="Freeform 130"/>
          <p:cNvSpPr>
            <a:spLocks/>
          </p:cNvSpPr>
          <p:nvPr/>
        </p:nvSpPr>
        <p:spPr bwMode="auto">
          <a:xfrm>
            <a:off x="8193156" y="2759343"/>
            <a:ext cx="20638" cy="82550"/>
          </a:xfrm>
          <a:custGeom>
            <a:avLst/>
            <a:gdLst>
              <a:gd name="T0" fmla="*/ 13 w 13"/>
              <a:gd name="T1" fmla="*/ 45 h 52"/>
              <a:gd name="T2" fmla="*/ 13 w 13"/>
              <a:gd name="T3" fmla="*/ 52 h 52"/>
              <a:gd name="T4" fmla="*/ 6 w 13"/>
              <a:gd name="T5" fmla="*/ 52 h 52"/>
              <a:gd name="T6" fmla="*/ 6 w 13"/>
              <a:gd name="T7" fmla="*/ 52 h 52"/>
              <a:gd name="T8" fmla="*/ 0 w 13"/>
              <a:gd name="T9" fmla="*/ 52 h 52"/>
              <a:gd name="T10" fmla="*/ 0 w 13"/>
              <a:gd name="T11" fmla="*/ 45 h 52"/>
              <a:gd name="T12" fmla="*/ 0 w 13"/>
              <a:gd name="T13" fmla="*/ 8 h 52"/>
              <a:gd name="T14" fmla="*/ 0 w 13"/>
              <a:gd name="T15" fmla="*/ 0 h 52"/>
              <a:gd name="T16" fmla="*/ 6 w 13"/>
              <a:gd name="T17" fmla="*/ 0 h 52"/>
              <a:gd name="T18" fmla="*/ 6 w 13"/>
              <a:gd name="T19" fmla="*/ 0 h 52"/>
              <a:gd name="T20" fmla="*/ 13 w 13"/>
              <a:gd name="T21" fmla="*/ 0 h 52"/>
              <a:gd name="T22" fmla="*/ 13 w 13"/>
              <a:gd name="T23" fmla="*/ 8 h 52"/>
              <a:gd name="T24" fmla="*/ 13 w 13"/>
              <a:gd name="T25" fmla="*/ 4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52">
                <a:moveTo>
                  <a:pt x="13" y="45"/>
                </a:moveTo>
                <a:lnTo>
                  <a:pt x="13" y="52"/>
                </a:lnTo>
                <a:lnTo>
                  <a:pt x="6" y="52"/>
                </a:lnTo>
                <a:lnTo>
                  <a:pt x="6" y="52"/>
                </a:lnTo>
                <a:lnTo>
                  <a:pt x="0" y="52"/>
                </a:lnTo>
                <a:lnTo>
                  <a:pt x="0" y="45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3" y="0"/>
                </a:lnTo>
                <a:lnTo>
                  <a:pt x="13" y="8"/>
                </a:lnTo>
                <a:lnTo>
                  <a:pt x="13" y="4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Freeform 131"/>
          <p:cNvSpPr>
            <a:spLocks/>
          </p:cNvSpPr>
          <p:nvPr/>
        </p:nvSpPr>
        <p:spPr bwMode="auto">
          <a:xfrm>
            <a:off x="8193156" y="2759344"/>
            <a:ext cx="109538" cy="23813"/>
          </a:xfrm>
          <a:custGeom>
            <a:avLst/>
            <a:gdLst>
              <a:gd name="T0" fmla="*/ 6 w 69"/>
              <a:gd name="T1" fmla="*/ 15 h 15"/>
              <a:gd name="T2" fmla="*/ 0 w 69"/>
              <a:gd name="T3" fmla="*/ 15 h 15"/>
              <a:gd name="T4" fmla="*/ 0 w 69"/>
              <a:gd name="T5" fmla="*/ 8 h 15"/>
              <a:gd name="T6" fmla="*/ 0 w 69"/>
              <a:gd name="T7" fmla="*/ 8 h 15"/>
              <a:gd name="T8" fmla="*/ 0 w 69"/>
              <a:gd name="T9" fmla="*/ 0 h 15"/>
              <a:gd name="T10" fmla="*/ 6 w 69"/>
              <a:gd name="T11" fmla="*/ 0 h 15"/>
              <a:gd name="T12" fmla="*/ 63 w 69"/>
              <a:gd name="T13" fmla="*/ 0 h 15"/>
              <a:gd name="T14" fmla="*/ 69 w 69"/>
              <a:gd name="T15" fmla="*/ 0 h 15"/>
              <a:gd name="T16" fmla="*/ 69 w 69"/>
              <a:gd name="T17" fmla="*/ 8 h 15"/>
              <a:gd name="T18" fmla="*/ 69 w 69"/>
              <a:gd name="T19" fmla="*/ 8 h 15"/>
              <a:gd name="T20" fmla="*/ 69 w 69"/>
              <a:gd name="T21" fmla="*/ 15 h 15"/>
              <a:gd name="T22" fmla="*/ 63 w 69"/>
              <a:gd name="T23" fmla="*/ 15 h 15"/>
              <a:gd name="T24" fmla="*/ 6 w 69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9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3" y="0"/>
                </a:lnTo>
                <a:lnTo>
                  <a:pt x="69" y="0"/>
                </a:lnTo>
                <a:lnTo>
                  <a:pt x="69" y="8"/>
                </a:lnTo>
                <a:lnTo>
                  <a:pt x="69" y="8"/>
                </a:lnTo>
                <a:lnTo>
                  <a:pt x="69" y="15"/>
                </a:lnTo>
                <a:lnTo>
                  <a:pt x="63" y="15"/>
                </a:lnTo>
                <a:lnTo>
                  <a:pt x="6" y="1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0" name="Freeform 132"/>
          <p:cNvSpPr>
            <a:spLocks/>
          </p:cNvSpPr>
          <p:nvPr/>
        </p:nvSpPr>
        <p:spPr bwMode="auto">
          <a:xfrm>
            <a:off x="2511495" y="5164407"/>
            <a:ext cx="49213" cy="22225"/>
          </a:xfrm>
          <a:custGeom>
            <a:avLst/>
            <a:gdLst>
              <a:gd name="T0" fmla="*/ 6 w 31"/>
              <a:gd name="T1" fmla="*/ 14 h 14"/>
              <a:gd name="T2" fmla="*/ 0 w 31"/>
              <a:gd name="T3" fmla="*/ 14 h 14"/>
              <a:gd name="T4" fmla="*/ 0 w 31"/>
              <a:gd name="T5" fmla="*/ 7 h 14"/>
              <a:gd name="T6" fmla="*/ 0 w 31"/>
              <a:gd name="T7" fmla="*/ 7 h 14"/>
              <a:gd name="T8" fmla="*/ 0 w 31"/>
              <a:gd name="T9" fmla="*/ 0 h 14"/>
              <a:gd name="T10" fmla="*/ 6 w 31"/>
              <a:gd name="T11" fmla="*/ 0 h 14"/>
              <a:gd name="T12" fmla="*/ 25 w 31"/>
              <a:gd name="T13" fmla="*/ 0 h 14"/>
              <a:gd name="T14" fmla="*/ 31 w 31"/>
              <a:gd name="T15" fmla="*/ 0 h 14"/>
              <a:gd name="T16" fmla="*/ 31 w 31"/>
              <a:gd name="T17" fmla="*/ 7 h 14"/>
              <a:gd name="T18" fmla="*/ 31 w 31"/>
              <a:gd name="T19" fmla="*/ 7 h 14"/>
              <a:gd name="T20" fmla="*/ 31 w 31"/>
              <a:gd name="T21" fmla="*/ 14 h 14"/>
              <a:gd name="T22" fmla="*/ 25 w 31"/>
              <a:gd name="T23" fmla="*/ 14 h 14"/>
              <a:gd name="T24" fmla="*/ 6 w 31"/>
              <a:gd name="T2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1" h="14">
                <a:moveTo>
                  <a:pt x="6" y="14"/>
                </a:moveTo>
                <a:lnTo>
                  <a:pt x="0" y="14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25" y="0"/>
                </a:lnTo>
                <a:lnTo>
                  <a:pt x="31" y="0"/>
                </a:lnTo>
                <a:lnTo>
                  <a:pt x="31" y="7"/>
                </a:lnTo>
                <a:lnTo>
                  <a:pt x="31" y="7"/>
                </a:lnTo>
                <a:lnTo>
                  <a:pt x="31" y="14"/>
                </a:lnTo>
                <a:lnTo>
                  <a:pt x="25" y="14"/>
                </a:lnTo>
                <a:lnTo>
                  <a:pt x="6" y="14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1" name="Freeform 133"/>
          <p:cNvSpPr>
            <a:spLocks/>
          </p:cNvSpPr>
          <p:nvPr/>
        </p:nvSpPr>
        <p:spPr bwMode="auto">
          <a:xfrm>
            <a:off x="2541656" y="5127893"/>
            <a:ext cx="19050" cy="58738"/>
          </a:xfrm>
          <a:custGeom>
            <a:avLst/>
            <a:gdLst>
              <a:gd name="T0" fmla="*/ 12 w 12"/>
              <a:gd name="T1" fmla="*/ 30 h 37"/>
              <a:gd name="T2" fmla="*/ 12 w 12"/>
              <a:gd name="T3" fmla="*/ 37 h 37"/>
              <a:gd name="T4" fmla="*/ 6 w 12"/>
              <a:gd name="T5" fmla="*/ 37 h 37"/>
              <a:gd name="T6" fmla="*/ 6 w 12"/>
              <a:gd name="T7" fmla="*/ 37 h 37"/>
              <a:gd name="T8" fmla="*/ 0 w 12"/>
              <a:gd name="T9" fmla="*/ 37 h 37"/>
              <a:gd name="T10" fmla="*/ 0 w 12"/>
              <a:gd name="T11" fmla="*/ 30 h 37"/>
              <a:gd name="T12" fmla="*/ 0 w 12"/>
              <a:gd name="T13" fmla="*/ 8 h 37"/>
              <a:gd name="T14" fmla="*/ 0 w 12"/>
              <a:gd name="T15" fmla="*/ 0 h 37"/>
              <a:gd name="T16" fmla="*/ 6 w 12"/>
              <a:gd name="T17" fmla="*/ 0 h 37"/>
              <a:gd name="T18" fmla="*/ 6 w 12"/>
              <a:gd name="T19" fmla="*/ 0 h 37"/>
              <a:gd name="T20" fmla="*/ 12 w 12"/>
              <a:gd name="T21" fmla="*/ 0 h 37"/>
              <a:gd name="T22" fmla="*/ 12 w 12"/>
              <a:gd name="T23" fmla="*/ 8 h 37"/>
              <a:gd name="T24" fmla="*/ 12 w 12"/>
              <a:gd name="T25" fmla="*/ 3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37">
                <a:moveTo>
                  <a:pt x="12" y="30"/>
                </a:moveTo>
                <a:lnTo>
                  <a:pt x="12" y="37"/>
                </a:lnTo>
                <a:lnTo>
                  <a:pt x="6" y="37"/>
                </a:lnTo>
                <a:lnTo>
                  <a:pt x="6" y="37"/>
                </a:lnTo>
                <a:lnTo>
                  <a:pt x="0" y="37"/>
                </a:lnTo>
                <a:lnTo>
                  <a:pt x="0" y="30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8"/>
                </a:lnTo>
                <a:lnTo>
                  <a:pt x="12" y="3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Freeform 134"/>
          <p:cNvSpPr>
            <a:spLocks/>
          </p:cNvSpPr>
          <p:nvPr/>
        </p:nvSpPr>
        <p:spPr bwMode="auto">
          <a:xfrm>
            <a:off x="2541656" y="5127894"/>
            <a:ext cx="39688" cy="23813"/>
          </a:xfrm>
          <a:custGeom>
            <a:avLst/>
            <a:gdLst>
              <a:gd name="T0" fmla="*/ 6 w 25"/>
              <a:gd name="T1" fmla="*/ 15 h 15"/>
              <a:gd name="T2" fmla="*/ 0 w 25"/>
              <a:gd name="T3" fmla="*/ 15 h 15"/>
              <a:gd name="T4" fmla="*/ 0 w 25"/>
              <a:gd name="T5" fmla="*/ 8 h 15"/>
              <a:gd name="T6" fmla="*/ 0 w 25"/>
              <a:gd name="T7" fmla="*/ 8 h 15"/>
              <a:gd name="T8" fmla="*/ 0 w 25"/>
              <a:gd name="T9" fmla="*/ 0 h 15"/>
              <a:gd name="T10" fmla="*/ 6 w 25"/>
              <a:gd name="T11" fmla="*/ 0 h 15"/>
              <a:gd name="T12" fmla="*/ 19 w 25"/>
              <a:gd name="T13" fmla="*/ 0 h 15"/>
              <a:gd name="T14" fmla="*/ 25 w 25"/>
              <a:gd name="T15" fmla="*/ 0 h 15"/>
              <a:gd name="T16" fmla="*/ 25 w 25"/>
              <a:gd name="T17" fmla="*/ 8 h 15"/>
              <a:gd name="T18" fmla="*/ 25 w 25"/>
              <a:gd name="T19" fmla="*/ 8 h 15"/>
              <a:gd name="T20" fmla="*/ 25 w 25"/>
              <a:gd name="T21" fmla="*/ 15 h 15"/>
              <a:gd name="T22" fmla="*/ 19 w 25"/>
              <a:gd name="T23" fmla="*/ 15 h 15"/>
              <a:gd name="T24" fmla="*/ 6 w 25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19" y="0"/>
                </a:lnTo>
                <a:lnTo>
                  <a:pt x="25" y="0"/>
                </a:lnTo>
                <a:lnTo>
                  <a:pt x="25" y="8"/>
                </a:lnTo>
                <a:lnTo>
                  <a:pt x="25" y="8"/>
                </a:lnTo>
                <a:lnTo>
                  <a:pt x="25" y="15"/>
                </a:lnTo>
                <a:lnTo>
                  <a:pt x="19" y="15"/>
                </a:lnTo>
                <a:lnTo>
                  <a:pt x="6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" name="Freeform 135"/>
          <p:cNvSpPr>
            <a:spLocks/>
          </p:cNvSpPr>
          <p:nvPr/>
        </p:nvSpPr>
        <p:spPr bwMode="auto">
          <a:xfrm>
            <a:off x="2560706" y="5081856"/>
            <a:ext cx="20638" cy="69850"/>
          </a:xfrm>
          <a:custGeom>
            <a:avLst/>
            <a:gdLst>
              <a:gd name="T0" fmla="*/ 13 w 13"/>
              <a:gd name="T1" fmla="*/ 37 h 44"/>
              <a:gd name="T2" fmla="*/ 13 w 13"/>
              <a:gd name="T3" fmla="*/ 44 h 44"/>
              <a:gd name="T4" fmla="*/ 7 w 13"/>
              <a:gd name="T5" fmla="*/ 44 h 44"/>
              <a:gd name="T6" fmla="*/ 7 w 13"/>
              <a:gd name="T7" fmla="*/ 44 h 44"/>
              <a:gd name="T8" fmla="*/ 0 w 13"/>
              <a:gd name="T9" fmla="*/ 44 h 44"/>
              <a:gd name="T10" fmla="*/ 0 w 13"/>
              <a:gd name="T11" fmla="*/ 37 h 44"/>
              <a:gd name="T12" fmla="*/ 0 w 13"/>
              <a:gd name="T13" fmla="*/ 7 h 44"/>
              <a:gd name="T14" fmla="*/ 0 w 13"/>
              <a:gd name="T15" fmla="*/ 0 h 44"/>
              <a:gd name="T16" fmla="*/ 7 w 13"/>
              <a:gd name="T17" fmla="*/ 0 h 44"/>
              <a:gd name="T18" fmla="*/ 7 w 13"/>
              <a:gd name="T19" fmla="*/ 0 h 44"/>
              <a:gd name="T20" fmla="*/ 13 w 13"/>
              <a:gd name="T21" fmla="*/ 0 h 44"/>
              <a:gd name="T22" fmla="*/ 13 w 13"/>
              <a:gd name="T23" fmla="*/ 7 h 44"/>
              <a:gd name="T24" fmla="*/ 13 w 13"/>
              <a:gd name="T25" fmla="*/ 3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44">
                <a:moveTo>
                  <a:pt x="13" y="37"/>
                </a:moveTo>
                <a:lnTo>
                  <a:pt x="13" y="44"/>
                </a:lnTo>
                <a:lnTo>
                  <a:pt x="7" y="44"/>
                </a:lnTo>
                <a:lnTo>
                  <a:pt x="7" y="44"/>
                </a:lnTo>
                <a:lnTo>
                  <a:pt x="0" y="44"/>
                </a:lnTo>
                <a:lnTo>
                  <a:pt x="0" y="37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13" y="0"/>
                </a:lnTo>
                <a:lnTo>
                  <a:pt x="13" y="7"/>
                </a:lnTo>
                <a:lnTo>
                  <a:pt x="13" y="3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" name="Freeform 136"/>
          <p:cNvSpPr>
            <a:spLocks/>
          </p:cNvSpPr>
          <p:nvPr/>
        </p:nvSpPr>
        <p:spPr bwMode="auto">
          <a:xfrm>
            <a:off x="2560706" y="5081857"/>
            <a:ext cx="50800" cy="23813"/>
          </a:xfrm>
          <a:custGeom>
            <a:avLst/>
            <a:gdLst>
              <a:gd name="T0" fmla="*/ 7 w 32"/>
              <a:gd name="T1" fmla="*/ 15 h 15"/>
              <a:gd name="T2" fmla="*/ 0 w 32"/>
              <a:gd name="T3" fmla="*/ 15 h 15"/>
              <a:gd name="T4" fmla="*/ 0 w 32"/>
              <a:gd name="T5" fmla="*/ 7 h 15"/>
              <a:gd name="T6" fmla="*/ 0 w 32"/>
              <a:gd name="T7" fmla="*/ 7 h 15"/>
              <a:gd name="T8" fmla="*/ 0 w 32"/>
              <a:gd name="T9" fmla="*/ 0 h 15"/>
              <a:gd name="T10" fmla="*/ 7 w 32"/>
              <a:gd name="T11" fmla="*/ 0 h 15"/>
              <a:gd name="T12" fmla="*/ 26 w 32"/>
              <a:gd name="T13" fmla="*/ 0 h 15"/>
              <a:gd name="T14" fmla="*/ 32 w 32"/>
              <a:gd name="T15" fmla="*/ 0 h 15"/>
              <a:gd name="T16" fmla="*/ 32 w 32"/>
              <a:gd name="T17" fmla="*/ 7 h 15"/>
              <a:gd name="T18" fmla="*/ 32 w 32"/>
              <a:gd name="T19" fmla="*/ 7 h 15"/>
              <a:gd name="T20" fmla="*/ 32 w 32"/>
              <a:gd name="T21" fmla="*/ 15 h 15"/>
              <a:gd name="T22" fmla="*/ 26 w 32"/>
              <a:gd name="T23" fmla="*/ 15 h 15"/>
              <a:gd name="T24" fmla="*/ 7 w 32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2" h="15">
                <a:moveTo>
                  <a:pt x="7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26" y="0"/>
                </a:lnTo>
                <a:lnTo>
                  <a:pt x="32" y="0"/>
                </a:lnTo>
                <a:lnTo>
                  <a:pt x="32" y="7"/>
                </a:lnTo>
                <a:lnTo>
                  <a:pt x="32" y="7"/>
                </a:lnTo>
                <a:lnTo>
                  <a:pt x="32" y="15"/>
                </a:lnTo>
                <a:lnTo>
                  <a:pt x="26" y="15"/>
                </a:lnTo>
                <a:lnTo>
                  <a:pt x="7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" name="Freeform 137"/>
          <p:cNvSpPr>
            <a:spLocks/>
          </p:cNvSpPr>
          <p:nvPr/>
        </p:nvSpPr>
        <p:spPr bwMode="auto">
          <a:xfrm>
            <a:off x="2590869" y="4964381"/>
            <a:ext cx="20638" cy="141288"/>
          </a:xfrm>
          <a:custGeom>
            <a:avLst/>
            <a:gdLst>
              <a:gd name="T0" fmla="*/ 13 w 13"/>
              <a:gd name="T1" fmla="*/ 81 h 89"/>
              <a:gd name="T2" fmla="*/ 13 w 13"/>
              <a:gd name="T3" fmla="*/ 89 h 89"/>
              <a:gd name="T4" fmla="*/ 7 w 13"/>
              <a:gd name="T5" fmla="*/ 89 h 89"/>
              <a:gd name="T6" fmla="*/ 7 w 13"/>
              <a:gd name="T7" fmla="*/ 89 h 89"/>
              <a:gd name="T8" fmla="*/ 0 w 13"/>
              <a:gd name="T9" fmla="*/ 89 h 89"/>
              <a:gd name="T10" fmla="*/ 0 w 13"/>
              <a:gd name="T11" fmla="*/ 81 h 89"/>
              <a:gd name="T12" fmla="*/ 0 w 13"/>
              <a:gd name="T13" fmla="*/ 7 h 89"/>
              <a:gd name="T14" fmla="*/ 0 w 13"/>
              <a:gd name="T15" fmla="*/ 0 h 89"/>
              <a:gd name="T16" fmla="*/ 7 w 13"/>
              <a:gd name="T17" fmla="*/ 0 h 89"/>
              <a:gd name="T18" fmla="*/ 7 w 13"/>
              <a:gd name="T19" fmla="*/ 0 h 89"/>
              <a:gd name="T20" fmla="*/ 13 w 13"/>
              <a:gd name="T21" fmla="*/ 0 h 89"/>
              <a:gd name="T22" fmla="*/ 13 w 13"/>
              <a:gd name="T23" fmla="*/ 7 h 89"/>
              <a:gd name="T24" fmla="*/ 13 w 13"/>
              <a:gd name="T25" fmla="*/ 8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89">
                <a:moveTo>
                  <a:pt x="13" y="81"/>
                </a:moveTo>
                <a:lnTo>
                  <a:pt x="13" y="89"/>
                </a:lnTo>
                <a:lnTo>
                  <a:pt x="7" y="89"/>
                </a:lnTo>
                <a:lnTo>
                  <a:pt x="7" y="89"/>
                </a:lnTo>
                <a:lnTo>
                  <a:pt x="0" y="89"/>
                </a:lnTo>
                <a:lnTo>
                  <a:pt x="0" y="81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13" y="0"/>
                </a:lnTo>
                <a:lnTo>
                  <a:pt x="13" y="7"/>
                </a:lnTo>
                <a:lnTo>
                  <a:pt x="13" y="81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6" name="Freeform 138"/>
          <p:cNvSpPr>
            <a:spLocks/>
          </p:cNvSpPr>
          <p:nvPr/>
        </p:nvSpPr>
        <p:spPr bwMode="auto">
          <a:xfrm>
            <a:off x="2590869" y="4964382"/>
            <a:ext cx="39688" cy="23813"/>
          </a:xfrm>
          <a:custGeom>
            <a:avLst/>
            <a:gdLst>
              <a:gd name="T0" fmla="*/ 7 w 25"/>
              <a:gd name="T1" fmla="*/ 15 h 15"/>
              <a:gd name="T2" fmla="*/ 0 w 25"/>
              <a:gd name="T3" fmla="*/ 15 h 15"/>
              <a:gd name="T4" fmla="*/ 0 w 25"/>
              <a:gd name="T5" fmla="*/ 7 h 15"/>
              <a:gd name="T6" fmla="*/ 0 w 25"/>
              <a:gd name="T7" fmla="*/ 7 h 15"/>
              <a:gd name="T8" fmla="*/ 0 w 25"/>
              <a:gd name="T9" fmla="*/ 0 h 15"/>
              <a:gd name="T10" fmla="*/ 7 w 25"/>
              <a:gd name="T11" fmla="*/ 0 h 15"/>
              <a:gd name="T12" fmla="*/ 19 w 25"/>
              <a:gd name="T13" fmla="*/ 0 h 15"/>
              <a:gd name="T14" fmla="*/ 25 w 25"/>
              <a:gd name="T15" fmla="*/ 0 h 15"/>
              <a:gd name="T16" fmla="*/ 25 w 25"/>
              <a:gd name="T17" fmla="*/ 7 h 15"/>
              <a:gd name="T18" fmla="*/ 25 w 25"/>
              <a:gd name="T19" fmla="*/ 7 h 15"/>
              <a:gd name="T20" fmla="*/ 25 w 25"/>
              <a:gd name="T21" fmla="*/ 15 h 15"/>
              <a:gd name="T22" fmla="*/ 19 w 25"/>
              <a:gd name="T23" fmla="*/ 15 h 15"/>
              <a:gd name="T24" fmla="*/ 7 w 25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" h="15">
                <a:moveTo>
                  <a:pt x="7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7" y="0"/>
                </a:lnTo>
                <a:lnTo>
                  <a:pt x="19" y="0"/>
                </a:lnTo>
                <a:lnTo>
                  <a:pt x="25" y="0"/>
                </a:lnTo>
                <a:lnTo>
                  <a:pt x="25" y="7"/>
                </a:lnTo>
                <a:lnTo>
                  <a:pt x="25" y="7"/>
                </a:lnTo>
                <a:lnTo>
                  <a:pt x="25" y="15"/>
                </a:lnTo>
                <a:lnTo>
                  <a:pt x="19" y="15"/>
                </a:lnTo>
                <a:lnTo>
                  <a:pt x="7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" name="Freeform 139"/>
          <p:cNvSpPr>
            <a:spLocks/>
          </p:cNvSpPr>
          <p:nvPr/>
        </p:nvSpPr>
        <p:spPr bwMode="auto">
          <a:xfrm>
            <a:off x="2611506" y="4894532"/>
            <a:ext cx="19050" cy="93663"/>
          </a:xfrm>
          <a:custGeom>
            <a:avLst/>
            <a:gdLst>
              <a:gd name="T0" fmla="*/ 12 w 12"/>
              <a:gd name="T1" fmla="*/ 51 h 59"/>
              <a:gd name="T2" fmla="*/ 12 w 12"/>
              <a:gd name="T3" fmla="*/ 59 h 59"/>
              <a:gd name="T4" fmla="*/ 6 w 12"/>
              <a:gd name="T5" fmla="*/ 59 h 59"/>
              <a:gd name="T6" fmla="*/ 6 w 12"/>
              <a:gd name="T7" fmla="*/ 59 h 59"/>
              <a:gd name="T8" fmla="*/ 0 w 12"/>
              <a:gd name="T9" fmla="*/ 59 h 59"/>
              <a:gd name="T10" fmla="*/ 0 w 12"/>
              <a:gd name="T11" fmla="*/ 51 h 59"/>
              <a:gd name="T12" fmla="*/ 0 w 12"/>
              <a:gd name="T13" fmla="*/ 7 h 59"/>
              <a:gd name="T14" fmla="*/ 0 w 12"/>
              <a:gd name="T15" fmla="*/ 0 h 59"/>
              <a:gd name="T16" fmla="*/ 6 w 12"/>
              <a:gd name="T17" fmla="*/ 0 h 59"/>
              <a:gd name="T18" fmla="*/ 6 w 12"/>
              <a:gd name="T19" fmla="*/ 0 h 59"/>
              <a:gd name="T20" fmla="*/ 12 w 12"/>
              <a:gd name="T21" fmla="*/ 0 h 59"/>
              <a:gd name="T22" fmla="*/ 12 w 12"/>
              <a:gd name="T23" fmla="*/ 7 h 59"/>
              <a:gd name="T24" fmla="*/ 12 w 12"/>
              <a:gd name="T25" fmla="*/ 51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59">
                <a:moveTo>
                  <a:pt x="12" y="51"/>
                </a:moveTo>
                <a:lnTo>
                  <a:pt x="12" y="59"/>
                </a:lnTo>
                <a:lnTo>
                  <a:pt x="6" y="59"/>
                </a:lnTo>
                <a:lnTo>
                  <a:pt x="6" y="59"/>
                </a:lnTo>
                <a:lnTo>
                  <a:pt x="0" y="59"/>
                </a:lnTo>
                <a:lnTo>
                  <a:pt x="0" y="51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51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8" name="Freeform 140"/>
          <p:cNvSpPr>
            <a:spLocks/>
          </p:cNvSpPr>
          <p:nvPr/>
        </p:nvSpPr>
        <p:spPr bwMode="auto">
          <a:xfrm>
            <a:off x="2611506" y="4894532"/>
            <a:ext cx="58738" cy="23813"/>
          </a:xfrm>
          <a:custGeom>
            <a:avLst/>
            <a:gdLst>
              <a:gd name="T0" fmla="*/ 6 w 37"/>
              <a:gd name="T1" fmla="*/ 15 h 15"/>
              <a:gd name="T2" fmla="*/ 0 w 37"/>
              <a:gd name="T3" fmla="*/ 15 h 15"/>
              <a:gd name="T4" fmla="*/ 0 w 37"/>
              <a:gd name="T5" fmla="*/ 7 h 15"/>
              <a:gd name="T6" fmla="*/ 0 w 37"/>
              <a:gd name="T7" fmla="*/ 7 h 15"/>
              <a:gd name="T8" fmla="*/ 0 w 37"/>
              <a:gd name="T9" fmla="*/ 0 h 15"/>
              <a:gd name="T10" fmla="*/ 6 w 37"/>
              <a:gd name="T11" fmla="*/ 0 h 15"/>
              <a:gd name="T12" fmla="*/ 31 w 37"/>
              <a:gd name="T13" fmla="*/ 0 h 15"/>
              <a:gd name="T14" fmla="*/ 37 w 37"/>
              <a:gd name="T15" fmla="*/ 0 h 15"/>
              <a:gd name="T16" fmla="*/ 37 w 37"/>
              <a:gd name="T17" fmla="*/ 7 h 15"/>
              <a:gd name="T18" fmla="*/ 37 w 37"/>
              <a:gd name="T19" fmla="*/ 7 h 15"/>
              <a:gd name="T20" fmla="*/ 37 w 37"/>
              <a:gd name="T21" fmla="*/ 15 h 15"/>
              <a:gd name="T22" fmla="*/ 31 w 37"/>
              <a:gd name="T23" fmla="*/ 15 h 15"/>
              <a:gd name="T24" fmla="*/ 6 w 37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31" y="0"/>
                </a:lnTo>
                <a:lnTo>
                  <a:pt x="37" y="0"/>
                </a:lnTo>
                <a:lnTo>
                  <a:pt x="37" y="7"/>
                </a:lnTo>
                <a:lnTo>
                  <a:pt x="37" y="7"/>
                </a:lnTo>
                <a:lnTo>
                  <a:pt x="37" y="15"/>
                </a:lnTo>
                <a:lnTo>
                  <a:pt x="31" y="15"/>
                </a:lnTo>
                <a:lnTo>
                  <a:pt x="6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9" name="Freeform 141"/>
          <p:cNvSpPr>
            <a:spLocks/>
          </p:cNvSpPr>
          <p:nvPr/>
        </p:nvSpPr>
        <p:spPr bwMode="auto">
          <a:xfrm>
            <a:off x="2651194" y="4846906"/>
            <a:ext cx="19050" cy="71438"/>
          </a:xfrm>
          <a:custGeom>
            <a:avLst/>
            <a:gdLst>
              <a:gd name="T0" fmla="*/ 12 w 12"/>
              <a:gd name="T1" fmla="*/ 37 h 45"/>
              <a:gd name="T2" fmla="*/ 12 w 12"/>
              <a:gd name="T3" fmla="*/ 45 h 45"/>
              <a:gd name="T4" fmla="*/ 6 w 12"/>
              <a:gd name="T5" fmla="*/ 45 h 45"/>
              <a:gd name="T6" fmla="*/ 6 w 12"/>
              <a:gd name="T7" fmla="*/ 45 h 45"/>
              <a:gd name="T8" fmla="*/ 0 w 12"/>
              <a:gd name="T9" fmla="*/ 45 h 45"/>
              <a:gd name="T10" fmla="*/ 0 w 12"/>
              <a:gd name="T11" fmla="*/ 37 h 45"/>
              <a:gd name="T12" fmla="*/ 0 w 12"/>
              <a:gd name="T13" fmla="*/ 8 h 45"/>
              <a:gd name="T14" fmla="*/ 0 w 12"/>
              <a:gd name="T15" fmla="*/ 0 h 45"/>
              <a:gd name="T16" fmla="*/ 6 w 12"/>
              <a:gd name="T17" fmla="*/ 0 h 45"/>
              <a:gd name="T18" fmla="*/ 6 w 12"/>
              <a:gd name="T19" fmla="*/ 0 h 45"/>
              <a:gd name="T20" fmla="*/ 12 w 12"/>
              <a:gd name="T21" fmla="*/ 0 h 45"/>
              <a:gd name="T22" fmla="*/ 12 w 12"/>
              <a:gd name="T23" fmla="*/ 8 h 45"/>
              <a:gd name="T24" fmla="*/ 12 w 12"/>
              <a:gd name="T25" fmla="*/ 37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45">
                <a:moveTo>
                  <a:pt x="12" y="37"/>
                </a:moveTo>
                <a:lnTo>
                  <a:pt x="12" y="45"/>
                </a:lnTo>
                <a:lnTo>
                  <a:pt x="6" y="45"/>
                </a:lnTo>
                <a:lnTo>
                  <a:pt x="6" y="45"/>
                </a:lnTo>
                <a:lnTo>
                  <a:pt x="0" y="45"/>
                </a:lnTo>
                <a:lnTo>
                  <a:pt x="0" y="37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8"/>
                </a:lnTo>
                <a:lnTo>
                  <a:pt x="12" y="3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0" name="Freeform 142"/>
          <p:cNvSpPr>
            <a:spLocks/>
          </p:cNvSpPr>
          <p:nvPr/>
        </p:nvSpPr>
        <p:spPr bwMode="auto">
          <a:xfrm>
            <a:off x="2651195" y="4846907"/>
            <a:ext cx="49213" cy="23813"/>
          </a:xfrm>
          <a:custGeom>
            <a:avLst/>
            <a:gdLst>
              <a:gd name="T0" fmla="*/ 6 w 31"/>
              <a:gd name="T1" fmla="*/ 15 h 15"/>
              <a:gd name="T2" fmla="*/ 0 w 31"/>
              <a:gd name="T3" fmla="*/ 15 h 15"/>
              <a:gd name="T4" fmla="*/ 0 w 31"/>
              <a:gd name="T5" fmla="*/ 8 h 15"/>
              <a:gd name="T6" fmla="*/ 0 w 31"/>
              <a:gd name="T7" fmla="*/ 8 h 15"/>
              <a:gd name="T8" fmla="*/ 0 w 31"/>
              <a:gd name="T9" fmla="*/ 0 h 15"/>
              <a:gd name="T10" fmla="*/ 6 w 31"/>
              <a:gd name="T11" fmla="*/ 0 h 15"/>
              <a:gd name="T12" fmla="*/ 25 w 31"/>
              <a:gd name="T13" fmla="*/ 0 h 15"/>
              <a:gd name="T14" fmla="*/ 31 w 31"/>
              <a:gd name="T15" fmla="*/ 0 h 15"/>
              <a:gd name="T16" fmla="*/ 31 w 31"/>
              <a:gd name="T17" fmla="*/ 8 h 15"/>
              <a:gd name="T18" fmla="*/ 31 w 31"/>
              <a:gd name="T19" fmla="*/ 8 h 15"/>
              <a:gd name="T20" fmla="*/ 31 w 31"/>
              <a:gd name="T21" fmla="*/ 15 h 15"/>
              <a:gd name="T22" fmla="*/ 25 w 31"/>
              <a:gd name="T23" fmla="*/ 15 h 15"/>
              <a:gd name="T24" fmla="*/ 6 w 31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1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25" y="0"/>
                </a:lnTo>
                <a:lnTo>
                  <a:pt x="31" y="0"/>
                </a:lnTo>
                <a:lnTo>
                  <a:pt x="31" y="8"/>
                </a:lnTo>
                <a:lnTo>
                  <a:pt x="31" y="8"/>
                </a:lnTo>
                <a:lnTo>
                  <a:pt x="31" y="15"/>
                </a:lnTo>
                <a:lnTo>
                  <a:pt x="25" y="15"/>
                </a:lnTo>
                <a:lnTo>
                  <a:pt x="6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1" name="Freeform 143"/>
          <p:cNvSpPr>
            <a:spLocks/>
          </p:cNvSpPr>
          <p:nvPr/>
        </p:nvSpPr>
        <p:spPr bwMode="auto">
          <a:xfrm>
            <a:off x="2681356" y="4811981"/>
            <a:ext cx="19050" cy="58738"/>
          </a:xfrm>
          <a:custGeom>
            <a:avLst/>
            <a:gdLst>
              <a:gd name="T0" fmla="*/ 12 w 12"/>
              <a:gd name="T1" fmla="*/ 30 h 37"/>
              <a:gd name="T2" fmla="*/ 12 w 12"/>
              <a:gd name="T3" fmla="*/ 37 h 37"/>
              <a:gd name="T4" fmla="*/ 6 w 12"/>
              <a:gd name="T5" fmla="*/ 37 h 37"/>
              <a:gd name="T6" fmla="*/ 6 w 12"/>
              <a:gd name="T7" fmla="*/ 37 h 37"/>
              <a:gd name="T8" fmla="*/ 0 w 12"/>
              <a:gd name="T9" fmla="*/ 37 h 37"/>
              <a:gd name="T10" fmla="*/ 0 w 12"/>
              <a:gd name="T11" fmla="*/ 30 h 37"/>
              <a:gd name="T12" fmla="*/ 0 w 12"/>
              <a:gd name="T13" fmla="*/ 7 h 37"/>
              <a:gd name="T14" fmla="*/ 0 w 12"/>
              <a:gd name="T15" fmla="*/ 0 h 37"/>
              <a:gd name="T16" fmla="*/ 6 w 12"/>
              <a:gd name="T17" fmla="*/ 0 h 37"/>
              <a:gd name="T18" fmla="*/ 6 w 12"/>
              <a:gd name="T19" fmla="*/ 0 h 37"/>
              <a:gd name="T20" fmla="*/ 12 w 12"/>
              <a:gd name="T21" fmla="*/ 0 h 37"/>
              <a:gd name="T22" fmla="*/ 12 w 12"/>
              <a:gd name="T23" fmla="*/ 7 h 37"/>
              <a:gd name="T24" fmla="*/ 12 w 12"/>
              <a:gd name="T25" fmla="*/ 3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37">
                <a:moveTo>
                  <a:pt x="12" y="30"/>
                </a:moveTo>
                <a:lnTo>
                  <a:pt x="12" y="37"/>
                </a:lnTo>
                <a:lnTo>
                  <a:pt x="6" y="37"/>
                </a:lnTo>
                <a:lnTo>
                  <a:pt x="6" y="37"/>
                </a:lnTo>
                <a:lnTo>
                  <a:pt x="0" y="37"/>
                </a:lnTo>
                <a:lnTo>
                  <a:pt x="0" y="30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3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2" name="Freeform 144"/>
          <p:cNvSpPr>
            <a:spLocks/>
          </p:cNvSpPr>
          <p:nvPr/>
        </p:nvSpPr>
        <p:spPr bwMode="auto">
          <a:xfrm>
            <a:off x="2681356" y="4811982"/>
            <a:ext cx="298450" cy="23813"/>
          </a:xfrm>
          <a:custGeom>
            <a:avLst/>
            <a:gdLst>
              <a:gd name="T0" fmla="*/ 6 w 188"/>
              <a:gd name="T1" fmla="*/ 15 h 15"/>
              <a:gd name="T2" fmla="*/ 0 w 188"/>
              <a:gd name="T3" fmla="*/ 15 h 15"/>
              <a:gd name="T4" fmla="*/ 0 w 188"/>
              <a:gd name="T5" fmla="*/ 7 h 15"/>
              <a:gd name="T6" fmla="*/ 0 w 188"/>
              <a:gd name="T7" fmla="*/ 7 h 15"/>
              <a:gd name="T8" fmla="*/ 0 w 188"/>
              <a:gd name="T9" fmla="*/ 0 h 15"/>
              <a:gd name="T10" fmla="*/ 6 w 188"/>
              <a:gd name="T11" fmla="*/ 0 h 15"/>
              <a:gd name="T12" fmla="*/ 181 w 188"/>
              <a:gd name="T13" fmla="*/ 0 h 15"/>
              <a:gd name="T14" fmla="*/ 188 w 188"/>
              <a:gd name="T15" fmla="*/ 0 h 15"/>
              <a:gd name="T16" fmla="*/ 188 w 188"/>
              <a:gd name="T17" fmla="*/ 7 h 15"/>
              <a:gd name="T18" fmla="*/ 188 w 188"/>
              <a:gd name="T19" fmla="*/ 7 h 15"/>
              <a:gd name="T20" fmla="*/ 188 w 188"/>
              <a:gd name="T21" fmla="*/ 15 h 15"/>
              <a:gd name="T22" fmla="*/ 181 w 188"/>
              <a:gd name="T23" fmla="*/ 15 h 15"/>
              <a:gd name="T24" fmla="*/ 6 w 188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8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181" y="0"/>
                </a:lnTo>
                <a:lnTo>
                  <a:pt x="188" y="0"/>
                </a:lnTo>
                <a:lnTo>
                  <a:pt x="188" y="7"/>
                </a:lnTo>
                <a:lnTo>
                  <a:pt x="188" y="7"/>
                </a:lnTo>
                <a:lnTo>
                  <a:pt x="188" y="15"/>
                </a:lnTo>
                <a:lnTo>
                  <a:pt x="181" y="15"/>
                </a:lnTo>
                <a:lnTo>
                  <a:pt x="6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" name="Freeform 145"/>
          <p:cNvSpPr>
            <a:spLocks/>
          </p:cNvSpPr>
          <p:nvPr/>
        </p:nvSpPr>
        <p:spPr bwMode="auto">
          <a:xfrm>
            <a:off x="2959169" y="4777056"/>
            <a:ext cx="20638" cy="58738"/>
          </a:xfrm>
          <a:custGeom>
            <a:avLst/>
            <a:gdLst>
              <a:gd name="T0" fmla="*/ 13 w 13"/>
              <a:gd name="T1" fmla="*/ 29 h 37"/>
              <a:gd name="T2" fmla="*/ 13 w 13"/>
              <a:gd name="T3" fmla="*/ 37 h 37"/>
              <a:gd name="T4" fmla="*/ 6 w 13"/>
              <a:gd name="T5" fmla="*/ 37 h 37"/>
              <a:gd name="T6" fmla="*/ 6 w 13"/>
              <a:gd name="T7" fmla="*/ 37 h 37"/>
              <a:gd name="T8" fmla="*/ 0 w 13"/>
              <a:gd name="T9" fmla="*/ 37 h 37"/>
              <a:gd name="T10" fmla="*/ 0 w 13"/>
              <a:gd name="T11" fmla="*/ 29 h 37"/>
              <a:gd name="T12" fmla="*/ 0 w 13"/>
              <a:gd name="T13" fmla="*/ 7 h 37"/>
              <a:gd name="T14" fmla="*/ 0 w 13"/>
              <a:gd name="T15" fmla="*/ 0 h 37"/>
              <a:gd name="T16" fmla="*/ 6 w 13"/>
              <a:gd name="T17" fmla="*/ 0 h 37"/>
              <a:gd name="T18" fmla="*/ 6 w 13"/>
              <a:gd name="T19" fmla="*/ 0 h 37"/>
              <a:gd name="T20" fmla="*/ 13 w 13"/>
              <a:gd name="T21" fmla="*/ 0 h 37"/>
              <a:gd name="T22" fmla="*/ 13 w 13"/>
              <a:gd name="T23" fmla="*/ 7 h 37"/>
              <a:gd name="T24" fmla="*/ 13 w 13"/>
              <a:gd name="T25" fmla="*/ 29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37">
                <a:moveTo>
                  <a:pt x="13" y="29"/>
                </a:moveTo>
                <a:lnTo>
                  <a:pt x="13" y="37"/>
                </a:lnTo>
                <a:lnTo>
                  <a:pt x="6" y="37"/>
                </a:lnTo>
                <a:lnTo>
                  <a:pt x="6" y="37"/>
                </a:lnTo>
                <a:lnTo>
                  <a:pt x="0" y="37"/>
                </a:lnTo>
                <a:lnTo>
                  <a:pt x="0" y="29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3" y="0"/>
                </a:lnTo>
                <a:lnTo>
                  <a:pt x="13" y="7"/>
                </a:lnTo>
                <a:lnTo>
                  <a:pt x="13" y="29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4" name="Freeform 146"/>
          <p:cNvSpPr>
            <a:spLocks/>
          </p:cNvSpPr>
          <p:nvPr/>
        </p:nvSpPr>
        <p:spPr bwMode="auto">
          <a:xfrm>
            <a:off x="2959170" y="4777057"/>
            <a:ext cx="538163" cy="23813"/>
          </a:xfrm>
          <a:custGeom>
            <a:avLst/>
            <a:gdLst>
              <a:gd name="T0" fmla="*/ 6 w 339"/>
              <a:gd name="T1" fmla="*/ 15 h 15"/>
              <a:gd name="T2" fmla="*/ 0 w 339"/>
              <a:gd name="T3" fmla="*/ 15 h 15"/>
              <a:gd name="T4" fmla="*/ 0 w 339"/>
              <a:gd name="T5" fmla="*/ 7 h 15"/>
              <a:gd name="T6" fmla="*/ 0 w 339"/>
              <a:gd name="T7" fmla="*/ 7 h 15"/>
              <a:gd name="T8" fmla="*/ 0 w 339"/>
              <a:gd name="T9" fmla="*/ 0 h 15"/>
              <a:gd name="T10" fmla="*/ 6 w 339"/>
              <a:gd name="T11" fmla="*/ 0 h 15"/>
              <a:gd name="T12" fmla="*/ 332 w 339"/>
              <a:gd name="T13" fmla="*/ 0 h 15"/>
              <a:gd name="T14" fmla="*/ 339 w 339"/>
              <a:gd name="T15" fmla="*/ 0 h 15"/>
              <a:gd name="T16" fmla="*/ 339 w 339"/>
              <a:gd name="T17" fmla="*/ 7 h 15"/>
              <a:gd name="T18" fmla="*/ 339 w 339"/>
              <a:gd name="T19" fmla="*/ 7 h 15"/>
              <a:gd name="T20" fmla="*/ 339 w 339"/>
              <a:gd name="T21" fmla="*/ 15 h 15"/>
              <a:gd name="T22" fmla="*/ 332 w 339"/>
              <a:gd name="T23" fmla="*/ 15 h 15"/>
              <a:gd name="T24" fmla="*/ 6 w 339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9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332" y="0"/>
                </a:lnTo>
                <a:lnTo>
                  <a:pt x="339" y="0"/>
                </a:lnTo>
                <a:lnTo>
                  <a:pt x="339" y="7"/>
                </a:lnTo>
                <a:lnTo>
                  <a:pt x="339" y="7"/>
                </a:lnTo>
                <a:lnTo>
                  <a:pt x="339" y="15"/>
                </a:lnTo>
                <a:lnTo>
                  <a:pt x="332" y="15"/>
                </a:lnTo>
                <a:lnTo>
                  <a:pt x="6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5" name="Freeform 147"/>
          <p:cNvSpPr>
            <a:spLocks/>
          </p:cNvSpPr>
          <p:nvPr/>
        </p:nvSpPr>
        <p:spPr bwMode="auto">
          <a:xfrm>
            <a:off x="3476694" y="4729431"/>
            <a:ext cx="20638" cy="71438"/>
          </a:xfrm>
          <a:custGeom>
            <a:avLst/>
            <a:gdLst>
              <a:gd name="T0" fmla="*/ 13 w 13"/>
              <a:gd name="T1" fmla="*/ 37 h 45"/>
              <a:gd name="T2" fmla="*/ 13 w 13"/>
              <a:gd name="T3" fmla="*/ 45 h 45"/>
              <a:gd name="T4" fmla="*/ 6 w 13"/>
              <a:gd name="T5" fmla="*/ 45 h 45"/>
              <a:gd name="T6" fmla="*/ 6 w 13"/>
              <a:gd name="T7" fmla="*/ 45 h 45"/>
              <a:gd name="T8" fmla="*/ 0 w 13"/>
              <a:gd name="T9" fmla="*/ 45 h 45"/>
              <a:gd name="T10" fmla="*/ 0 w 13"/>
              <a:gd name="T11" fmla="*/ 37 h 45"/>
              <a:gd name="T12" fmla="*/ 0 w 13"/>
              <a:gd name="T13" fmla="*/ 8 h 45"/>
              <a:gd name="T14" fmla="*/ 0 w 13"/>
              <a:gd name="T15" fmla="*/ 0 h 45"/>
              <a:gd name="T16" fmla="*/ 6 w 13"/>
              <a:gd name="T17" fmla="*/ 0 h 45"/>
              <a:gd name="T18" fmla="*/ 6 w 13"/>
              <a:gd name="T19" fmla="*/ 0 h 45"/>
              <a:gd name="T20" fmla="*/ 13 w 13"/>
              <a:gd name="T21" fmla="*/ 0 h 45"/>
              <a:gd name="T22" fmla="*/ 13 w 13"/>
              <a:gd name="T23" fmla="*/ 8 h 45"/>
              <a:gd name="T24" fmla="*/ 13 w 13"/>
              <a:gd name="T25" fmla="*/ 37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45">
                <a:moveTo>
                  <a:pt x="13" y="37"/>
                </a:moveTo>
                <a:lnTo>
                  <a:pt x="13" y="45"/>
                </a:lnTo>
                <a:lnTo>
                  <a:pt x="6" y="45"/>
                </a:lnTo>
                <a:lnTo>
                  <a:pt x="6" y="45"/>
                </a:lnTo>
                <a:lnTo>
                  <a:pt x="0" y="45"/>
                </a:lnTo>
                <a:lnTo>
                  <a:pt x="0" y="37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3" y="0"/>
                </a:lnTo>
                <a:lnTo>
                  <a:pt x="13" y="8"/>
                </a:lnTo>
                <a:lnTo>
                  <a:pt x="13" y="3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6" name="Freeform 148"/>
          <p:cNvSpPr>
            <a:spLocks/>
          </p:cNvSpPr>
          <p:nvPr/>
        </p:nvSpPr>
        <p:spPr bwMode="auto">
          <a:xfrm>
            <a:off x="3476695" y="4729432"/>
            <a:ext cx="49213" cy="23813"/>
          </a:xfrm>
          <a:custGeom>
            <a:avLst/>
            <a:gdLst>
              <a:gd name="T0" fmla="*/ 6 w 31"/>
              <a:gd name="T1" fmla="*/ 15 h 15"/>
              <a:gd name="T2" fmla="*/ 0 w 31"/>
              <a:gd name="T3" fmla="*/ 15 h 15"/>
              <a:gd name="T4" fmla="*/ 0 w 31"/>
              <a:gd name="T5" fmla="*/ 8 h 15"/>
              <a:gd name="T6" fmla="*/ 0 w 31"/>
              <a:gd name="T7" fmla="*/ 8 h 15"/>
              <a:gd name="T8" fmla="*/ 0 w 31"/>
              <a:gd name="T9" fmla="*/ 0 h 15"/>
              <a:gd name="T10" fmla="*/ 6 w 31"/>
              <a:gd name="T11" fmla="*/ 0 h 15"/>
              <a:gd name="T12" fmla="*/ 25 w 31"/>
              <a:gd name="T13" fmla="*/ 0 h 15"/>
              <a:gd name="T14" fmla="*/ 31 w 31"/>
              <a:gd name="T15" fmla="*/ 0 h 15"/>
              <a:gd name="T16" fmla="*/ 31 w 31"/>
              <a:gd name="T17" fmla="*/ 8 h 15"/>
              <a:gd name="T18" fmla="*/ 31 w 31"/>
              <a:gd name="T19" fmla="*/ 8 h 15"/>
              <a:gd name="T20" fmla="*/ 31 w 31"/>
              <a:gd name="T21" fmla="*/ 15 h 15"/>
              <a:gd name="T22" fmla="*/ 25 w 31"/>
              <a:gd name="T23" fmla="*/ 15 h 15"/>
              <a:gd name="T24" fmla="*/ 6 w 31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1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25" y="0"/>
                </a:lnTo>
                <a:lnTo>
                  <a:pt x="31" y="0"/>
                </a:lnTo>
                <a:lnTo>
                  <a:pt x="31" y="8"/>
                </a:lnTo>
                <a:lnTo>
                  <a:pt x="31" y="8"/>
                </a:lnTo>
                <a:lnTo>
                  <a:pt x="31" y="15"/>
                </a:lnTo>
                <a:lnTo>
                  <a:pt x="25" y="15"/>
                </a:lnTo>
                <a:lnTo>
                  <a:pt x="6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7" name="Freeform 149"/>
          <p:cNvSpPr>
            <a:spLocks/>
          </p:cNvSpPr>
          <p:nvPr/>
        </p:nvSpPr>
        <p:spPr bwMode="auto">
          <a:xfrm>
            <a:off x="3506856" y="4694506"/>
            <a:ext cx="19050" cy="58738"/>
          </a:xfrm>
          <a:custGeom>
            <a:avLst/>
            <a:gdLst>
              <a:gd name="T0" fmla="*/ 12 w 12"/>
              <a:gd name="T1" fmla="*/ 30 h 37"/>
              <a:gd name="T2" fmla="*/ 12 w 12"/>
              <a:gd name="T3" fmla="*/ 37 h 37"/>
              <a:gd name="T4" fmla="*/ 6 w 12"/>
              <a:gd name="T5" fmla="*/ 37 h 37"/>
              <a:gd name="T6" fmla="*/ 6 w 12"/>
              <a:gd name="T7" fmla="*/ 37 h 37"/>
              <a:gd name="T8" fmla="*/ 0 w 12"/>
              <a:gd name="T9" fmla="*/ 37 h 37"/>
              <a:gd name="T10" fmla="*/ 0 w 12"/>
              <a:gd name="T11" fmla="*/ 30 h 37"/>
              <a:gd name="T12" fmla="*/ 0 w 12"/>
              <a:gd name="T13" fmla="*/ 8 h 37"/>
              <a:gd name="T14" fmla="*/ 0 w 12"/>
              <a:gd name="T15" fmla="*/ 0 h 37"/>
              <a:gd name="T16" fmla="*/ 6 w 12"/>
              <a:gd name="T17" fmla="*/ 0 h 37"/>
              <a:gd name="T18" fmla="*/ 6 w 12"/>
              <a:gd name="T19" fmla="*/ 0 h 37"/>
              <a:gd name="T20" fmla="*/ 12 w 12"/>
              <a:gd name="T21" fmla="*/ 0 h 37"/>
              <a:gd name="T22" fmla="*/ 12 w 12"/>
              <a:gd name="T23" fmla="*/ 8 h 37"/>
              <a:gd name="T24" fmla="*/ 12 w 12"/>
              <a:gd name="T25" fmla="*/ 3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37">
                <a:moveTo>
                  <a:pt x="12" y="30"/>
                </a:moveTo>
                <a:lnTo>
                  <a:pt x="12" y="37"/>
                </a:lnTo>
                <a:lnTo>
                  <a:pt x="6" y="37"/>
                </a:lnTo>
                <a:lnTo>
                  <a:pt x="6" y="37"/>
                </a:lnTo>
                <a:lnTo>
                  <a:pt x="0" y="37"/>
                </a:lnTo>
                <a:lnTo>
                  <a:pt x="0" y="30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8"/>
                </a:lnTo>
                <a:lnTo>
                  <a:pt x="12" y="3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8" name="Freeform 150"/>
          <p:cNvSpPr>
            <a:spLocks/>
          </p:cNvSpPr>
          <p:nvPr/>
        </p:nvSpPr>
        <p:spPr bwMode="auto">
          <a:xfrm>
            <a:off x="3506856" y="4694507"/>
            <a:ext cx="88900" cy="23813"/>
          </a:xfrm>
          <a:custGeom>
            <a:avLst/>
            <a:gdLst>
              <a:gd name="T0" fmla="*/ 6 w 56"/>
              <a:gd name="T1" fmla="*/ 15 h 15"/>
              <a:gd name="T2" fmla="*/ 0 w 56"/>
              <a:gd name="T3" fmla="*/ 15 h 15"/>
              <a:gd name="T4" fmla="*/ 0 w 56"/>
              <a:gd name="T5" fmla="*/ 8 h 15"/>
              <a:gd name="T6" fmla="*/ 0 w 56"/>
              <a:gd name="T7" fmla="*/ 8 h 15"/>
              <a:gd name="T8" fmla="*/ 0 w 56"/>
              <a:gd name="T9" fmla="*/ 0 h 15"/>
              <a:gd name="T10" fmla="*/ 6 w 56"/>
              <a:gd name="T11" fmla="*/ 0 h 15"/>
              <a:gd name="T12" fmla="*/ 50 w 56"/>
              <a:gd name="T13" fmla="*/ 0 h 15"/>
              <a:gd name="T14" fmla="*/ 56 w 56"/>
              <a:gd name="T15" fmla="*/ 0 h 15"/>
              <a:gd name="T16" fmla="*/ 56 w 56"/>
              <a:gd name="T17" fmla="*/ 8 h 15"/>
              <a:gd name="T18" fmla="*/ 56 w 56"/>
              <a:gd name="T19" fmla="*/ 8 h 15"/>
              <a:gd name="T20" fmla="*/ 56 w 56"/>
              <a:gd name="T21" fmla="*/ 15 h 15"/>
              <a:gd name="T22" fmla="*/ 50 w 56"/>
              <a:gd name="T23" fmla="*/ 15 h 15"/>
              <a:gd name="T24" fmla="*/ 6 w 56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50" y="0"/>
                </a:lnTo>
                <a:lnTo>
                  <a:pt x="56" y="0"/>
                </a:lnTo>
                <a:lnTo>
                  <a:pt x="56" y="8"/>
                </a:lnTo>
                <a:lnTo>
                  <a:pt x="56" y="8"/>
                </a:lnTo>
                <a:lnTo>
                  <a:pt x="56" y="15"/>
                </a:lnTo>
                <a:lnTo>
                  <a:pt x="50" y="15"/>
                </a:lnTo>
                <a:lnTo>
                  <a:pt x="6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9" name="Freeform 151"/>
          <p:cNvSpPr>
            <a:spLocks/>
          </p:cNvSpPr>
          <p:nvPr/>
        </p:nvSpPr>
        <p:spPr bwMode="auto">
          <a:xfrm>
            <a:off x="3576706" y="4648468"/>
            <a:ext cx="19050" cy="69850"/>
          </a:xfrm>
          <a:custGeom>
            <a:avLst/>
            <a:gdLst>
              <a:gd name="T0" fmla="*/ 12 w 12"/>
              <a:gd name="T1" fmla="*/ 37 h 44"/>
              <a:gd name="T2" fmla="*/ 12 w 12"/>
              <a:gd name="T3" fmla="*/ 44 h 44"/>
              <a:gd name="T4" fmla="*/ 6 w 12"/>
              <a:gd name="T5" fmla="*/ 44 h 44"/>
              <a:gd name="T6" fmla="*/ 6 w 12"/>
              <a:gd name="T7" fmla="*/ 44 h 44"/>
              <a:gd name="T8" fmla="*/ 0 w 12"/>
              <a:gd name="T9" fmla="*/ 44 h 44"/>
              <a:gd name="T10" fmla="*/ 0 w 12"/>
              <a:gd name="T11" fmla="*/ 37 h 44"/>
              <a:gd name="T12" fmla="*/ 0 w 12"/>
              <a:gd name="T13" fmla="*/ 7 h 44"/>
              <a:gd name="T14" fmla="*/ 0 w 12"/>
              <a:gd name="T15" fmla="*/ 0 h 44"/>
              <a:gd name="T16" fmla="*/ 6 w 12"/>
              <a:gd name="T17" fmla="*/ 0 h 44"/>
              <a:gd name="T18" fmla="*/ 6 w 12"/>
              <a:gd name="T19" fmla="*/ 0 h 44"/>
              <a:gd name="T20" fmla="*/ 12 w 12"/>
              <a:gd name="T21" fmla="*/ 0 h 44"/>
              <a:gd name="T22" fmla="*/ 12 w 12"/>
              <a:gd name="T23" fmla="*/ 7 h 44"/>
              <a:gd name="T24" fmla="*/ 12 w 12"/>
              <a:gd name="T25" fmla="*/ 3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44">
                <a:moveTo>
                  <a:pt x="12" y="37"/>
                </a:moveTo>
                <a:lnTo>
                  <a:pt x="12" y="44"/>
                </a:lnTo>
                <a:lnTo>
                  <a:pt x="6" y="44"/>
                </a:lnTo>
                <a:lnTo>
                  <a:pt x="6" y="44"/>
                </a:lnTo>
                <a:lnTo>
                  <a:pt x="0" y="44"/>
                </a:lnTo>
                <a:lnTo>
                  <a:pt x="0" y="3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3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0" name="Freeform 152"/>
          <p:cNvSpPr>
            <a:spLocks/>
          </p:cNvSpPr>
          <p:nvPr/>
        </p:nvSpPr>
        <p:spPr bwMode="auto">
          <a:xfrm>
            <a:off x="3576707" y="4648469"/>
            <a:ext cx="79375" cy="22225"/>
          </a:xfrm>
          <a:custGeom>
            <a:avLst/>
            <a:gdLst>
              <a:gd name="T0" fmla="*/ 6 w 50"/>
              <a:gd name="T1" fmla="*/ 14 h 14"/>
              <a:gd name="T2" fmla="*/ 0 w 50"/>
              <a:gd name="T3" fmla="*/ 14 h 14"/>
              <a:gd name="T4" fmla="*/ 0 w 50"/>
              <a:gd name="T5" fmla="*/ 7 h 14"/>
              <a:gd name="T6" fmla="*/ 0 w 50"/>
              <a:gd name="T7" fmla="*/ 7 h 14"/>
              <a:gd name="T8" fmla="*/ 0 w 50"/>
              <a:gd name="T9" fmla="*/ 0 h 14"/>
              <a:gd name="T10" fmla="*/ 6 w 50"/>
              <a:gd name="T11" fmla="*/ 0 h 14"/>
              <a:gd name="T12" fmla="*/ 44 w 50"/>
              <a:gd name="T13" fmla="*/ 0 h 14"/>
              <a:gd name="T14" fmla="*/ 50 w 50"/>
              <a:gd name="T15" fmla="*/ 0 h 14"/>
              <a:gd name="T16" fmla="*/ 50 w 50"/>
              <a:gd name="T17" fmla="*/ 7 h 14"/>
              <a:gd name="T18" fmla="*/ 50 w 50"/>
              <a:gd name="T19" fmla="*/ 7 h 14"/>
              <a:gd name="T20" fmla="*/ 50 w 50"/>
              <a:gd name="T21" fmla="*/ 14 h 14"/>
              <a:gd name="T22" fmla="*/ 44 w 50"/>
              <a:gd name="T23" fmla="*/ 14 h 14"/>
              <a:gd name="T24" fmla="*/ 6 w 50"/>
              <a:gd name="T2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14">
                <a:moveTo>
                  <a:pt x="6" y="14"/>
                </a:moveTo>
                <a:lnTo>
                  <a:pt x="0" y="14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44" y="0"/>
                </a:lnTo>
                <a:lnTo>
                  <a:pt x="50" y="0"/>
                </a:lnTo>
                <a:lnTo>
                  <a:pt x="50" y="7"/>
                </a:lnTo>
                <a:lnTo>
                  <a:pt x="50" y="7"/>
                </a:lnTo>
                <a:lnTo>
                  <a:pt x="50" y="14"/>
                </a:lnTo>
                <a:lnTo>
                  <a:pt x="44" y="14"/>
                </a:lnTo>
                <a:lnTo>
                  <a:pt x="6" y="14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1" name="Freeform 153"/>
          <p:cNvSpPr>
            <a:spLocks/>
          </p:cNvSpPr>
          <p:nvPr/>
        </p:nvSpPr>
        <p:spPr bwMode="auto">
          <a:xfrm>
            <a:off x="3635444" y="4611956"/>
            <a:ext cx="20638" cy="58738"/>
          </a:xfrm>
          <a:custGeom>
            <a:avLst/>
            <a:gdLst>
              <a:gd name="T0" fmla="*/ 13 w 13"/>
              <a:gd name="T1" fmla="*/ 30 h 37"/>
              <a:gd name="T2" fmla="*/ 13 w 13"/>
              <a:gd name="T3" fmla="*/ 37 h 37"/>
              <a:gd name="T4" fmla="*/ 7 w 13"/>
              <a:gd name="T5" fmla="*/ 37 h 37"/>
              <a:gd name="T6" fmla="*/ 7 w 13"/>
              <a:gd name="T7" fmla="*/ 37 h 37"/>
              <a:gd name="T8" fmla="*/ 0 w 13"/>
              <a:gd name="T9" fmla="*/ 37 h 37"/>
              <a:gd name="T10" fmla="*/ 0 w 13"/>
              <a:gd name="T11" fmla="*/ 30 h 37"/>
              <a:gd name="T12" fmla="*/ 0 w 13"/>
              <a:gd name="T13" fmla="*/ 8 h 37"/>
              <a:gd name="T14" fmla="*/ 0 w 13"/>
              <a:gd name="T15" fmla="*/ 0 h 37"/>
              <a:gd name="T16" fmla="*/ 7 w 13"/>
              <a:gd name="T17" fmla="*/ 0 h 37"/>
              <a:gd name="T18" fmla="*/ 7 w 13"/>
              <a:gd name="T19" fmla="*/ 0 h 37"/>
              <a:gd name="T20" fmla="*/ 13 w 13"/>
              <a:gd name="T21" fmla="*/ 0 h 37"/>
              <a:gd name="T22" fmla="*/ 13 w 13"/>
              <a:gd name="T23" fmla="*/ 8 h 37"/>
              <a:gd name="T24" fmla="*/ 13 w 13"/>
              <a:gd name="T25" fmla="*/ 3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37">
                <a:moveTo>
                  <a:pt x="13" y="30"/>
                </a:moveTo>
                <a:lnTo>
                  <a:pt x="13" y="37"/>
                </a:lnTo>
                <a:lnTo>
                  <a:pt x="7" y="37"/>
                </a:lnTo>
                <a:lnTo>
                  <a:pt x="7" y="37"/>
                </a:lnTo>
                <a:lnTo>
                  <a:pt x="0" y="37"/>
                </a:lnTo>
                <a:lnTo>
                  <a:pt x="0" y="30"/>
                </a:lnTo>
                <a:lnTo>
                  <a:pt x="0" y="8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13" y="0"/>
                </a:lnTo>
                <a:lnTo>
                  <a:pt x="13" y="8"/>
                </a:lnTo>
                <a:lnTo>
                  <a:pt x="13" y="3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2" name="Freeform 154"/>
          <p:cNvSpPr>
            <a:spLocks/>
          </p:cNvSpPr>
          <p:nvPr/>
        </p:nvSpPr>
        <p:spPr bwMode="auto">
          <a:xfrm>
            <a:off x="3635444" y="4611957"/>
            <a:ext cx="338138" cy="23813"/>
          </a:xfrm>
          <a:custGeom>
            <a:avLst/>
            <a:gdLst>
              <a:gd name="T0" fmla="*/ 7 w 213"/>
              <a:gd name="T1" fmla="*/ 15 h 15"/>
              <a:gd name="T2" fmla="*/ 0 w 213"/>
              <a:gd name="T3" fmla="*/ 15 h 15"/>
              <a:gd name="T4" fmla="*/ 0 w 213"/>
              <a:gd name="T5" fmla="*/ 8 h 15"/>
              <a:gd name="T6" fmla="*/ 0 w 213"/>
              <a:gd name="T7" fmla="*/ 8 h 15"/>
              <a:gd name="T8" fmla="*/ 0 w 213"/>
              <a:gd name="T9" fmla="*/ 0 h 15"/>
              <a:gd name="T10" fmla="*/ 7 w 213"/>
              <a:gd name="T11" fmla="*/ 0 h 15"/>
              <a:gd name="T12" fmla="*/ 207 w 213"/>
              <a:gd name="T13" fmla="*/ 0 h 15"/>
              <a:gd name="T14" fmla="*/ 213 w 213"/>
              <a:gd name="T15" fmla="*/ 0 h 15"/>
              <a:gd name="T16" fmla="*/ 213 w 213"/>
              <a:gd name="T17" fmla="*/ 8 h 15"/>
              <a:gd name="T18" fmla="*/ 213 w 213"/>
              <a:gd name="T19" fmla="*/ 8 h 15"/>
              <a:gd name="T20" fmla="*/ 213 w 213"/>
              <a:gd name="T21" fmla="*/ 15 h 15"/>
              <a:gd name="T22" fmla="*/ 207 w 213"/>
              <a:gd name="T23" fmla="*/ 15 h 15"/>
              <a:gd name="T24" fmla="*/ 7 w 213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3" h="15">
                <a:moveTo>
                  <a:pt x="7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7" y="0"/>
                </a:lnTo>
                <a:lnTo>
                  <a:pt x="207" y="0"/>
                </a:lnTo>
                <a:lnTo>
                  <a:pt x="213" y="0"/>
                </a:lnTo>
                <a:lnTo>
                  <a:pt x="213" y="8"/>
                </a:lnTo>
                <a:lnTo>
                  <a:pt x="213" y="8"/>
                </a:lnTo>
                <a:lnTo>
                  <a:pt x="213" y="15"/>
                </a:lnTo>
                <a:lnTo>
                  <a:pt x="207" y="15"/>
                </a:lnTo>
                <a:lnTo>
                  <a:pt x="7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" name="Freeform 155"/>
          <p:cNvSpPr>
            <a:spLocks/>
          </p:cNvSpPr>
          <p:nvPr/>
        </p:nvSpPr>
        <p:spPr bwMode="auto">
          <a:xfrm>
            <a:off x="3954531" y="4611957"/>
            <a:ext cx="725488" cy="23813"/>
          </a:xfrm>
          <a:custGeom>
            <a:avLst/>
            <a:gdLst>
              <a:gd name="T0" fmla="*/ 6 w 457"/>
              <a:gd name="T1" fmla="*/ 15 h 15"/>
              <a:gd name="T2" fmla="*/ 0 w 457"/>
              <a:gd name="T3" fmla="*/ 15 h 15"/>
              <a:gd name="T4" fmla="*/ 0 w 457"/>
              <a:gd name="T5" fmla="*/ 8 h 15"/>
              <a:gd name="T6" fmla="*/ 0 w 457"/>
              <a:gd name="T7" fmla="*/ 8 h 15"/>
              <a:gd name="T8" fmla="*/ 0 w 457"/>
              <a:gd name="T9" fmla="*/ 0 h 15"/>
              <a:gd name="T10" fmla="*/ 6 w 457"/>
              <a:gd name="T11" fmla="*/ 0 h 15"/>
              <a:gd name="T12" fmla="*/ 451 w 457"/>
              <a:gd name="T13" fmla="*/ 0 h 15"/>
              <a:gd name="T14" fmla="*/ 457 w 457"/>
              <a:gd name="T15" fmla="*/ 0 h 15"/>
              <a:gd name="T16" fmla="*/ 457 w 457"/>
              <a:gd name="T17" fmla="*/ 8 h 15"/>
              <a:gd name="T18" fmla="*/ 457 w 457"/>
              <a:gd name="T19" fmla="*/ 8 h 15"/>
              <a:gd name="T20" fmla="*/ 457 w 457"/>
              <a:gd name="T21" fmla="*/ 15 h 15"/>
              <a:gd name="T22" fmla="*/ 451 w 457"/>
              <a:gd name="T23" fmla="*/ 15 h 15"/>
              <a:gd name="T24" fmla="*/ 6 w 457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7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451" y="0"/>
                </a:lnTo>
                <a:lnTo>
                  <a:pt x="457" y="0"/>
                </a:lnTo>
                <a:lnTo>
                  <a:pt x="457" y="8"/>
                </a:lnTo>
                <a:lnTo>
                  <a:pt x="457" y="8"/>
                </a:lnTo>
                <a:lnTo>
                  <a:pt x="457" y="15"/>
                </a:lnTo>
                <a:lnTo>
                  <a:pt x="451" y="15"/>
                </a:lnTo>
                <a:lnTo>
                  <a:pt x="6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" name="Freeform 156"/>
          <p:cNvSpPr>
            <a:spLocks/>
          </p:cNvSpPr>
          <p:nvPr/>
        </p:nvSpPr>
        <p:spPr bwMode="auto">
          <a:xfrm>
            <a:off x="4660969" y="4565918"/>
            <a:ext cx="19050" cy="69850"/>
          </a:xfrm>
          <a:custGeom>
            <a:avLst/>
            <a:gdLst>
              <a:gd name="T0" fmla="*/ 12 w 12"/>
              <a:gd name="T1" fmla="*/ 37 h 44"/>
              <a:gd name="T2" fmla="*/ 12 w 12"/>
              <a:gd name="T3" fmla="*/ 44 h 44"/>
              <a:gd name="T4" fmla="*/ 6 w 12"/>
              <a:gd name="T5" fmla="*/ 44 h 44"/>
              <a:gd name="T6" fmla="*/ 6 w 12"/>
              <a:gd name="T7" fmla="*/ 44 h 44"/>
              <a:gd name="T8" fmla="*/ 0 w 12"/>
              <a:gd name="T9" fmla="*/ 44 h 44"/>
              <a:gd name="T10" fmla="*/ 0 w 12"/>
              <a:gd name="T11" fmla="*/ 37 h 44"/>
              <a:gd name="T12" fmla="*/ 0 w 12"/>
              <a:gd name="T13" fmla="*/ 7 h 44"/>
              <a:gd name="T14" fmla="*/ 0 w 12"/>
              <a:gd name="T15" fmla="*/ 0 h 44"/>
              <a:gd name="T16" fmla="*/ 6 w 12"/>
              <a:gd name="T17" fmla="*/ 0 h 44"/>
              <a:gd name="T18" fmla="*/ 6 w 12"/>
              <a:gd name="T19" fmla="*/ 0 h 44"/>
              <a:gd name="T20" fmla="*/ 12 w 12"/>
              <a:gd name="T21" fmla="*/ 0 h 44"/>
              <a:gd name="T22" fmla="*/ 12 w 12"/>
              <a:gd name="T23" fmla="*/ 7 h 44"/>
              <a:gd name="T24" fmla="*/ 12 w 12"/>
              <a:gd name="T25" fmla="*/ 3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44">
                <a:moveTo>
                  <a:pt x="12" y="37"/>
                </a:moveTo>
                <a:lnTo>
                  <a:pt x="12" y="44"/>
                </a:lnTo>
                <a:lnTo>
                  <a:pt x="6" y="44"/>
                </a:lnTo>
                <a:lnTo>
                  <a:pt x="6" y="44"/>
                </a:lnTo>
                <a:lnTo>
                  <a:pt x="0" y="44"/>
                </a:lnTo>
                <a:lnTo>
                  <a:pt x="0" y="3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3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5" name="Freeform 157"/>
          <p:cNvSpPr>
            <a:spLocks/>
          </p:cNvSpPr>
          <p:nvPr/>
        </p:nvSpPr>
        <p:spPr bwMode="auto">
          <a:xfrm>
            <a:off x="4660969" y="4565919"/>
            <a:ext cx="128588" cy="23813"/>
          </a:xfrm>
          <a:custGeom>
            <a:avLst/>
            <a:gdLst>
              <a:gd name="T0" fmla="*/ 6 w 81"/>
              <a:gd name="T1" fmla="*/ 15 h 15"/>
              <a:gd name="T2" fmla="*/ 0 w 81"/>
              <a:gd name="T3" fmla="*/ 15 h 15"/>
              <a:gd name="T4" fmla="*/ 0 w 81"/>
              <a:gd name="T5" fmla="*/ 7 h 15"/>
              <a:gd name="T6" fmla="*/ 0 w 81"/>
              <a:gd name="T7" fmla="*/ 7 h 15"/>
              <a:gd name="T8" fmla="*/ 0 w 81"/>
              <a:gd name="T9" fmla="*/ 0 h 15"/>
              <a:gd name="T10" fmla="*/ 6 w 81"/>
              <a:gd name="T11" fmla="*/ 0 h 15"/>
              <a:gd name="T12" fmla="*/ 75 w 81"/>
              <a:gd name="T13" fmla="*/ 0 h 15"/>
              <a:gd name="T14" fmla="*/ 81 w 81"/>
              <a:gd name="T15" fmla="*/ 0 h 15"/>
              <a:gd name="T16" fmla="*/ 81 w 81"/>
              <a:gd name="T17" fmla="*/ 7 h 15"/>
              <a:gd name="T18" fmla="*/ 81 w 81"/>
              <a:gd name="T19" fmla="*/ 7 h 15"/>
              <a:gd name="T20" fmla="*/ 81 w 81"/>
              <a:gd name="T21" fmla="*/ 15 h 15"/>
              <a:gd name="T22" fmla="*/ 75 w 81"/>
              <a:gd name="T23" fmla="*/ 15 h 15"/>
              <a:gd name="T24" fmla="*/ 6 w 81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75" y="0"/>
                </a:lnTo>
                <a:lnTo>
                  <a:pt x="81" y="0"/>
                </a:lnTo>
                <a:lnTo>
                  <a:pt x="81" y="7"/>
                </a:lnTo>
                <a:lnTo>
                  <a:pt x="81" y="7"/>
                </a:lnTo>
                <a:lnTo>
                  <a:pt x="81" y="15"/>
                </a:lnTo>
                <a:lnTo>
                  <a:pt x="75" y="15"/>
                </a:lnTo>
                <a:lnTo>
                  <a:pt x="6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6" name="Freeform 158"/>
          <p:cNvSpPr>
            <a:spLocks/>
          </p:cNvSpPr>
          <p:nvPr/>
        </p:nvSpPr>
        <p:spPr bwMode="auto">
          <a:xfrm>
            <a:off x="4770506" y="4530993"/>
            <a:ext cx="19050" cy="58738"/>
          </a:xfrm>
          <a:custGeom>
            <a:avLst/>
            <a:gdLst>
              <a:gd name="T0" fmla="*/ 12 w 12"/>
              <a:gd name="T1" fmla="*/ 29 h 37"/>
              <a:gd name="T2" fmla="*/ 12 w 12"/>
              <a:gd name="T3" fmla="*/ 37 h 37"/>
              <a:gd name="T4" fmla="*/ 6 w 12"/>
              <a:gd name="T5" fmla="*/ 37 h 37"/>
              <a:gd name="T6" fmla="*/ 6 w 12"/>
              <a:gd name="T7" fmla="*/ 37 h 37"/>
              <a:gd name="T8" fmla="*/ 0 w 12"/>
              <a:gd name="T9" fmla="*/ 37 h 37"/>
              <a:gd name="T10" fmla="*/ 0 w 12"/>
              <a:gd name="T11" fmla="*/ 29 h 37"/>
              <a:gd name="T12" fmla="*/ 0 w 12"/>
              <a:gd name="T13" fmla="*/ 7 h 37"/>
              <a:gd name="T14" fmla="*/ 0 w 12"/>
              <a:gd name="T15" fmla="*/ 0 h 37"/>
              <a:gd name="T16" fmla="*/ 6 w 12"/>
              <a:gd name="T17" fmla="*/ 0 h 37"/>
              <a:gd name="T18" fmla="*/ 6 w 12"/>
              <a:gd name="T19" fmla="*/ 0 h 37"/>
              <a:gd name="T20" fmla="*/ 12 w 12"/>
              <a:gd name="T21" fmla="*/ 0 h 37"/>
              <a:gd name="T22" fmla="*/ 12 w 12"/>
              <a:gd name="T23" fmla="*/ 7 h 37"/>
              <a:gd name="T24" fmla="*/ 12 w 12"/>
              <a:gd name="T25" fmla="*/ 29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37">
                <a:moveTo>
                  <a:pt x="12" y="29"/>
                </a:moveTo>
                <a:lnTo>
                  <a:pt x="12" y="37"/>
                </a:lnTo>
                <a:lnTo>
                  <a:pt x="6" y="37"/>
                </a:lnTo>
                <a:lnTo>
                  <a:pt x="6" y="37"/>
                </a:lnTo>
                <a:lnTo>
                  <a:pt x="0" y="37"/>
                </a:lnTo>
                <a:lnTo>
                  <a:pt x="0" y="29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29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7" name="Freeform 159"/>
          <p:cNvSpPr>
            <a:spLocks/>
          </p:cNvSpPr>
          <p:nvPr/>
        </p:nvSpPr>
        <p:spPr bwMode="auto">
          <a:xfrm>
            <a:off x="4770507" y="4530994"/>
            <a:ext cx="307975" cy="23813"/>
          </a:xfrm>
          <a:custGeom>
            <a:avLst/>
            <a:gdLst>
              <a:gd name="T0" fmla="*/ 6 w 194"/>
              <a:gd name="T1" fmla="*/ 15 h 15"/>
              <a:gd name="T2" fmla="*/ 0 w 194"/>
              <a:gd name="T3" fmla="*/ 15 h 15"/>
              <a:gd name="T4" fmla="*/ 0 w 194"/>
              <a:gd name="T5" fmla="*/ 7 h 15"/>
              <a:gd name="T6" fmla="*/ 0 w 194"/>
              <a:gd name="T7" fmla="*/ 7 h 15"/>
              <a:gd name="T8" fmla="*/ 0 w 194"/>
              <a:gd name="T9" fmla="*/ 0 h 15"/>
              <a:gd name="T10" fmla="*/ 6 w 194"/>
              <a:gd name="T11" fmla="*/ 0 h 15"/>
              <a:gd name="T12" fmla="*/ 188 w 194"/>
              <a:gd name="T13" fmla="*/ 0 h 15"/>
              <a:gd name="T14" fmla="*/ 194 w 194"/>
              <a:gd name="T15" fmla="*/ 0 h 15"/>
              <a:gd name="T16" fmla="*/ 194 w 194"/>
              <a:gd name="T17" fmla="*/ 7 h 15"/>
              <a:gd name="T18" fmla="*/ 194 w 194"/>
              <a:gd name="T19" fmla="*/ 7 h 15"/>
              <a:gd name="T20" fmla="*/ 194 w 194"/>
              <a:gd name="T21" fmla="*/ 15 h 15"/>
              <a:gd name="T22" fmla="*/ 188 w 194"/>
              <a:gd name="T23" fmla="*/ 15 h 15"/>
              <a:gd name="T24" fmla="*/ 6 w 194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4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188" y="0"/>
                </a:lnTo>
                <a:lnTo>
                  <a:pt x="194" y="0"/>
                </a:lnTo>
                <a:lnTo>
                  <a:pt x="194" y="7"/>
                </a:lnTo>
                <a:lnTo>
                  <a:pt x="194" y="7"/>
                </a:lnTo>
                <a:lnTo>
                  <a:pt x="194" y="15"/>
                </a:lnTo>
                <a:lnTo>
                  <a:pt x="188" y="15"/>
                </a:lnTo>
                <a:lnTo>
                  <a:pt x="6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8" name="Freeform 160"/>
          <p:cNvSpPr>
            <a:spLocks/>
          </p:cNvSpPr>
          <p:nvPr/>
        </p:nvSpPr>
        <p:spPr bwMode="auto">
          <a:xfrm>
            <a:off x="5059431" y="4496068"/>
            <a:ext cx="19050" cy="58738"/>
          </a:xfrm>
          <a:custGeom>
            <a:avLst/>
            <a:gdLst>
              <a:gd name="T0" fmla="*/ 12 w 12"/>
              <a:gd name="T1" fmla="*/ 29 h 37"/>
              <a:gd name="T2" fmla="*/ 12 w 12"/>
              <a:gd name="T3" fmla="*/ 37 h 37"/>
              <a:gd name="T4" fmla="*/ 6 w 12"/>
              <a:gd name="T5" fmla="*/ 37 h 37"/>
              <a:gd name="T6" fmla="*/ 6 w 12"/>
              <a:gd name="T7" fmla="*/ 37 h 37"/>
              <a:gd name="T8" fmla="*/ 0 w 12"/>
              <a:gd name="T9" fmla="*/ 37 h 37"/>
              <a:gd name="T10" fmla="*/ 0 w 12"/>
              <a:gd name="T11" fmla="*/ 29 h 37"/>
              <a:gd name="T12" fmla="*/ 0 w 12"/>
              <a:gd name="T13" fmla="*/ 7 h 37"/>
              <a:gd name="T14" fmla="*/ 0 w 12"/>
              <a:gd name="T15" fmla="*/ 0 h 37"/>
              <a:gd name="T16" fmla="*/ 6 w 12"/>
              <a:gd name="T17" fmla="*/ 0 h 37"/>
              <a:gd name="T18" fmla="*/ 6 w 12"/>
              <a:gd name="T19" fmla="*/ 0 h 37"/>
              <a:gd name="T20" fmla="*/ 12 w 12"/>
              <a:gd name="T21" fmla="*/ 0 h 37"/>
              <a:gd name="T22" fmla="*/ 12 w 12"/>
              <a:gd name="T23" fmla="*/ 7 h 37"/>
              <a:gd name="T24" fmla="*/ 12 w 12"/>
              <a:gd name="T25" fmla="*/ 29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37">
                <a:moveTo>
                  <a:pt x="12" y="29"/>
                </a:moveTo>
                <a:lnTo>
                  <a:pt x="12" y="37"/>
                </a:lnTo>
                <a:lnTo>
                  <a:pt x="6" y="37"/>
                </a:lnTo>
                <a:lnTo>
                  <a:pt x="6" y="37"/>
                </a:lnTo>
                <a:lnTo>
                  <a:pt x="0" y="37"/>
                </a:lnTo>
                <a:lnTo>
                  <a:pt x="0" y="29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29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9" name="Freeform 161"/>
          <p:cNvSpPr>
            <a:spLocks/>
          </p:cNvSpPr>
          <p:nvPr/>
        </p:nvSpPr>
        <p:spPr bwMode="auto">
          <a:xfrm>
            <a:off x="5059431" y="4496069"/>
            <a:ext cx="357188" cy="22225"/>
          </a:xfrm>
          <a:custGeom>
            <a:avLst/>
            <a:gdLst>
              <a:gd name="T0" fmla="*/ 6 w 225"/>
              <a:gd name="T1" fmla="*/ 14 h 14"/>
              <a:gd name="T2" fmla="*/ 0 w 225"/>
              <a:gd name="T3" fmla="*/ 14 h 14"/>
              <a:gd name="T4" fmla="*/ 0 w 225"/>
              <a:gd name="T5" fmla="*/ 7 h 14"/>
              <a:gd name="T6" fmla="*/ 0 w 225"/>
              <a:gd name="T7" fmla="*/ 7 h 14"/>
              <a:gd name="T8" fmla="*/ 0 w 225"/>
              <a:gd name="T9" fmla="*/ 0 h 14"/>
              <a:gd name="T10" fmla="*/ 6 w 225"/>
              <a:gd name="T11" fmla="*/ 0 h 14"/>
              <a:gd name="T12" fmla="*/ 219 w 225"/>
              <a:gd name="T13" fmla="*/ 0 h 14"/>
              <a:gd name="T14" fmla="*/ 225 w 225"/>
              <a:gd name="T15" fmla="*/ 0 h 14"/>
              <a:gd name="T16" fmla="*/ 225 w 225"/>
              <a:gd name="T17" fmla="*/ 7 h 14"/>
              <a:gd name="T18" fmla="*/ 225 w 225"/>
              <a:gd name="T19" fmla="*/ 7 h 14"/>
              <a:gd name="T20" fmla="*/ 225 w 225"/>
              <a:gd name="T21" fmla="*/ 14 h 14"/>
              <a:gd name="T22" fmla="*/ 219 w 225"/>
              <a:gd name="T23" fmla="*/ 14 h 14"/>
              <a:gd name="T24" fmla="*/ 6 w 225"/>
              <a:gd name="T2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5" h="14">
                <a:moveTo>
                  <a:pt x="6" y="14"/>
                </a:moveTo>
                <a:lnTo>
                  <a:pt x="0" y="14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219" y="0"/>
                </a:lnTo>
                <a:lnTo>
                  <a:pt x="225" y="0"/>
                </a:lnTo>
                <a:lnTo>
                  <a:pt x="225" y="7"/>
                </a:lnTo>
                <a:lnTo>
                  <a:pt x="225" y="7"/>
                </a:lnTo>
                <a:lnTo>
                  <a:pt x="225" y="14"/>
                </a:lnTo>
                <a:lnTo>
                  <a:pt x="219" y="14"/>
                </a:lnTo>
                <a:lnTo>
                  <a:pt x="6" y="14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0" name="Freeform 162"/>
          <p:cNvSpPr>
            <a:spLocks/>
          </p:cNvSpPr>
          <p:nvPr/>
        </p:nvSpPr>
        <p:spPr bwMode="auto">
          <a:xfrm>
            <a:off x="5397569" y="4496069"/>
            <a:ext cx="438150" cy="22225"/>
          </a:xfrm>
          <a:custGeom>
            <a:avLst/>
            <a:gdLst>
              <a:gd name="T0" fmla="*/ 6 w 276"/>
              <a:gd name="T1" fmla="*/ 14 h 14"/>
              <a:gd name="T2" fmla="*/ 0 w 276"/>
              <a:gd name="T3" fmla="*/ 14 h 14"/>
              <a:gd name="T4" fmla="*/ 0 w 276"/>
              <a:gd name="T5" fmla="*/ 7 h 14"/>
              <a:gd name="T6" fmla="*/ 0 w 276"/>
              <a:gd name="T7" fmla="*/ 7 h 14"/>
              <a:gd name="T8" fmla="*/ 0 w 276"/>
              <a:gd name="T9" fmla="*/ 0 h 14"/>
              <a:gd name="T10" fmla="*/ 6 w 276"/>
              <a:gd name="T11" fmla="*/ 0 h 14"/>
              <a:gd name="T12" fmla="*/ 269 w 276"/>
              <a:gd name="T13" fmla="*/ 0 h 14"/>
              <a:gd name="T14" fmla="*/ 276 w 276"/>
              <a:gd name="T15" fmla="*/ 0 h 14"/>
              <a:gd name="T16" fmla="*/ 276 w 276"/>
              <a:gd name="T17" fmla="*/ 7 h 14"/>
              <a:gd name="T18" fmla="*/ 276 w 276"/>
              <a:gd name="T19" fmla="*/ 7 h 14"/>
              <a:gd name="T20" fmla="*/ 276 w 276"/>
              <a:gd name="T21" fmla="*/ 14 h 14"/>
              <a:gd name="T22" fmla="*/ 269 w 276"/>
              <a:gd name="T23" fmla="*/ 14 h 14"/>
              <a:gd name="T24" fmla="*/ 6 w 276"/>
              <a:gd name="T2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6" h="14">
                <a:moveTo>
                  <a:pt x="6" y="14"/>
                </a:moveTo>
                <a:lnTo>
                  <a:pt x="0" y="14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269" y="0"/>
                </a:lnTo>
                <a:lnTo>
                  <a:pt x="276" y="0"/>
                </a:lnTo>
                <a:lnTo>
                  <a:pt x="276" y="7"/>
                </a:lnTo>
                <a:lnTo>
                  <a:pt x="276" y="7"/>
                </a:lnTo>
                <a:lnTo>
                  <a:pt x="276" y="14"/>
                </a:lnTo>
                <a:lnTo>
                  <a:pt x="269" y="14"/>
                </a:lnTo>
                <a:lnTo>
                  <a:pt x="6" y="14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1" name="Freeform 163"/>
          <p:cNvSpPr>
            <a:spLocks/>
          </p:cNvSpPr>
          <p:nvPr/>
        </p:nvSpPr>
        <p:spPr bwMode="auto">
          <a:xfrm>
            <a:off x="5815081" y="4448443"/>
            <a:ext cx="20638" cy="69850"/>
          </a:xfrm>
          <a:custGeom>
            <a:avLst/>
            <a:gdLst>
              <a:gd name="T0" fmla="*/ 13 w 13"/>
              <a:gd name="T1" fmla="*/ 37 h 44"/>
              <a:gd name="T2" fmla="*/ 13 w 13"/>
              <a:gd name="T3" fmla="*/ 44 h 44"/>
              <a:gd name="T4" fmla="*/ 6 w 13"/>
              <a:gd name="T5" fmla="*/ 44 h 44"/>
              <a:gd name="T6" fmla="*/ 6 w 13"/>
              <a:gd name="T7" fmla="*/ 44 h 44"/>
              <a:gd name="T8" fmla="*/ 0 w 13"/>
              <a:gd name="T9" fmla="*/ 44 h 44"/>
              <a:gd name="T10" fmla="*/ 0 w 13"/>
              <a:gd name="T11" fmla="*/ 37 h 44"/>
              <a:gd name="T12" fmla="*/ 0 w 13"/>
              <a:gd name="T13" fmla="*/ 7 h 44"/>
              <a:gd name="T14" fmla="*/ 0 w 13"/>
              <a:gd name="T15" fmla="*/ 0 h 44"/>
              <a:gd name="T16" fmla="*/ 6 w 13"/>
              <a:gd name="T17" fmla="*/ 0 h 44"/>
              <a:gd name="T18" fmla="*/ 6 w 13"/>
              <a:gd name="T19" fmla="*/ 0 h 44"/>
              <a:gd name="T20" fmla="*/ 13 w 13"/>
              <a:gd name="T21" fmla="*/ 0 h 44"/>
              <a:gd name="T22" fmla="*/ 13 w 13"/>
              <a:gd name="T23" fmla="*/ 7 h 44"/>
              <a:gd name="T24" fmla="*/ 13 w 13"/>
              <a:gd name="T25" fmla="*/ 3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44">
                <a:moveTo>
                  <a:pt x="13" y="37"/>
                </a:moveTo>
                <a:lnTo>
                  <a:pt x="13" y="44"/>
                </a:lnTo>
                <a:lnTo>
                  <a:pt x="6" y="44"/>
                </a:lnTo>
                <a:lnTo>
                  <a:pt x="6" y="44"/>
                </a:lnTo>
                <a:lnTo>
                  <a:pt x="0" y="44"/>
                </a:lnTo>
                <a:lnTo>
                  <a:pt x="0" y="3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3" y="0"/>
                </a:lnTo>
                <a:lnTo>
                  <a:pt x="13" y="7"/>
                </a:lnTo>
                <a:lnTo>
                  <a:pt x="13" y="3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2" name="Freeform 164"/>
          <p:cNvSpPr>
            <a:spLocks/>
          </p:cNvSpPr>
          <p:nvPr/>
        </p:nvSpPr>
        <p:spPr bwMode="auto">
          <a:xfrm>
            <a:off x="5815081" y="4448444"/>
            <a:ext cx="338138" cy="23813"/>
          </a:xfrm>
          <a:custGeom>
            <a:avLst/>
            <a:gdLst>
              <a:gd name="T0" fmla="*/ 6 w 213"/>
              <a:gd name="T1" fmla="*/ 15 h 15"/>
              <a:gd name="T2" fmla="*/ 0 w 213"/>
              <a:gd name="T3" fmla="*/ 15 h 15"/>
              <a:gd name="T4" fmla="*/ 0 w 213"/>
              <a:gd name="T5" fmla="*/ 7 h 15"/>
              <a:gd name="T6" fmla="*/ 0 w 213"/>
              <a:gd name="T7" fmla="*/ 7 h 15"/>
              <a:gd name="T8" fmla="*/ 0 w 213"/>
              <a:gd name="T9" fmla="*/ 0 h 15"/>
              <a:gd name="T10" fmla="*/ 6 w 213"/>
              <a:gd name="T11" fmla="*/ 0 h 15"/>
              <a:gd name="T12" fmla="*/ 207 w 213"/>
              <a:gd name="T13" fmla="*/ 0 h 15"/>
              <a:gd name="T14" fmla="*/ 213 w 213"/>
              <a:gd name="T15" fmla="*/ 0 h 15"/>
              <a:gd name="T16" fmla="*/ 213 w 213"/>
              <a:gd name="T17" fmla="*/ 7 h 15"/>
              <a:gd name="T18" fmla="*/ 213 w 213"/>
              <a:gd name="T19" fmla="*/ 7 h 15"/>
              <a:gd name="T20" fmla="*/ 213 w 213"/>
              <a:gd name="T21" fmla="*/ 15 h 15"/>
              <a:gd name="T22" fmla="*/ 207 w 213"/>
              <a:gd name="T23" fmla="*/ 15 h 15"/>
              <a:gd name="T24" fmla="*/ 6 w 213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3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207" y="0"/>
                </a:lnTo>
                <a:lnTo>
                  <a:pt x="213" y="0"/>
                </a:lnTo>
                <a:lnTo>
                  <a:pt x="213" y="7"/>
                </a:lnTo>
                <a:lnTo>
                  <a:pt x="213" y="7"/>
                </a:lnTo>
                <a:lnTo>
                  <a:pt x="213" y="15"/>
                </a:lnTo>
                <a:lnTo>
                  <a:pt x="207" y="15"/>
                </a:lnTo>
                <a:lnTo>
                  <a:pt x="6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3" name="Freeform 165"/>
          <p:cNvSpPr>
            <a:spLocks/>
          </p:cNvSpPr>
          <p:nvPr/>
        </p:nvSpPr>
        <p:spPr bwMode="auto">
          <a:xfrm>
            <a:off x="6134169" y="4413518"/>
            <a:ext cx="19050" cy="58738"/>
          </a:xfrm>
          <a:custGeom>
            <a:avLst/>
            <a:gdLst>
              <a:gd name="T0" fmla="*/ 12 w 12"/>
              <a:gd name="T1" fmla="*/ 29 h 37"/>
              <a:gd name="T2" fmla="*/ 12 w 12"/>
              <a:gd name="T3" fmla="*/ 37 h 37"/>
              <a:gd name="T4" fmla="*/ 6 w 12"/>
              <a:gd name="T5" fmla="*/ 37 h 37"/>
              <a:gd name="T6" fmla="*/ 6 w 12"/>
              <a:gd name="T7" fmla="*/ 37 h 37"/>
              <a:gd name="T8" fmla="*/ 0 w 12"/>
              <a:gd name="T9" fmla="*/ 37 h 37"/>
              <a:gd name="T10" fmla="*/ 0 w 12"/>
              <a:gd name="T11" fmla="*/ 29 h 37"/>
              <a:gd name="T12" fmla="*/ 0 w 12"/>
              <a:gd name="T13" fmla="*/ 7 h 37"/>
              <a:gd name="T14" fmla="*/ 0 w 12"/>
              <a:gd name="T15" fmla="*/ 0 h 37"/>
              <a:gd name="T16" fmla="*/ 6 w 12"/>
              <a:gd name="T17" fmla="*/ 0 h 37"/>
              <a:gd name="T18" fmla="*/ 6 w 12"/>
              <a:gd name="T19" fmla="*/ 0 h 37"/>
              <a:gd name="T20" fmla="*/ 12 w 12"/>
              <a:gd name="T21" fmla="*/ 0 h 37"/>
              <a:gd name="T22" fmla="*/ 12 w 12"/>
              <a:gd name="T23" fmla="*/ 7 h 37"/>
              <a:gd name="T24" fmla="*/ 12 w 12"/>
              <a:gd name="T25" fmla="*/ 29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37">
                <a:moveTo>
                  <a:pt x="12" y="29"/>
                </a:moveTo>
                <a:lnTo>
                  <a:pt x="12" y="37"/>
                </a:lnTo>
                <a:lnTo>
                  <a:pt x="6" y="37"/>
                </a:lnTo>
                <a:lnTo>
                  <a:pt x="6" y="37"/>
                </a:lnTo>
                <a:lnTo>
                  <a:pt x="0" y="37"/>
                </a:lnTo>
                <a:lnTo>
                  <a:pt x="0" y="29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29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" name="Freeform 166"/>
          <p:cNvSpPr>
            <a:spLocks/>
          </p:cNvSpPr>
          <p:nvPr/>
        </p:nvSpPr>
        <p:spPr bwMode="auto">
          <a:xfrm>
            <a:off x="6134169" y="4413519"/>
            <a:ext cx="177800" cy="23813"/>
          </a:xfrm>
          <a:custGeom>
            <a:avLst/>
            <a:gdLst>
              <a:gd name="T0" fmla="*/ 6 w 112"/>
              <a:gd name="T1" fmla="*/ 15 h 15"/>
              <a:gd name="T2" fmla="*/ 0 w 112"/>
              <a:gd name="T3" fmla="*/ 15 h 15"/>
              <a:gd name="T4" fmla="*/ 0 w 112"/>
              <a:gd name="T5" fmla="*/ 7 h 15"/>
              <a:gd name="T6" fmla="*/ 0 w 112"/>
              <a:gd name="T7" fmla="*/ 7 h 15"/>
              <a:gd name="T8" fmla="*/ 0 w 112"/>
              <a:gd name="T9" fmla="*/ 0 h 15"/>
              <a:gd name="T10" fmla="*/ 6 w 112"/>
              <a:gd name="T11" fmla="*/ 0 h 15"/>
              <a:gd name="T12" fmla="*/ 106 w 112"/>
              <a:gd name="T13" fmla="*/ 0 h 15"/>
              <a:gd name="T14" fmla="*/ 112 w 112"/>
              <a:gd name="T15" fmla="*/ 0 h 15"/>
              <a:gd name="T16" fmla="*/ 112 w 112"/>
              <a:gd name="T17" fmla="*/ 7 h 15"/>
              <a:gd name="T18" fmla="*/ 112 w 112"/>
              <a:gd name="T19" fmla="*/ 7 h 15"/>
              <a:gd name="T20" fmla="*/ 112 w 112"/>
              <a:gd name="T21" fmla="*/ 15 h 15"/>
              <a:gd name="T22" fmla="*/ 106 w 112"/>
              <a:gd name="T23" fmla="*/ 15 h 15"/>
              <a:gd name="T24" fmla="*/ 6 w 112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2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106" y="0"/>
                </a:lnTo>
                <a:lnTo>
                  <a:pt x="112" y="0"/>
                </a:lnTo>
                <a:lnTo>
                  <a:pt x="112" y="7"/>
                </a:lnTo>
                <a:lnTo>
                  <a:pt x="112" y="7"/>
                </a:lnTo>
                <a:lnTo>
                  <a:pt x="112" y="15"/>
                </a:lnTo>
                <a:lnTo>
                  <a:pt x="106" y="15"/>
                </a:lnTo>
                <a:lnTo>
                  <a:pt x="6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5" name="Freeform 167"/>
          <p:cNvSpPr>
            <a:spLocks/>
          </p:cNvSpPr>
          <p:nvPr/>
        </p:nvSpPr>
        <p:spPr bwMode="auto">
          <a:xfrm>
            <a:off x="6292919" y="4365893"/>
            <a:ext cx="19050" cy="71438"/>
          </a:xfrm>
          <a:custGeom>
            <a:avLst/>
            <a:gdLst>
              <a:gd name="T0" fmla="*/ 12 w 12"/>
              <a:gd name="T1" fmla="*/ 37 h 45"/>
              <a:gd name="T2" fmla="*/ 12 w 12"/>
              <a:gd name="T3" fmla="*/ 45 h 45"/>
              <a:gd name="T4" fmla="*/ 6 w 12"/>
              <a:gd name="T5" fmla="*/ 45 h 45"/>
              <a:gd name="T6" fmla="*/ 6 w 12"/>
              <a:gd name="T7" fmla="*/ 45 h 45"/>
              <a:gd name="T8" fmla="*/ 0 w 12"/>
              <a:gd name="T9" fmla="*/ 45 h 45"/>
              <a:gd name="T10" fmla="*/ 0 w 12"/>
              <a:gd name="T11" fmla="*/ 37 h 45"/>
              <a:gd name="T12" fmla="*/ 0 w 12"/>
              <a:gd name="T13" fmla="*/ 8 h 45"/>
              <a:gd name="T14" fmla="*/ 0 w 12"/>
              <a:gd name="T15" fmla="*/ 0 h 45"/>
              <a:gd name="T16" fmla="*/ 6 w 12"/>
              <a:gd name="T17" fmla="*/ 0 h 45"/>
              <a:gd name="T18" fmla="*/ 6 w 12"/>
              <a:gd name="T19" fmla="*/ 0 h 45"/>
              <a:gd name="T20" fmla="*/ 12 w 12"/>
              <a:gd name="T21" fmla="*/ 0 h 45"/>
              <a:gd name="T22" fmla="*/ 12 w 12"/>
              <a:gd name="T23" fmla="*/ 8 h 45"/>
              <a:gd name="T24" fmla="*/ 12 w 12"/>
              <a:gd name="T25" fmla="*/ 37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45">
                <a:moveTo>
                  <a:pt x="12" y="37"/>
                </a:moveTo>
                <a:lnTo>
                  <a:pt x="12" y="45"/>
                </a:lnTo>
                <a:lnTo>
                  <a:pt x="6" y="45"/>
                </a:lnTo>
                <a:lnTo>
                  <a:pt x="6" y="45"/>
                </a:lnTo>
                <a:lnTo>
                  <a:pt x="0" y="45"/>
                </a:lnTo>
                <a:lnTo>
                  <a:pt x="0" y="37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8"/>
                </a:lnTo>
                <a:lnTo>
                  <a:pt x="12" y="3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" name="Freeform 168"/>
          <p:cNvSpPr>
            <a:spLocks/>
          </p:cNvSpPr>
          <p:nvPr/>
        </p:nvSpPr>
        <p:spPr bwMode="auto">
          <a:xfrm>
            <a:off x="6292920" y="4365894"/>
            <a:ext cx="79375" cy="23813"/>
          </a:xfrm>
          <a:custGeom>
            <a:avLst/>
            <a:gdLst>
              <a:gd name="T0" fmla="*/ 6 w 50"/>
              <a:gd name="T1" fmla="*/ 15 h 15"/>
              <a:gd name="T2" fmla="*/ 0 w 50"/>
              <a:gd name="T3" fmla="*/ 15 h 15"/>
              <a:gd name="T4" fmla="*/ 0 w 50"/>
              <a:gd name="T5" fmla="*/ 8 h 15"/>
              <a:gd name="T6" fmla="*/ 0 w 50"/>
              <a:gd name="T7" fmla="*/ 8 h 15"/>
              <a:gd name="T8" fmla="*/ 0 w 50"/>
              <a:gd name="T9" fmla="*/ 0 h 15"/>
              <a:gd name="T10" fmla="*/ 6 w 50"/>
              <a:gd name="T11" fmla="*/ 0 h 15"/>
              <a:gd name="T12" fmla="*/ 44 w 50"/>
              <a:gd name="T13" fmla="*/ 0 h 15"/>
              <a:gd name="T14" fmla="*/ 50 w 50"/>
              <a:gd name="T15" fmla="*/ 0 h 15"/>
              <a:gd name="T16" fmla="*/ 50 w 50"/>
              <a:gd name="T17" fmla="*/ 8 h 15"/>
              <a:gd name="T18" fmla="*/ 50 w 50"/>
              <a:gd name="T19" fmla="*/ 8 h 15"/>
              <a:gd name="T20" fmla="*/ 50 w 50"/>
              <a:gd name="T21" fmla="*/ 15 h 15"/>
              <a:gd name="T22" fmla="*/ 44 w 50"/>
              <a:gd name="T23" fmla="*/ 15 h 15"/>
              <a:gd name="T24" fmla="*/ 6 w 50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15">
                <a:moveTo>
                  <a:pt x="6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6" y="0"/>
                </a:lnTo>
                <a:lnTo>
                  <a:pt x="44" y="0"/>
                </a:lnTo>
                <a:lnTo>
                  <a:pt x="50" y="0"/>
                </a:lnTo>
                <a:lnTo>
                  <a:pt x="50" y="8"/>
                </a:lnTo>
                <a:lnTo>
                  <a:pt x="50" y="8"/>
                </a:lnTo>
                <a:lnTo>
                  <a:pt x="50" y="15"/>
                </a:lnTo>
                <a:lnTo>
                  <a:pt x="44" y="15"/>
                </a:lnTo>
                <a:lnTo>
                  <a:pt x="6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" name="Freeform 169"/>
          <p:cNvSpPr>
            <a:spLocks/>
          </p:cNvSpPr>
          <p:nvPr/>
        </p:nvSpPr>
        <p:spPr bwMode="auto">
          <a:xfrm>
            <a:off x="6351656" y="4330968"/>
            <a:ext cx="20638" cy="58738"/>
          </a:xfrm>
          <a:custGeom>
            <a:avLst/>
            <a:gdLst>
              <a:gd name="T0" fmla="*/ 13 w 13"/>
              <a:gd name="T1" fmla="*/ 30 h 37"/>
              <a:gd name="T2" fmla="*/ 13 w 13"/>
              <a:gd name="T3" fmla="*/ 37 h 37"/>
              <a:gd name="T4" fmla="*/ 7 w 13"/>
              <a:gd name="T5" fmla="*/ 37 h 37"/>
              <a:gd name="T6" fmla="*/ 7 w 13"/>
              <a:gd name="T7" fmla="*/ 37 h 37"/>
              <a:gd name="T8" fmla="*/ 0 w 13"/>
              <a:gd name="T9" fmla="*/ 37 h 37"/>
              <a:gd name="T10" fmla="*/ 0 w 13"/>
              <a:gd name="T11" fmla="*/ 30 h 37"/>
              <a:gd name="T12" fmla="*/ 0 w 13"/>
              <a:gd name="T13" fmla="*/ 8 h 37"/>
              <a:gd name="T14" fmla="*/ 0 w 13"/>
              <a:gd name="T15" fmla="*/ 0 h 37"/>
              <a:gd name="T16" fmla="*/ 7 w 13"/>
              <a:gd name="T17" fmla="*/ 0 h 37"/>
              <a:gd name="T18" fmla="*/ 7 w 13"/>
              <a:gd name="T19" fmla="*/ 0 h 37"/>
              <a:gd name="T20" fmla="*/ 13 w 13"/>
              <a:gd name="T21" fmla="*/ 0 h 37"/>
              <a:gd name="T22" fmla="*/ 13 w 13"/>
              <a:gd name="T23" fmla="*/ 8 h 37"/>
              <a:gd name="T24" fmla="*/ 13 w 13"/>
              <a:gd name="T25" fmla="*/ 3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37">
                <a:moveTo>
                  <a:pt x="13" y="30"/>
                </a:moveTo>
                <a:lnTo>
                  <a:pt x="13" y="37"/>
                </a:lnTo>
                <a:lnTo>
                  <a:pt x="7" y="37"/>
                </a:lnTo>
                <a:lnTo>
                  <a:pt x="7" y="37"/>
                </a:lnTo>
                <a:lnTo>
                  <a:pt x="0" y="37"/>
                </a:lnTo>
                <a:lnTo>
                  <a:pt x="0" y="30"/>
                </a:lnTo>
                <a:lnTo>
                  <a:pt x="0" y="8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13" y="0"/>
                </a:lnTo>
                <a:lnTo>
                  <a:pt x="13" y="8"/>
                </a:lnTo>
                <a:lnTo>
                  <a:pt x="13" y="3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8" name="Freeform 170"/>
          <p:cNvSpPr>
            <a:spLocks/>
          </p:cNvSpPr>
          <p:nvPr/>
        </p:nvSpPr>
        <p:spPr bwMode="auto">
          <a:xfrm>
            <a:off x="6351656" y="4330969"/>
            <a:ext cx="368300" cy="23813"/>
          </a:xfrm>
          <a:custGeom>
            <a:avLst/>
            <a:gdLst>
              <a:gd name="T0" fmla="*/ 7 w 232"/>
              <a:gd name="T1" fmla="*/ 15 h 15"/>
              <a:gd name="T2" fmla="*/ 0 w 232"/>
              <a:gd name="T3" fmla="*/ 15 h 15"/>
              <a:gd name="T4" fmla="*/ 0 w 232"/>
              <a:gd name="T5" fmla="*/ 8 h 15"/>
              <a:gd name="T6" fmla="*/ 0 w 232"/>
              <a:gd name="T7" fmla="*/ 8 h 15"/>
              <a:gd name="T8" fmla="*/ 0 w 232"/>
              <a:gd name="T9" fmla="*/ 0 h 15"/>
              <a:gd name="T10" fmla="*/ 7 w 232"/>
              <a:gd name="T11" fmla="*/ 0 h 15"/>
              <a:gd name="T12" fmla="*/ 226 w 232"/>
              <a:gd name="T13" fmla="*/ 0 h 15"/>
              <a:gd name="T14" fmla="*/ 232 w 232"/>
              <a:gd name="T15" fmla="*/ 0 h 15"/>
              <a:gd name="T16" fmla="*/ 232 w 232"/>
              <a:gd name="T17" fmla="*/ 8 h 15"/>
              <a:gd name="T18" fmla="*/ 232 w 232"/>
              <a:gd name="T19" fmla="*/ 8 h 15"/>
              <a:gd name="T20" fmla="*/ 232 w 232"/>
              <a:gd name="T21" fmla="*/ 15 h 15"/>
              <a:gd name="T22" fmla="*/ 226 w 232"/>
              <a:gd name="T23" fmla="*/ 15 h 15"/>
              <a:gd name="T24" fmla="*/ 7 w 232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2" h="15">
                <a:moveTo>
                  <a:pt x="7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7" y="0"/>
                </a:lnTo>
                <a:lnTo>
                  <a:pt x="226" y="0"/>
                </a:lnTo>
                <a:lnTo>
                  <a:pt x="232" y="0"/>
                </a:lnTo>
                <a:lnTo>
                  <a:pt x="232" y="8"/>
                </a:lnTo>
                <a:lnTo>
                  <a:pt x="232" y="8"/>
                </a:lnTo>
                <a:lnTo>
                  <a:pt x="232" y="15"/>
                </a:lnTo>
                <a:lnTo>
                  <a:pt x="226" y="15"/>
                </a:lnTo>
                <a:lnTo>
                  <a:pt x="7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9" name="Freeform 171"/>
          <p:cNvSpPr>
            <a:spLocks/>
          </p:cNvSpPr>
          <p:nvPr/>
        </p:nvSpPr>
        <p:spPr bwMode="auto">
          <a:xfrm>
            <a:off x="6700906" y="4284931"/>
            <a:ext cx="19050" cy="69850"/>
          </a:xfrm>
          <a:custGeom>
            <a:avLst/>
            <a:gdLst>
              <a:gd name="T0" fmla="*/ 12 w 12"/>
              <a:gd name="T1" fmla="*/ 37 h 44"/>
              <a:gd name="T2" fmla="*/ 12 w 12"/>
              <a:gd name="T3" fmla="*/ 44 h 44"/>
              <a:gd name="T4" fmla="*/ 6 w 12"/>
              <a:gd name="T5" fmla="*/ 44 h 44"/>
              <a:gd name="T6" fmla="*/ 6 w 12"/>
              <a:gd name="T7" fmla="*/ 44 h 44"/>
              <a:gd name="T8" fmla="*/ 0 w 12"/>
              <a:gd name="T9" fmla="*/ 44 h 44"/>
              <a:gd name="T10" fmla="*/ 0 w 12"/>
              <a:gd name="T11" fmla="*/ 37 h 44"/>
              <a:gd name="T12" fmla="*/ 0 w 12"/>
              <a:gd name="T13" fmla="*/ 7 h 44"/>
              <a:gd name="T14" fmla="*/ 0 w 12"/>
              <a:gd name="T15" fmla="*/ 0 h 44"/>
              <a:gd name="T16" fmla="*/ 6 w 12"/>
              <a:gd name="T17" fmla="*/ 0 h 44"/>
              <a:gd name="T18" fmla="*/ 6 w 12"/>
              <a:gd name="T19" fmla="*/ 0 h 44"/>
              <a:gd name="T20" fmla="*/ 12 w 12"/>
              <a:gd name="T21" fmla="*/ 0 h 44"/>
              <a:gd name="T22" fmla="*/ 12 w 12"/>
              <a:gd name="T23" fmla="*/ 7 h 44"/>
              <a:gd name="T24" fmla="*/ 12 w 12"/>
              <a:gd name="T25" fmla="*/ 3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44">
                <a:moveTo>
                  <a:pt x="12" y="37"/>
                </a:moveTo>
                <a:lnTo>
                  <a:pt x="12" y="44"/>
                </a:lnTo>
                <a:lnTo>
                  <a:pt x="6" y="44"/>
                </a:lnTo>
                <a:lnTo>
                  <a:pt x="6" y="44"/>
                </a:lnTo>
                <a:lnTo>
                  <a:pt x="0" y="44"/>
                </a:lnTo>
                <a:lnTo>
                  <a:pt x="0" y="3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2" y="0"/>
                </a:lnTo>
                <a:lnTo>
                  <a:pt x="12" y="7"/>
                </a:lnTo>
                <a:lnTo>
                  <a:pt x="12" y="3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0" name="Freeform 172"/>
          <p:cNvSpPr>
            <a:spLocks/>
          </p:cNvSpPr>
          <p:nvPr/>
        </p:nvSpPr>
        <p:spPr bwMode="auto">
          <a:xfrm>
            <a:off x="6700906" y="4284932"/>
            <a:ext cx="158750" cy="22225"/>
          </a:xfrm>
          <a:custGeom>
            <a:avLst/>
            <a:gdLst>
              <a:gd name="T0" fmla="*/ 6 w 100"/>
              <a:gd name="T1" fmla="*/ 14 h 14"/>
              <a:gd name="T2" fmla="*/ 0 w 100"/>
              <a:gd name="T3" fmla="*/ 14 h 14"/>
              <a:gd name="T4" fmla="*/ 0 w 100"/>
              <a:gd name="T5" fmla="*/ 7 h 14"/>
              <a:gd name="T6" fmla="*/ 0 w 100"/>
              <a:gd name="T7" fmla="*/ 7 h 14"/>
              <a:gd name="T8" fmla="*/ 0 w 100"/>
              <a:gd name="T9" fmla="*/ 0 h 14"/>
              <a:gd name="T10" fmla="*/ 6 w 100"/>
              <a:gd name="T11" fmla="*/ 0 h 14"/>
              <a:gd name="T12" fmla="*/ 94 w 100"/>
              <a:gd name="T13" fmla="*/ 0 h 14"/>
              <a:gd name="T14" fmla="*/ 100 w 100"/>
              <a:gd name="T15" fmla="*/ 0 h 14"/>
              <a:gd name="T16" fmla="*/ 100 w 100"/>
              <a:gd name="T17" fmla="*/ 7 h 14"/>
              <a:gd name="T18" fmla="*/ 100 w 100"/>
              <a:gd name="T19" fmla="*/ 7 h 14"/>
              <a:gd name="T20" fmla="*/ 100 w 100"/>
              <a:gd name="T21" fmla="*/ 14 h 14"/>
              <a:gd name="T22" fmla="*/ 94 w 100"/>
              <a:gd name="T23" fmla="*/ 14 h 14"/>
              <a:gd name="T24" fmla="*/ 6 w 100"/>
              <a:gd name="T2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0" h="14">
                <a:moveTo>
                  <a:pt x="6" y="14"/>
                </a:moveTo>
                <a:lnTo>
                  <a:pt x="0" y="14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94" y="0"/>
                </a:lnTo>
                <a:lnTo>
                  <a:pt x="100" y="0"/>
                </a:lnTo>
                <a:lnTo>
                  <a:pt x="100" y="7"/>
                </a:lnTo>
                <a:lnTo>
                  <a:pt x="100" y="7"/>
                </a:lnTo>
                <a:lnTo>
                  <a:pt x="100" y="14"/>
                </a:lnTo>
                <a:lnTo>
                  <a:pt x="94" y="14"/>
                </a:lnTo>
                <a:lnTo>
                  <a:pt x="6" y="14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1" name="Freeform 173"/>
          <p:cNvSpPr>
            <a:spLocks/>
          </p:cNvSpPr>
          <p:nvPr/>
        </p:nvSpPr>
        <p:spPr bwMode="auto">
          <a:xfrm>
            <a:off x="6840606" y="4284932"/>
            <a:ext cx="1054100" cy="22225"/>
          </a:xfrm>
          <a:custGeom>
            <a:avLst/>
            <a:gdLst>
              <a:gd name="T0" fmla="*/ 6 w 664"/>
              <a:gd name="T1" fmla="*/ 14 h 14"/>
              <a:gd name="T2" fmla="*/ 0 w 664"/>
              <a:gd name="T3" fmla="*/ 14 h 14"/>
              <a:gd name="T4" fmla="*/ 0 w 664"/>
              <a:gd name="T5" fmla="*/ 7 h 14"/>
              <a:gd name="T6" fmla="*/ 0 w 664"/>
              <a:gd name="T7" fmla="*/ 7 h 14"/>
              <a:gd name="T8" fmla="*/ 0 w 664"/>
              <a:gd name="T9" fmla="*/ 0 h 14"/>
              <a:gd name="T10" fmla="*/ 6 w 664"/>
              <a:gd name="T11" fmla="*/ 0 h 14"/>
              <a:gd name="T12" fmla="*/ 658 w 664"/>
              <a:gd name="T13" fmla="*/ 0 h 14"/>
              <a:gd name="T14" fmla="*/ 664 w 664"/>
              <a:gd name="T15" fmla="*/ 0 h 14"/>
              <a:gd name="T16" fmla="*/ 664 w 664"/>
              <a:gd name="T17" fmla="*/ 7 h 14"/>
              <a:gd name="T18" fmla="*/ 664 w 664"/>
              <a:gd name="T19" fmla="*/ 7 h 14"/>
              <a:gd name="T20" fmla="*/ 664 w 664"/>
              <a:gd name="T21" fmla="*/ 14 h 14"/>
              <a:gd name="T22" fmla="*/ 658 w 664"/>
              <a:gd name="T23" fmla="*/ 14 h 14"/>
              <a:gd name="T24" fmla="*/ 6 w 664"/>
              <a:gd name="T2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64" h="14">
                <a:moveTo>
                  <a:pt x="6" y="14"/>
                </a:moveTo>
                <a:lnTo>
                  <a:pt x="0" y="14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58" y="0"/>
                </a:lnTo>
                <a:lnTo>
                  <a:pt x="664" y="0"/>
                </a:lnTo>
                <a:lnTo>
                  <a:pt x="664" y="7"/>
                </a:lnTo>
                <a:lnTo>
                  <a:pt x="664" y="7"/>
                </a:lnTo>
                <a:lnTo>
                  <a:pt x="664" y="14"/>
                </a:lnTo>
                <a:lnTo>
                  <a:pt x="658" y="14"/>
                </a:lnTo>
                <a:lnTo>
                  <a:pt x="6" y="14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2" name="Freeform 174"/>
          <p:cNvSpPr>
            <a:spLocks/>
          </p:cNvSpPr>
          <p:nvPr/>
        </p:nvSpPr>
        <p:spPr bwMode="auto">
          <a:xfrm>
            <a:off x="7874069" y="4248418"/>
            <a:ext cx="20638" cy="58738"/>
          </a:xfrm>
          <a:custGeom>
            <a:avLst/>
            <a:gdLst>
              <a:gd name="T0" fmla="*/ 13 w 13"/>
              <a:gd name="T1" fmla="*/ 30 h 37"/>
              <a:gd name="T2" fmla="*/ 13 w 13"/>
              <a:gd name="T3" fmla="*/ 37 h 37"/>
              <a:gd name="T4" fmla="*/ 7 w 13"/>
              <a:gd name="T5" fmla="*/ 37 h 37"/>
              <a:gd name="T6" fmla="*/ 7 w 13"/>
              <a:gd name="T7" fmla="*/ 37 h 37"/>
              <a:gd name="T8" fmla="*/ 0 w 13"/>
              <a:gd name="T9" fmla="*/ 37 h 37"/>
              <a:gd name="T10" fmla="*/ 0 w 13"/>
              <a:gd name="T11" fmla="*/ 30 h 37"/>
              <a:gd name="T12" fmla="*/ 0 w 13"/>
              <a:gd name="T13" fmla="*/ 8 h 37"/>
              <a:gd name="T14" fmla="*/ 0 w 13"/>
              <a:gd name="T15" fmla="*/ 0 h 37"/>
              <a:gd name="T16" fmla="*/ 7 w 13"/>
              <a:gd name="T17" fmla="*/ 0 h 37"/>
              <a:gd name="T18" fmla="*/ 7 w 13"/>
              <a:gd name="T19" fmla="*/ 0 h 37"/>
              <a:gd name="T20" fmla="*/ 13 w 13"/>
              <a:gd name="T21" fmla="*/ 0 h 37"/>
              <a:gd name="T22" fmla="*/ 13 w 13"/>
              <a:gd name="T23" fmla="*/ 8 h 37"/>
              <a:gd name="T24" fmla="*/ 13 w 13"/>
              <a:gd name="T25" fmla="*/ 3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37">
                <a:moveTo>
                  <a:pt x="13" y="30"/>
                </a:moveTo>
                <a:lnTo>
                  <a:pt x="13" y="37"/>
                </a:lnTo>
                <a:lnTo>
                  <a:pt x="7" y="37"/>
                </a:lnTo>
                <a:lnTo>
                  <a:pt x="7" y="37"/>
                </a:lnTo>
                <a:lnTo>
                  <a:pt x="0" y="37"/>
                </a:lnTo>
                <a:lnTo>
                  <a:pt x="0" y="30"/>
                </a:lnTo>
                <a:lnTo>
                  <a:pt x="0" y="8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lnTo>
                  <a:pt x="13" y="0"/>
                </a:lnTo>
                <a:lnTo>
                  <a:pt x="13" y="8"/>
                </a:lnTo>
                <a:lnTo>
                  <a:pt x="13" y="3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3" name="Freeform 175"/>
          <p:cNvSpPr>
            <a:spLocks/>
          </p:cNvSpPr>
          <p:nvPr/>
        </p:nvSpPr>
        <p:spPr bwMode="auto">
          <a:xfrm>
            <a:off x="7874070" y="4248419"/>
            <a:ext cx="309563" cy="23813"/>
          </a:xfrm>
          <a:custGeom>
            <a:avLst/>
            <a:gdLst>
              <a:gd name="T0" fmla="*/ 7 w 195"/>
              <a:gd name="T1" fmla="*/ 15 h 15"/>
              <a:gd name="T2" fmla="*/ 0 w 195"/>
              <a:gd name="T3" fmla="*/ 15 h 15"/>
              <a:gd name="T4" fmla="*/ 0 w 195"/>
              <a:gd name="T5" fmla="*/ 8 h 15"/>
              <a:gd name="T6" fmla="*/ 0 w 195"/>
              <a:gd name="T7" fmla="*/ 8 h 15"/>
              <a:gd name="T8" fmla="*/ 0 w 195"/>
              <a:gd name="T9" fmla="*/ 0 h 15"/>
              <a:gd name="T10" fmla="*/ 7 w 195"/>
              <a:gd name="T11" fmla="*/ 0 h 15"/>
              <a:gd name="T12" fmla="*/ 188 w 195"/>
              <a:gd name="T13" fmla="*/ 0 h 15"/>
              <a:gd name="T14" fmla="*/ 195 w 195"/>
              <a:gd name="T15" fmla="*/ 0 h 15"/>
              <a:gd name="T16" fmla="*/ 195 w 195"/>
              <a:gd name="T17" fmla="*/ 8 h 15"/>
              <a:gd name="T18" fmla="*/ 195 w 195"/>
              <a:gd name="T19" fmla="*/ 8 h 15"/>
              <a:gd name="T20" fmla="*/ 195 w 195"/>
              <a:gd name="T21" fmla="*/ 15 h 15"/>
              <a:gd name="T22" fmla="*/ 188 w 195"/>
              <a:gd name="T23" fmla="*/ 15 h 15"/>
              <a:gd name="T24" fmla="*/ 7 w 195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5" h="15">
                <a:moveTo>
                  <a:pt x="7" y="15"/>
                </a:moveTo>
                <a:lnTo>
                  <a:pt x="0" y="15"/>
                </a:lnTo>
                <a:lnTo>
                  <a:pt x="0" y="8"/>
                </a:lnTo>
                <a:lnTo>
                  <a:pt x="0" y="8"/>
                </a:lnTo>
                <a:lnTo>
                  <a:pt x="0" y="0"/>
                </a:lnTo>
                <a:lnTo>
                  <a:pt x="7" y="0"/>
                </a:lnTo>
                <a:lnTo>
                  <a:pt x="188" y="0"/>
                </a:lnTo>
                <a:lnTo>
                  <a:pt x="195" y="0"/>
                </a:lnTo>
                <a:lnTo>
                  <a:pt x="195" y="8"/>
                </a:lnTo>
                <a:lnTo>
                  <a:pt x="195" y="8"/>
                </a:lnTo>
                <a:lnTo>
                  <a:pt x="195" y="15"/>
                </a:lnTo>
                <a:lnTo>
                  <a:pt x="188" y="15"/>
                </a:lnTo>
                <a:lnTo>
                  <a:pt x="7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" name="Freeform 176"/>
          <p:cNvSpPr>
            <a:spLocks/>
          </p:cNvSpPr>
          <p:nvPr/>
        </p:nvSpPr>
        <p:spPr bwMode="auto">
          <a:xfrm>
            <a:off x="8162994" y="4202381"/>
            <a:ext cx="20638" cy="69850"/>
          </a:xfrm>
          <a:custGeom>
            <a:avLst/>
            <a:gdLst>
              <a:gd name="T0" fmla="*/ 13 w 13"/>
              <a:gd name="T1" fmla="*/ 37 h 44"/>
              <a:gd name="T2" fmla="*/ 13 w 13"/>
              <a:gd name="T3" fmla="*/ 44 h 44"/>
              <a:gd name="T4" fmla="*/ 6 w 13"/>
              <a:gd name="T5" fmla="*/ 44 h 44"/>
              <a:gd name="T6" fmla="*/ 6 w 13"/>
              <a:gd name="T7" fmla="*/ 44 h 44"/>
              <a:gd name="T8" fmla="*/ 0 w 13"/>
              <a:gd name="T9" fmla="*/ 44 h 44"/>
              <a:gd name="T10" fmla="*/ 0 w 13"/>
              <a:gd name="T11" fmla="*/ 37 h 44"/>
              <a:gd name="T12" fmla="*/ 0 w 13"/>
              <a:gd name="T13" fmla="*/ 7 h 44"/>
              <a:gd name="T14" fmla="*/ 0 w 13"/>
              <a:gd name="T15" fmla="*/ 0 h 44"/>
              <a:gd name="T16" fmla="*/ 6 w 13"/>
              <a:gd name="T17" fmla="*/ 0 h 44"/>
              <a:gd name="T18" fmla="*/ 6 w 13"/>
              <a:gd name="T19" fmla="*/ 0 h 44"/>
              <a:gd name="T20" fmla="*/ 13 w 13"/>
              <a:gd name="T21" fmla="*/ 0 h 44"/>
              <a:gd name="T22" fmla="*/ 13 w 13"/>
              <a:gd name="T23" fmla="*/ 7 h 44"/>
              <a:gd name="T24" fmla="*/ 13 w 13"/>
              <a:gd name="T25" fmla="*/ 3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44">
                <a:moveTo>
                  <a:pt x="13" y="37"/>
                </a:moveTo>
                <a:lnTo>
                  <a:pt x="13" y="44"/>
                </a:lnTo>
                <a:lnTo>
                  <a:pt x="6" y="44"/>
                </a:lnTo>
                <a:lnTo>
                  <a:pt x="6" y="44"/>
                </a:lnTo>
                <a:lnTo>
                  <a:pt x="0" y="44"/>
                </a:lnTo>
                <a:lnTo>
                  <a:pt x="0" y="3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lnTo>
                  <a:pt x="13" y="0"/>
                </a:lnTo>
                <a:lnTo>
                  <a:pt x="13" y="7"/>
                </a:lnTo>
                <a:lnTo>
                  <a:pt x="13" y="3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5" name="Freeform 177"/>
          <p:cNvSpPr>
            <a:spLocks/>
          </p:cNvSpPr>
          <p:nvPr/>
        </p:nvSpPr>
        <p:spPr bwMode="auto">
          <a:xfrm>
            <a:off x="8162994" y="4202382"/>
            <a:ext cx="139700" cy="23813"/>
          </a:xfrm>
          <a:custGeom>
            <a:avLst/>
            <a:gdLst>
              <a:gd name="T0" fmla="*/ 6 w 88"/>
              <a:gd name="T1" fmla="*/ 15 h 15"/>
              <a:gd name="T2" fmla="*/ 0 w 88"/>
              <a:gd name="T3" fmla="*/ 15 h 15"/>
              <a:gd name="T4" fmla="*/ 0 w 88"/>
              <a:gd name="T5" fmla="*/ 7 h 15"/>
              <a:gd name="T6" fmla="*/ 0 w 88"/>
              <a:gd name="T7" fmla="*/ 7 h 15"/>
              <a:gd name="T8" fmla="*/ 0 w 88"/>
              <a:gd name="T9" fmla="*/ 0 h 15"/>
              <a:gd name="T10" fmla="*/ 6 w 88"/>
              <a:gd name="T11" fmla="*/ 0 h 15"/>
              <a:gd name="T12" fmla="*/ 82 w 88"/>
              <a:gd name="T13" fmla="*/ 0 h 15"/>
              <a:gd name="T14" fmla="*/ 88 w 88"/>
              <a:gd name="T15" fmla="*/ 0 h 15"/>
              <a:gd name="T16" fmla="*/ 88 w 88"/>
              <a:gd name="T17" fmla="*/ 7 h 15"/>
              <a:gd name="T18" fmla="*/ 88 w 88"/>
              <a:gd name="T19" fmla="*/ 7 h 15"/>
              <a:gd name="T20" fmla="*/ 88 w 88"/>
              <a:gd name="T21" fmla="*/ 15 h 15"/>
              <a:gd name="T22" fmla="*/ 82 w 88"/>
              <a:gd name="T23" fmla="*/ 15 h 15"/>
              <a:gd name="T24" fmla="*/ 6 w 88"/>
              <a:gd name="T2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15">
                <a:moveTo>
                  <a:pt x="6" y="15"/>
                </a:moveTo>
                <a:lnTo>
                  <a:pt x="0" y="15"/>
                </a:lnTo>
                <a:lnTo>
                  <a:pt x="0" y="7"/>
                </a:lnTo>
                <a:lnTo>
                  <a:pt x="0" y="7"/>
                </a:lnTo>
                <a:lnTo>
                  <a:pt x="0" y="0"/>
                </a:lnTo>
                <a:lnTo>
                  <a:pt x="6" y="0"/>
                </a:lnTo>
                <a:lnTo>
                  <a:pt x="82" y="0"/>
                </a:lnTo>
                <a:lnTo>
                  <a:pt x="88" y="0"/>
                </a:lnTo>
                <a:lnTo>
                  <a:pt x="88" y="7"/>
                </a:lnTo>
                <a:lnTo>
                  <a:pt x="88" y="7"/>
                </a:lnTo>
                <a:lnTo>
                  <a:pt x="88" y="15"/>
                </a:lnTo>
                <a:lnTo>
                  <a:pt x="82" y="15"/>
                </a:lnTo>
                <a:lnTo>
                  <a:pt x="6" y="1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9249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8" y="26368"/>
            <a:ext cx="8896350" cy="80852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ADAPT-DES: </a:t>
            </a:r>
            <a:r>
              <a:rPr lang="en-US" sz="3200" b="0" kern="1200" dirty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MI and major bleeding             </a:t>
            </a:r>
            <a:r>
              <a:rPr lang="en-US" sz="3200" b="0" kern="1200" dirty="0" smtClean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200" b="0" kern="1200" dirty="0" smtClean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en-US" sz="3200" b="0" kern="1200" dirty="0" smtClean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according </a:t>
            </a:r>
            <a:r>
              <a:rPr lang="en-US" sz="3200" b="0" kern="1200" dirty="0">
                <a:solidFill>
                  <a:srgbClr val="FDE25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to post-PCI PRU </a:t>
            </a:r>
            <a:endParaRPr lang="en-US" sz="3200" b="0" kern="1200" dirty="0">
              <a:solidFill>
                <a:srgbClr val="FDE25E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37923" y="1103244"/>
            <a:ext cx="4214191" cy="5675245"/>
            <a:chOff x="4666422" y="1103243"/>
            <a:chExt cx="4214191" cy="5675245"/>
          </a:xfrm>
        </p:grpSpPr>
        <p:sp>
          <p:nvSpPr>
            <p:cNvPr id="285" name="Rectangle 11"/>
            <p:cNvSpPr>
              <a:spLocks noChangeArrowheads="1"/>
            </p:cNvSpPr>
            <p:nvPr/>
          </p:nvSpPr>
          <p:spPr bwMode="hidden">
            <a:xfrm>
              <a:off x="4666422" y="1103243"/>
              <a:ext cx="4214191" cy="5675245"/>
            </a:xfrm>
            <a:prstGeom prst="rect">
              <a:avLst/>
            </a:prstGeom>
            <a:solidFill>
              <a:srgbClr val="14202E"/>
            </a:solidFill>
            <a:ln w="19050" algn="ctr">
              <a:solidFill>
                <a:srgbClr val="39536E"/>
              </a:solidFill>
              <a:miter lim="800000"/>
              <a:headEnd/>
              <a:tailEnd/>
            </a:ln>
            <a:effectLst>
              <a:outerShdw dist="17961" dir="2700000" algn="ctr" rotWithShape="0">
                <a:srgbClr val="1C1C1C"/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/>
              </a:endParaRPr>
            </a:p>
          </p:txBody>
        </p:sp>
        <p:grpSp>
          <p:nvGrpSpPr>
            <p:cNvPr id="431" name="Group 430"/>
            <p:cNvGrpSpPr/>
            <p:nvPr/>
          </p:nvGrpSpPr>
          <p:grpSpPr>
            <a:xfrm>
              <a:off x="5581028" y="2488903"/>
              <a:ext cx="2311689" cy="484829"/>
              <a:chOff x="6838329" y="1524828"/>
              <a:chExt cx="2311689" cy="484829"/>
            </a:xfrm>
          </p:grpSpPr>
          <p:sp>
            <p:nvSpPr>
              <p:cNvPr id="432" name="Rectangle 67"/>
              <p:cNvSpPr>
                <a:spLocks noChangeArrowheads="1"/>
              </p:cNvSpPr>
              <p:nvPr/>
            </p:nvSpPr>
            <p:spPr bwMode="auto">
              <a:xfrm>
                <a:off x="7314579" y="1524828"/>
                <a:ext cx="183543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kumimoji="0" lang="en-US" sz="1600" b="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PRU</a:t>
                </a:r>
                <a:r>
                  <a:rPr kumimoji="0" lang="en-US" sz="1600" b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&gt;208 (n=3610)</a:t>
                </a:r>
                <a:endParaRPr kumimoji="0" lang="en-US" sz="20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3" name="Rectangle 68"/>
              <p:cNvSpPr>
                <a:spLocks noChangeArrowheads="1"/>
              </p:cNvSpPr>
              <p:nvPr/>
            </p:nvSpPr>
            <p:spPr bwMode="auto">
              <a:xfrm>
                <a:off x="7314579" y="1763436"/>
                <a:ext cx="182742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kumimoji="0" lang="en-US" sz="1600" b="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PRU</a:t>
                </a:r>
                <a:r>
                  <a:rPr kumimoji="0" lang="en-US" sz="1600" b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≤208 (n=4839)</a:t>
                </a:r>
                <a:endParaRPr kumimoji="0" lang="en-US" sz="20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4" name="Rectangle 69"/>
              <p:cNvSpPr>
                <a:spLocks noChangeArrowheads="1"/>
              </p:cNvSpPr>
              <p:nvPr/>
            </p:nvSpPr>
            <p:spPr bwMode="auto">
              <a:xfrm>
                <a:off x="6838329" y="1651421"/>
                <a:ext cx="396875" cy="2381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5" name="Rectangle 70"/>
              <p:cNvSpPr>
                <a:spLocks noChangeArrowheads="1"/>
              </p:cNvSpPr>
              <p:nvPr/>
            </p:nvSpPr>
            <p:spPr bwMode="auto">
              <a:xfrm>
                <a:off x="6838329" y="1890823"/>
                <a:ext cx="396875" cy="22225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36" name="Line 8"/>
            <p:cNvSpPr>
              <a:spLocks noChangeShapeType="1"/>
            </p:cNvSpPr>
            <p:nvPr/>
          </p:nvSpPr>
          <p:spPr bwMode="auto">
            <a:xfrm>
              <a:off x="5105261" y="2124126"/>
              <a:ext cx="0" cy="3929063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7" name="Line 9"/>
            <p:cNvSpPr>
              <a:spLocks noChangeShapeType="1"/>
            </p:cNvSpPr>
            <p:nvPr/>
          </p:nvSpPr>
          <p:spPr bwMode="auto">
            <a:xfrm flipH="1">
              <a:off x="5065574" y="5970638"/>
              <a:ext cx="39688" cy="0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8" name="Line 10"/>
            <p:cNvSpPr>
              <a:spLocks noChangeShapeType="1"/>
            </p:cNvSpPr>
            <p:nvPr/>
          </p:nvSpPr>
          <p:spPr bwMode="auto">
            <a:xfrm flipH="1">
              <a:off x="5065574" y="4083101"/>
              <a:ext cx="39688" cy="0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9" name="Line 11"/>
            <p:cNvSpPr>
              <a:spLocks noChangeShapeType="1"/>
            </p:cNvSpPr>
            <p:nvPr/>
          </p:nvSpPr>
          <p:spPr bwMode="auto">
            <a:xfrm flipH="1">
              <a:off x="5065574" y="2086234"/>
              <a:ext cx="39688" cy="0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0" name="Rectangle 13"/>
            <p:cNvSpPr>
              <a:spLocks noChangeArrowheads="1"/>
            </p:cNvSpPr>
            <p:nvPr/>
          </p:nvSpPr>
          <p:spPr bwMode="auto">
            <a:xfrm>
              <a:off x="4927461" y="5857098"/>
              <a:ext cx="1074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en-US" sz="15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1" name="Rectangle 14"/>
            <p:cNvSpPr>
              <a:spLocks noChangeArrowheads="1"/>
            </p:cNvSpPr>
            <p:nvPr/>
          </p:nvSpPr>
          <p:spPr bwMode="auto">
            <a:xfrm>
              <a:off x="4927461" y="3969560"/>
              <a:ext cx="1074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kumimoji="0" lang="en-US" sz="15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</a:t>
              </a:r>
              <a:endParaRPr kumimoji="0"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2" name="Rectangle 15"/>
            <p:cNvSpPr>
              <a:spLocks noChangeArrowheads="1"/>
            </p:cNvSpPr>
            <p:nvPr/>
          </p:nvSpPr>
          <p:spPr bwMode="auto">
            <a:xfrm>
              <a:off x="4830000" y="2062145"/>
              <a:ext cx="2148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kumimoji="0" lang="en-US" sz="15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10</a:t>
              </a:r>
              <a:endParaRPr kumimoji="0"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3" name="Line 16"/>
            <p:cNvSpPr>
              <a:spLocks noChangeShapeType="1"/>
            </p:cNvSpPr>
            <p:nvPr/>
          </p:nvSpPr>
          <p:spPr bwMode="auto">
            <a:xfrm flipH="1">
              <a:off x="5105261" y="6053188"/>
              <a:ext cx="2926080" cy="0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4" name="Line 17"/>
            <p:cNvSpPr>
              <a:spLocks noChangeShapeType="1"/>
            </p:cNvSpPr>
            <p:nvPr/>
          </p:nvSpPr>
          <p:spPr bwMode="auto">
            <a:xfrm>
              <a:off x="5144949" y="6053188"/>
              <a:ext cx="0" cy="80963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5" name="Line 18"/>
            <p:cNvSpPr>
              <a:spLocks noChangeShapeType="1"/>
            </p:cNvSpPr>
            <p:nvPr/>
          </p:nvSpPr>
          <p:spPr bwMode="auto">
            <a:xfrm flipV="1">
              <a:off x="5433874" y="6053188"/>
              <a:ext cx="0" cy="34925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6" name="Line 19"/>
            <p:cNvSpPr>
              <a:spLocks noChangeShapeType="1"/>
            </p:cNvSpPr>
            <p:nvPr/>
          </p:nvSpPr>
          <p:spPr bwMode="auto">
            <a:xfrm flipV="1">
              <a:off x="5722799" y="6053188"/>
              <a:ext cx="0" cy="34925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7" name="Line 20"/>
            <p:cNvSpPr>
              <a:spLocks noChangeShapeType="1"/>
            </p:cNvSpPr>
            <p:nvPr/>
          </p:nvSpPr>
          <p:spPr bwMode="auto">
            <a:xfrm flipV="1">
              <a:off x="6011724" y="6053188"/>
              <a:ext cx="0" cy="34925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8" name="Line 21"/>
            <p:cNvSpPr>
              <a:spLocks noChangeShapeType="1"/>
            </p:cNvSpPr>
            <p:nvPr/>
          </p:nvSpPr>
          <p:spPr bwMode="auto">
            <a:xfrm flipV="1">
              <a:off x="6299061" y="6053188"/>
              <a:ext cx="0" cy="34925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9" name="Line 22"/>
            <p:cNvSpPr>
              <a:spLocks noChangeShapeType="1"/>
            </p:cNvSpPr>
            <p:nvPr/>
          </p:nvSpPr>
          <p:spPr bwMode="auto">
            <a:xfrm>
              <a:off x="6587986" y="6053188"/>
              <a:ext cx="0" cy="80963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0" name="Line 23"/>
            <p:cNvSpPr>
              <a:spLocks noChangeShapeType="1"/>
            </p:cNvSpPr>
            <p:nvPr/>
          </p:nvSpPr>
          <p:spPr bwMode="auto">
            <a:xfrm flipV="1">
              <a:off x="6876911" y="6053188"/>
              <a:ext cx="0" cy="34925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1" name="Line 24"/>
            <p:cNvSpPr>
              <a:spLocks noChangeShapeType="1"/>
            </p:cNvSpPr>
            <p:nvPr/>
          </p:nvSpPr>
          <p:spPr bwMode="auto">
            <a:xfrm flipV="1">
              <a:off x="7165836" y="6053188"/>
              <a:ext cx="0" cy="34925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2" name="Line 25"/>
            <p:cNvSpPr>
              <a:spLocks noChangeShapeType="1"/>
            </p:cNvSpPr>
            <p:nvPr/>
          </p:nvSpPr>
          <p:spPr bwMode="auto">
            <a:xfrm flipV="1">
              <a:off x="7453174" y="6053188"/>
              <a:ext cx="0" cy="34925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3" name="Line 26"/>
            <p:cNvSpPr>
              <a:spLocks noChangeShapeType="1"/>
            </p:cNvSpPr>
            <p:nvPr/>
          </p:nvSpPr>
          <p:spPr bwMode="auto">
            <a:xfrm flipV="1">
              <a:off x="7742099" y="6053188"/>
              <a:ext cx="0" cy="34925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4" name="Line 27"/>
            <p:cNvSpPr>
              <a:spLocks noChangeShapeType="1"/>
            </p:cNvSpPr>
            <p:nvPr/>
          </p:nvSpPr>
          <p:spPr bwMode="auto">
            <a:xfrm>
              <a:off x="8031024" y="6053188"/>
              <a:ext cx="0" cy="80963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5" name="Rectangle 38"/>
            <p:cNvSpPr>
              <a:spLocks noChangeArrowheads="1"/>
            </p:cNvSpPr>
            <p:nvPr/>
          </p:nvSpPr>
          <p:spPr bwMode="auto">
            <a:xfrm>
              <a:off x="6208212" y="6420937"/>
              <a:ext cx="77425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0" lang="en-US" sz="170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Months</a:t>
              </a:r>
              <a:endParaRPr kumimoji="0" lang="en-US" sz="1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6" name="Rectangle 39"/>
            <p:cNvSpPr>
              <a:spLocks noChangeArrowheads="1"/>
            </p:cNvSpPr>
            <p:nvPr/>
          </p:nvSpPr>
          <p:spPr bwMode="auto">
            <a:xfrm>
              <a:off x="5105261" y="6194476"/>
              <a:ext cx="1074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en-US" sz="1500" b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7" name="Rectangle 40"/>
            <p:cNvSpPr>
              <a:spLocks noChangeArrowheads="1"/>
            </p:cNvSpPr>
            <p:nvPr/>
          </p:nvSpPr>
          <p:spPr bwMode="auto">
            <a:xfrm>
              <a:off x="6538360" y="6194476"/>
              <a:ext cx="1074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0" lang="en-US" sz="15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6</a:t>
              </a:r>
              <a:endParaRPr kumimoji="0"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8" name="Rectangle 41"/>
            <p:cNvSpPr>
              <a:spLocks noChangeArrowheads="1"/>
            </p:cNvSpPr>
            <p:nvPr/>
          </p:nvSpPr>
          <p:spPr bwMode="auto">
            <a:xfrm>
              <a:off x="7937636" y="6194476"/>
              <a:ext cx="21480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0" lang="en-US" sz="15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12</a:t>
              </a:r>
              <a:endParaRPr kumimoji="0"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9" name="Rectangle 59"/>
            <p:cNvSpPr>
              <a:spLocks noChangeArrowheads="1"/>
            </p:cNvSpPr>
            <p:nvPr/>
          </p:nvSpPr>
          <p:spPr bwMode="auto">
            <a:xfrm>
              <a:off x="8053527" y="3126799"/>
              <a:ext cx="6540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6.7%</a:t>
              </a:r>
              <a:endParaRPr kumimoji="0"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0" name="Rectangle 60"/>
            <p:cNvSpPr>
              <a:spLocks noChangeArrowheads="1"/>
            </p:cNvSpPr>
            <p:nvPr/>
          </p:nvSpPr>
          <p:spPr bwMode="auto">
            <a:xfrm>
              <a:off x="8124059" y="3577100"/>
              <a:ext cx="58349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5.6%</a:t>
              </a:r>
              <a:endParaRPr kumimoji="0"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7" name="Rectangle 556"/>
            <p:cNvSpPr/>
            <p:nvPr/>
          </p:nvSpPr>
          <p:spPr>
            <a:xfrm>
              <a:off x="4860232" y="1142990"/>
              <a:ext cx="398890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Major bleeding</a:t>
              </a:r>
            </a:p>
            <a:p>
              <a:pPr algn="ctr"/>
              <a:r>
                <a:rPr lang="en-U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HR [95%CI] = </a:t>
              </a:r>
              <a:r>
                <a:rPr lang="en-US" sz="1800" dirty="0">
                  <a:latin typeface="Arial" charset="0"/>
                  <a:ea typeface="Arial" charset="0"/>
                  <a:cs typeface="Arial" charset="0"/>
                </a:rPr>
                <a:t>0.83 [0.69</a:t>
              </a:r>
              <a:r>
                <a:rPr lang="en-US" sz="1800" dirty="0"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en-US" sz="1800" dirty="0">
                  <a:latin typeface="Arial" charset="0"/>
                  <a:ea typeface="Arial" charset="0"/>
                  <a:cs typeface="Arial" charset="0"/>
                </a:rPr>
                <a:t>0.99]</a:t>
              </a:r>
              <a:endParaRPr lang="en-US" sz="1800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1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P=0.04</a:t>
              </a:r>
              <a:r>
                <a:rPr lang="en-U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 </a:t>
              </a:r>
            </a:p>
          </p:txBody>
        </p:sp>
        <p:grpSp>
          <p:nvGrpSpPr>
            <p:cNvPr id="560" name="Group 559"/>
            <p:cNvGrpSpPr/>
            <p:nvPr/>
          </p:nvGrpSpPr>
          <p:grpSpPr>
            <a:xfrm>
              <a:off x="5150334" y="3299792"/>
              <a:ext cx="2880484" cy="2678803"/>
              <a:chOff x="1900238" y="2852738"/>
              <a:chExt cx="5791201" cy="1714500"/>
            </a:xfrm>
          </p:grpSpPr>
          <p:sp>
            <p:nvSpPr>
              <p:cNvPr id="561" name="Freeform 67"/>
              <p:cNvSpPr>
                <a:spLocks/>
              </p:cNvSpPr>
              <p:nvPr/>
            </p:nvSpPr>
            <p:spPr bwMode="auto">
              <a:xfrm>
                <a:off x="1900238" y="3886200"/>
                <a:ext cx="20638" cy="681038"/>
              </a:xfrm>
              <a:custGeom>
                <a:avLst/>
                <a:gdLst>
                  <a:gd name="T0" fmla="*/ 13 w 13"/>
                  <a:gd name="T1" fmla="*/ 422 h 429"/>
                  <a:gd name="T2" fmla="*/ 13 w 13"/>
                  <a:gd name="T3" fmla="*/ 429 h 429"/>
                  <a:gd name="T4" fmla="*/ 6 w 13"/>
                  <a:gd name="T5" fmla="*/ 429 h 429"/>
                  <a:gd name="T6" fmla="*/ 6 w 13"/>
                  <a:gd name="T7" fmla="*/ 429 h 429"/>
                  <a:gd name="T8" fmla="*/ 0 w 13"/>
                  <a:gd name="T9" fmla="*/ 429 h 429"/>
                  <a:gd name="T10" fmla="*/ 0 w 13"/>
                  <a:gd name="T11" fmla="*/ 422 h 429"/>
                  <a:gd name="T12" fmla="*/ 0 w 13"/>
                  <a:gd name="T13" fmla="*/ 8 h 429"/>
                  <a:gd name="T14" fmla="*/ 0 w 13"/>
                  <a:gd name="T15" fmla="*/ 0 h 429"/>
                  <a:gd name="T16" fmla="*/ 6 w 13"/>
                  <a:gd name="T17" fmla="*/ 0 h 429"/>
                  <a:gd name="T18" fmla="*/ 6 w 13"/>
                  <a:gd name="T19" fmla="*/ 0 h 429"/>
                  <a:gd name="T20" fmla="*/ 13 w 13"/>
                  <a:gd name="T21" fmla="*/ 0 h 429"/>
                  <a:gd name="T22" fmla="*/ 13 w 13"/>
                  <a:gd name="T23" fmla="*/ 8 h 429"/>
                  <a:gd name="T24" fmla="*/ 13 w 13"/>
                  <a:gd name="T25" fmla="*/ 422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29">
                    <a:moveTo>
                      <a:pt x="13" y="422"/>
                    </a:moveTo>
                    <a:lnTo>
                      <a:pt x="13" y="429"/>
                    </a:lnTo>
                    <a:lnTo>
                      <a:pt x="6" y="429"/>
                    </a:lnTo>
                    <a:lnTo>
                      <a:pt x="6" y="429"/>
                    </a:lnTo>
                    <a:lnTo>
                      <a:pt x="0" y="429"/>
                    </a:lnTo>
                    <a:lnTo>
                      <a:pt x="0" y="422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42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Freeform 68"/>
              <p:cNvSpPr>
                <a:spLocks/>
              </p:cNvSpPr>
              <p:nvPr/>
            </p:nvSpPr>
            <p:spPr bwMode="auto">
              <a:xfrm>
                <a:off x="1900238" y="3886200"/>
                <a:ext cx="79375" cy="23813"/>
              </a:xfrm>
              <a:custGeom>
                <a:avLst/>
                <a:gdLst>
                  <a:gd name="T0" fmla="*/ 6 w 50"/>
                  <a:gd name="T1" fmla="*/ 15 h 15"/>
                  <a:gd name="T2" fmla="*/ 0 w 50"/>
                  <a:gd name="T3" fmla="*/ 15 h 15"/>
                  <a:gd name="T4" fmla="*/ 0 w 50"/>
                  <a:gd name="T5" fmla="*/ 8 h 15"/>
                  <a:gd name="T6" fmla="*/ 0 w 50"/>
                  <a:gd name="T7" fmla="*/ 8 h 15"/>
                  <a:gd name="T8" fmla="*/ 0 w 50"/>
                  <a:gd name="T9" fmla="*/ 0 h 15"/>
                  <a:gd name="T10" fmla="*/ 6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8 h 15"/>
                  <a:gd name="T18" fmla="*/ 50 w 50"/>
                  <a:gd name="T19" fmla="*/ 8 h 15"/>
                  <a:gd name="T20" fmla="*/ 50 w 50"/>
                  <a:gd name="T21" fmla="*/ 15 h 15"/>
                  <a:gd name="T22" fmla="*/ 44 w 50"/>
                  <a:gd name="T23" fmla="*/ 15 h 15"/>
                  <a:gd name="T24" fmla="*/ 6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Freeform 69"/>
              <p:cNvSpPr>
                <a:spLocks/>
              </p:cNvSpPr>
              <p:nvPr/>
            </p:nvSpPr>
            <p:spPr bwMode="auto">
              <a:xfrm>
                <a:off x="1960563" y="3875088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Freeform 70"/>
              <p:cNvSpPr>
                <a:spLocks/>
              </p:cNvSpPr>
              <p:nvPr/>
            </p:nvSpPr>
            <p:spPr bwMode="auto">
              <a:xfrm>
                <a:off x="1960563" y="3875088"/>
                <a:ext cx="69850" cy="23813"/>
              </a:xfrm>
              <a:custGeom>
                <a:avLst/>
                <a:gdLst>
                  <a:gd name="T0" fmla="*/ 6 w 44"/>
                  <a:gd name="T1" fmla="*/ 15 h 15"/>
                  <a:gd name="T2" fmla="*/ 0 w 44"/>
                  <a:gd name="T3" fmla="*/ 15 h 15"/>
                  <a:gd name="T4" fmla="*/ 0 w 44"/>
                  <a:gd name="T5" fmla="*/ 7 h 15"/>
                  <a:gd name="T6" fmla="*/ 0 w 44"/>
                  <a:gd name="T7" fmla="*/ 7 h 15"/>
                  <a:gd name="T8" fmla="*/ 0 w 44"/>
                  <a:gd name="T9" fmla="*/ 0 h 15"/>
                  <a:gd name="T10" fmla="*/ 6 w 44"/>
                  <a:gd name="T11" fmla="*/ 0 h 15"/>
                  <a:gd name="T12" fmla="*/ 37 w 44"/>
                  <a:gd name="T13" fmla="*/ 0 h 15"/>
                  <a:gd name="T14" fmla="*/ 44 w 44"/>
                  <a:gd name="T15" fmla="*/ 0 h 15"/>
                  <a:gd name="T16" fmla="*/ 44 w 44"/>
                  <a:gd name="T17" fmla="*/ 7 h 15"/>
                  <a:gd name="T18" fmla="*/ 44 w 44"/>
                  <a:gd name="T19" fmla="*/ 7 h 15"/>
                  <a:gd name="T20" fmla="*/ 44 w 44"/>
                  <a:gd name="T21" fmla="*/ 15 h 15"/>
                  <a:gd name="T22" fmla="*/ 37 w 44"/>
                  <a:gd name="T23" fmla="*/ 15 h 15"/>
                  <a:gd name="T24" fmla="*/ 6 w 4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5"/>
                    </a:lnTo>
                    <a:lnTo>
                      <a:pt x="37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Freeform 71"/>
              <p:cNvSpPr>
                <a:spLocks/>
              </p:cNvSpPr>
              <p:nvPr/>
            </p:nvSpPr>
            <p:spPr bwMode="auto">
              <a:xfrm>
                <a:off x="2009775" y="3863975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Freeform 72"/>
              <p:cNvSpPr>
                <a:spLocks/>
              </p:cNvSpPr>
              <p:nvPr/>
            </p:nvSpPr>
            <p:spPr bwMode="auto">
              <a:xfrm>
                <a:off x="2009775" y="3863975"/>
                <a:ext cx="49213" cy="22225"/>
              </a:xfrm>
              <a:custGeom>
                <a:avLst/>
                <a:gdLst>
                  <a:gd name="T0" fmla="*/ 6 w 31"/>
                  <a:gd name="T1" fmla="*/ 14 h 14"/>
                  <a:gd name="T2" fmla="*/ 0 w 31"/>
                  <a:gd name="T3" fmla="*/ 14 h 14"/>
                  <a:gd name="T4" fmla="*/ 0 w 31"/>
                  <a:gd name="T5" fmla="*/ 7 h 14"/>
                  <a:gd name="T6" fmla="*/ 0 w 31"/>
                  <a:gd name="T7" fmla="*/ 7 h 14"/>
                  <a:gd name="T8" fmla="*/ 0 w 31"/>
                  <a:gd name="T9" fmla="*/ 0 h 14"/>
                  <a:gd name="T10" fmla="*/ 6 w 31"/>
                  <a:gd name="T11" fmla="*/ 0 h 14"/>
                  <a:gd name="T12" fmla="*/ 25 w 31"/>
                  <a:gd name="T13" fmla="*/ 0 h 14"/>
                  <a:gd name="T14" fmla="*/ 31 w 31"/>
                  <a:gd name="T15" fmla="*/ 0 h 14"/>
                  <a:gd name="T16" fmla="*/ 31 w 31"/>
                  <a:gd name="T17" fmla="*/ 7 h 14"/>
                  <a:gd name="T18" fmla="*/ 31 w 31"/>
                  <a:gd name="T19" fmla="*/ 7 h 14"/>
                  <a:gd name="T20" fmla="*/ 31 w 31"/>
                  <a:gd name="T21" fmla="*/ 14 h 14"/>
                  <a:gd name="T22" fmla="*/ 25 w 31"/>
                  <a:gd name="T23" fmla="*/ 14 h 14"/>
                  <a:gd name="T24" fmla="*/ 6 w 31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4"/>
                    </a:lnTo>
                    <a:lnTo>
                      <a:pt x="25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73"/>
              <p:cNvSpPr>
                <a:spLocks/>
              </p:cNvSpPr>
              <p:nvPr/>
            </p:nvSpPr>
            <p:spPr bwMode="auto">
              <a:xfrm>
                <a:off x="2039938" y="3863975"/>
                <a:ext cx="39688" cy="22225"/>
              </a:xfrm>
              <a:custGeom>
                <a:avLst/>
                <a:gdLst>
                  <a:gd name="T0" fmla="*/ 6 w 25"/>
                  <a:gd name="T1" fmla="*/ 14 h 14"/>
                  <a:gd name="T2" fmla="*/ 0 w 25"/>
                  <a:gd name="T3" fmla="*/ 14 h 14"/>
                  <a:gd name="T4" fmla="*/ 0 w 25"/>
                  <a:gd name="T5" fmla="*/ 7 h 14"/>
                  <a:gd name="T6" fmla="*/ 0 w 25"/>
                  <a:gd name="T7" fmla="*/ 7 h 14"/>
                  <a:gd name="T8" fmla="*/ 0 w 25"/>
                  <a:gd name="T9" fmla="*/ 0 h 14"/>
                  <a:gd name="T10" fmla="*/ 6 w 25"/>
                  <a:gd name="T11" fmla="*/ 0 h 14"/>
                  <a:gd name="T12" fmla="*/ 19 w 25"/>
                  <a:gd name="T13" fmla="*/ 0 h 14"/>
                  <a:gd name="T14" fmla="*/ 25 w 25"/>
                  <a:gd name="T15" fmla="*/ 0 h 14"/>
                  <a:gd name="T16" fmla="*/ 25 w 25"/>
                  <a:gd name="T17" fmla="*/ 7 h 14"/>
                  <a:gd name="T18" fmla="*/ 25 w 25"/>
                  <a:gd name="T19" fmla="*/ 7 h 14"/>
                  <a:gd name="T20" fmla="*/ 25 w 25"/>
                  <a:gd name="T21" fmla="*/ 14 h 14"/>
                  <a:gd name="T22" fmla="*/ 19 w 25"/>
                  <a:gd name="T23" fmla="*/ 14 h 14"/>
                  <a:gd name="T24" fmla="*/ 6 w 2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4"/>
                    </a:lnTo>
                    <a:lnTo>
                      <a:pt x="19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Freeform 74"/>
              <p:cNvSpPr>
                <a:spLocks/>
              </p:cNvSpPr>
              <p:nvPr/>
            </p:nvSpPr>
            <p:spPr bwMode="auto">
              <a:xfrm>
                <a:off x="2058988" y="3851275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Freeform 75"/>
              <p:cNvSpPr>
                <a:spLocks/>
              </p:cNvSpPr>
              <p:nvPr/>
            </p:nvSpPr>
            <p:spPr bwMode="auto">
              <a:xfrm>
                <a:off x="2058988" y="3851275"/>
                <a:ext cx="50800" cy="23813"/>
              </a:xfrm>
              <a:custGeom>
                <a:avLst/>
                <a:gdLst>
                  <a:gd name="T0" fmla="*/ 7 w 32"/>
                  <a:gd name="T1" fmla="*/ 15 h 15"/>
                  <a:gd name="T2" fmla="*/ 0 w 32"/>
                  <a:gd name="T3" fmla="*/ 15 h 15"/>
                  <a:gd name="T4" fmla="*/ 0 w 32"/>
                  <a:gd name="T5" fmla="*/ 8 h 15"/>
                  <a:gd name="T6" fmla="*/ 0 w 32"/>
                  <a:gd name="T7" fmla="*/ 8 h 15"/>
                  <a:gd name="T8" fmla="*/ 0 w 32"/>
                  <a:gd name="T9" fmla="*/ 0 h 15"/>
                  <a:gd name="T10" fmla="*/ 7 w 32"/>
                  <a:gd name="T11" fmla="*/ 0 h 15"/>
                  <a:gd name="T12" fmla="*/ 25 w 32"/>
                  <a:gd name="T13" fmla="*/ 0 h 15"/>
                  <a:gd name="T14" fmla="*/ 32 w 32"/>
                  <a:gd name="T15" fmla="*/ 0 h 15"/>
                  <a:gd name="T16" fmla="*/ 32 w 32"/>
                  <a:gd name="T17" fmla="*/ 8 h 15"/>
                  <a:gd name="T18" fmla="*/ 32 w 32"/>
                  <a:gd name="T19" fmla="*/ 8 h 15"/>
                  <a:gd name="T20" fmla="*/ 32 w 32"/>
                  <a:gd name="T21" fmla="*/ 15 h 15"/>
                  <a:gd name="T22" fmla="*/ 25 w 32"/>
                  <a:gd name="T23" fmla="*/ 15 h 15"/>
                  <a:gd name="T24" fmla="*/ 7 w 3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15"/>
                    </a:lnTo>
                    <a:lnTo>
                      <a:pt x="25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Freeform 76"/>
              <p:cNvSpPr>
                <a:spLocks/>
              </p:cNvSpPr>
              <p:nvPr/>
            </p:nvSpPr>
            <p:spPr bwMode="auto">
              <a:xfrm>
                <a:off x="2089150" y="3851275"/>
                <a:ext cx="100013" cy="23813"/>
              </a:xfrm>
              <a:custGeom>
                <a:avLst/>
                <a:gdLst>
                  <a:gd name="T0" fmla="*/ 6 w 63"/>
                  <a:gd name="T1" fmla="*/ 15 h 15"/>
                  <a:gd name="T2" fmla="*/ 0 w 63"/>
                  <a:gd name="T3" fmla="*/ 15 h 15"/>
                  <a:gd name="T4" fmla="*/ 0 w 63"/>
                  <a:gd name="T5" fmla="*/ 8 h 15"/>
                  <a:gd name="T6" fmla="*/ 0 w 63"/>
                  <a:gd name="T7" fmla="*/ 8 h 15"/>
                  <a:gd name="T8" fmla="*/ 0 w 63"/>
                  <a:gd name="T9" fmla="*/ 0 h 15"/>
                  <a:gd name="T10" fmla="*/ 6 w 63"/>
                  <a:gd name="T11" fmla="*/ 0 h 15"/>
                  <a:gd name="T12" fmla="*/ 57 w 63"/>
                  <a:gd name="T13" fmla="*/ 0 h 15"/>
                  <a:gd name="T14" fmla="*/ 63 w 63"/>
                  <a:gd name="T15" fmla="*/ 0 h 15"/>
                  <a:gd name="T16" fmla="*/ 63 w 63"/>
                  <a:gd name="T17" fmla="*/ 8 h 15"/>
                  <a:gd name="T18" fmla="*/ 63 w 63"/>
                  <a:gd name="T19" fmla="*/ 8 h 15"/>
                  <a:gd name="T20" fmla="*/ 63 w 63"/>
                  <a:gd name="T21" fmla="*/ 15 h 15"/>
                  <a:gd name="T22" fmla="*/ 57 w 63"/>
                  <a:gd name="T23" fmla="*/ 15 h 15"/>
                  <a:gd name="T24" fmla="*/ 6 w 6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63" y="8"/>
                    </a:lnTo>
                    <a:lnTo>
                      <a:pt x="63" y="8"/>
                    </a:lnTo>
                    <a:lnTo>
                      <a:pt x="63" y="15"/>
                    </a:lnTo>
                    <a:lnTo>
                      <a:pt x="57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Freeform 77"/>
              <p:cNvSpPr>
                <a:spLocks/>
              </p:cNvSpPr>
              <p:nvPr/>
            </p:nvSpPr>
            <p:spPr bwMode="auto">
              <a:xfrm>
                <a:off x="2168525" y="384016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Freeform 78"/>
              <p:cNvSpPr>
                <a:spLocks/>
              </p:cNvSpPr>
              <p:nvPr/>
            </p:nvSpPr>
            <p:spPr bwMode="auto">
              <a:xfrm>
                <a:off x="2168525" y="3840163"/>
                <a:ext cx="39688" cy="23813"/>
              </a:xfrm>
              <a:custGeom>
                <a:avLst/>
                <a:gdLst>
                  <a:gd name="T0" fmla="*/ 7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7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7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Freeform 79"/>
              <p:cNvSpPr>
                <a:spLocks/>
              </p:cNvSpPr>
              <p:nvPr/>
            </p:nvSpPr>
            <p:spPr bwMode="auto">
              <a:xfrm>
                <a:off x="2189163" y="3827463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Freeform 80"/>
              <p:cNvSpPr>
                <a:spLocks/>
              </p:cNvSpPr>
              <p:nvPr/>
            </p:nvSpPr>
            <p:spPr bwMode="auto">
              <a:xfrm>
                <a:off x="2189163" y="3827463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8 h 15"/>
                  <a:gd name="T6" fmla="*/ 0 w 31"/>
                  <a:gd name="T7" fmla="*/ 8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8 h 15"/>
                  <a:gd name="T18" fmla="*/ 31 w 31"/>
                  <a:gd name="T19" fmla="*/ 8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Freeform 81"/>
              <p:cNvSpPr>
                <a:spLocks/>
              </p:cNvSpPr>
              <p:nvPr/>
            </p:nvSpPr>
            <p:spPr bwMode="auto">
              <a:xfrm>
                <a:off x="2219325" y="3827463"/>
                <a:ext cx="28575" cy="23813"/>
              </a:xfrm>
              <a:custGeom>
                <a:avLst/>
                <a:gdLst>
                  <a:gd name="T0" fmla="*/ 6 w 18"/>
                  <a:gd name="T1" fmla="*/ 15 h 15"/>
                  <a:gd name="T2" fmla="*/ 0 w 18"/>
                  <a:gd name="T3" fmla="*/ 15 h 15"/>
                  <a:gd name="T4" fmla="*/ 0 w 18"/>
                  <a:gd name="T5" fmla="*/ 8 h 15"/>
                  <a:gd name="T6" fmla="*/ 0 w 18"/>
                  <a:gd name="T7" fmla="*/ 8 h 15"/>
                  <a:gd name="T8" fmla="*/ 0 w 18"/>
                  <a:gd name="T9" fmla="*/ 0 h 15"/>
                  <a:gd name="T10" fmla="*/ 6 w 18"/>
                  <a:gd name="T11" fmla="*/ 0 h 15"/>
                  <a:gd name="T12" fmla="*/ 12 w 18"/>
                  <a:gd name="T13" fmla="*/ 0 h 15"/>
                  <a:gd name="T14" fmla="*/ 18 w 18"/>
                  <a:gd name="T15" fmla="*/ 0 h 15"/>
                  <a:gd name="T16" fmla="*/ 18 w 18"/>
                  <a:gd name="T17" fmla="*/ 8 h 15"/>
                  <a:gd name="T18" fmla="*/ 18 w 18"/>
                  <a:gd name="T19" fmla="*/ 8 h 15"/>
                  <a:gd name="T20" fmla="*/ 18 w 18"/>
                  <a:gd name="T21" fmla="*/ 15 h 15"/>
                  <a:gd name="T22" fmla="*/ 12 w 18"/>
                  <a:gd name="T23" fmla="*/ 15 h 15"/>
                  <a:gd name="T24" fmla="*/ 6 w 1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15"/>
                    </a:lnTo>
                    <a:lnTo>
                      <a:pt x="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Freeform 82"/>
              <p:cNvSpPr>
                <a:spLocks/>
              </p:cNvSpPr>
              <p:nvPr/>
            </p:nvSpPr>
            <p:spPr bwMode="auto">
              <a:xfrm>
                <a:off x="2228850" y="3816350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Freeform 83"/>
              <p:cNvSpPr>
                <a:spLocks/>
              </p:cNvSpPr>
              <p:nvPr/>
            </p:nvSpPr>
            <p:spPr bwMode="auto">
              <a:xfrm>
                <a:off x="2228850" y="3816350"/>
                <a:ext cx="179388" cy="23813"/>
              </a:xfrm>
              <a:custGeom>
                <a:avLst/>
                <a:gdLst>
                  <a:gd name="T0" fmla="*/ 6 w 113"/>
                  <a:gd name="T1" fmla="*/ 15 h 15"/>
                  <a:gd name="T2" fmla="*/ 0 w 113"/>
                  <a:gd name="T3" fmla="*/ 15 h 15"/>
                  <a:gd name="T4" fmla="*/ 0 w 113"/>
                  <a:gd name="T5" fmla="*/ 7 h 15"/>
                  <a:gd name="T6" fmla="*/ 0 w 113"/>
                  <a:gd name="T7" fmla="*/ 7 h 15"/>
                  <a:gd name="T8" fmla="*/ 0 w 113"/>
                  <a:gd name="T9" fmla="*/ 0 h 15"/>
                  <a:gd name="T10" fmla="*/ 6 w 113"/>
                  <a:gd name="T11" fmla="*/ 0 h 15"/>
                  <a:gd name="T12" fmla="*/ 107 w 113"/>
                  <a:gd name="T13" fmla="*/ 0 h 15"/>
                  <a:gd name="T14" fmla="*/ 113 w 113"/>
                  <a:gd name="T15" fmla="*/ 0 h 15"/>
                  <a:gd name="T16" fmla="*/ 113 w 113"/>
                  <a:gd name="T17" fmla="*/ 7 h 15"/>
                  <a:gd name="T18" fmla="*/ 113 w 113"/>
                  <a:gd name="T19" fmla="*/ 7 h 15"/>
                  <a:gd name="T20" fmla="*/ 113 w 113"/>
                  <a:gd name="T21" fmla="*/ 15 h 15"/>
                  <a:gd name="T22" fmla="*/ 107 w 113"/>
                  <a:gd name="T23" fmla="*/ 15 h 15"/>
                  <a:gd name="T24" fmla="*/ 6 w 11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07" y="0"/>
                    </a:lnTo>
                    <a:lnTo>
                      <a:pt x="113" y="0"/>
                    </a:lnTo>
                    <a:lnTo>
                      <a:pt x="113" y="7"/>
                    </a:lnTo>
                    <a:lnTo>
                      <a:pt x="113" y="7"/>
                    </a:lnTo>
                    <a:lnTo>
                      <a:pt x="113" y="15"/>
                    </a:lnTo>
                    <a:lnTo>
                      <a:pt x="107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Freeform 84"/>
              <p:cNvSpPr>
                <a:spLocks/>
              </p:cNvSpPr>
              <p:nvPr/>
            </p:nvSpPr>
            <p:spPr bwMode="auto">
              <a:xfrm>
                <a:off x="2387600" y="3816350"/>
                <a:ext cx="39688" cy="23813"/>
              </a:xfrm>
              <a:custGeom>
                <a:avLst/>
                <a:gdLst>
                  <a:gd name="T0" fmla="*/ 7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7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7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Freeform 85"/>
              <p:cNvSpPr>
                <a:spLocks/>
              </p:cNvSpPr>
              <p:nvPr/>
            </p:nvSpPr>
            <p:spPr bwMode="auto">
              <a:xfrm>
                <a:off x="2408238" y="3805238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Freeform 86"/>
              <p:cNvSpPr>
                <a:spLocks/>
              </p:cNvSpPr>
              <p:nvPr/>
            </p:nvSpPr>
            <p:spPr bwMode="auto">
              <a:xfrm>
                <a:off x="2408238" y="3805238"/>
                <a:ext cx="30163" cy="22225"/>
              </a:xfrm>
              <a:custGeom>
                <a:avLst/>
                <a:gdLst>
                  <a:gd name="T0" fmla="*/ 6 w 19"/>
                  <a:gd name="T1" fmla="*/ 14 h 14"/>
                  <a:gd name="T2" fmla="*/ 0 w 19"/>
                  <a:gd name="T3" fmla="*/ 14 h 14"/>
                  <a:gd name="T4" fmla="*/ 0 w 19"/>
                  <a:gd name="T5" fmla="*/ 7 h 14"/>
                  <a:gd name="T6" fmla="*/ 0 w 19"/>
                  <a:gd name="T7" fmla="*/ 7 h 14"/>
                  <a:gd name="T8" fmla="*/ 0 w 19"/>
                  <a:gd name="T9" fmla="*/ 0 h 14"/>
                  <a:gd name="T10" fmla="*/ 6 w 19"/>
                  <a:gd name="T11" fmla="*/ 0 h 14"/>
                  <a:gd name="T12" fmla="*/ 12 w 19"/>
                  <a:gd name="T13" fmla="*/ 0 h 14"/>
                  <a:gd name="T14" fmla="*/ 19 w 19"/>
                  <a:gd name="T15" fmla="*/ 0 h 14"/>
                  <a:gd name="T16" fmla="*/ 19 w 19"/>
                  <a:gd name="T17" fmla="*/ 7 h 14"/>
                  <a:gd name="T18" fmla="*/ 19 w 19"/>
                  <a:gd name="T19" fmla="*/ 7 h 14"/>
                  <a:gd name="T20" fmla="*/ 19 w 19"/>
                  <a:gd name="T21" fmla="*/ 14 h 14"/>
                  <a:gd name="T22" fmla="*/ 12 w 19"/>
                  <a:gd name="T23" fmla="*/ 14 h 14"/>
                  <a:gd name="T24" fmla="*/ 6 w 19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4"/>
                    </a:lnTo>
                    <a:lnTo>
                      <a:pt x="12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Freeform 87"/>
              <p:cNvSpPr>
                <a:spLocks/>
              </p:cNvSpPr>
              <p:nvPr/>
            </p:nvSpPr>
            <p:spPr bwMode="auto">
              <a:xfrm>
                <a:off x="2417763" y="379253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Freeform 88"/>
              <p:cNvSpPr>
                <a:spLocks/>
              </p:cNvSpPr>
              <p:nvPr/>
            </p:nvSpPr>
            <p:spPr bwMode="auto">
              <a:xfrm>
                <a:off x="2417763" y="3792538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Freeform 89"/>
              <p:cNvSpPr>
                <a:spLocks/>
              </p:cNvSpPr>
              <p:nvPr/>
            </p:nvSpPr>
            <p:spPr bwMode="auto">
              <a:xfrm>
                <a:off x="2438400" y="3792538"/>
                <a:ext cx="98425" cy="23813"/>
              </a:xfrm>
              <a:custGeom>
                <a:avLst/>
                <a:gdLst>
                  <a:gd name="T0" fmla="*/ 6 w 62"/>
                  <a:gd name="T1" fmla="*/ 15 h 15"/>
                  <a:gd name="T2" fmla="*/ 0 w 62"/>
                  <a:gd name="T3" fmla="*/ 15 h 15"/>
                  <a:gd name="T4" fmla="*/ 0 w 62"/>
                  <a:gd name="T5" fmla="*/ 8 h 15"/>
                  <a:gd name="T6" fmla="*/ 0 w 62"/>
                  <a:gd name="T7" fmla="*/ 8 h 15"/>
                  <a:gd name="T8" fmla="*/ 0 w 62"/>
                  <a:gd name="T9" fmla="*/ 0 h 15"/>
                  <a:gd name="T10" fmla="*/ 6 w 62"/>
                  <a:gd name="T11" fmla="*/ 0 h 15"/>
                  <a:gd name="T12" fmla="*/ 56 w 62"/>
                  <a:gd name="T13" fmla="*/ 0 h 15"/>
                  <a:gd name="T14" fmla="*/ 62 w 62"/>
                  <a:gd name="T15" fmla="*/ 0 h 15"/>
                  <a:gd name="T16" fmla="*/ 62 w 62"/>
                  <a:gd name="T17" fmla="*/ 8 h 15"/>
                  <a:gd name="T18" fmla="*/ 62 w 62"/>
                  <a:gd name="T19" fmla="*/ 8 h 15"/>
                  <a:gd name="T20" fmla="*/ 62 w 62"/>
                  <a:gd name="T21" fmla="*/ 15 h 15"/>
                  <a:gd name="T22" fmla="*/ 56 w 62"/>
                  <a:gd name="T23" fmla="*/ 15 h 15"/>
                  <a:gd name="T24" fmla="*/ 6 w 6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2" y="0"/>
                    </a:lnTo>
                    <a:lnTo>
                      <a:pt x="62" y="8"/>
                    </a:lnTo>
                    <a:lnTo>
                      <a:pt x="62" y="8"/>
                    </a:lnTo>
                    <a:lnTo>
                      <a:pt x="62" y="15"/>
                    </a:lnTo>
                    <a:lnTo>
                      <a:pt x="56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Freeform 90"/>
              <p:cNvSpPr>
                <a:spLocks/>
              </p:cNvSpPr>
              <p:nvPr/>
            </p:nvSpPr>
            <p:spPr bwMode="auto">
              <a:xfrm>
                <a:off x="2517775" y="3781425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Freeform 91"/>
              <p:cNvSpPr>
                <a:spLocks/>
              </p:cNvSpPr>
              <p:nvPr/>
            </p:nvSpPr>
            <p:spPr bwMode="auto">
              <a:xfrm>
                <a:off x="2517775" y="3781425"/>
                <a:ext cx="79375" cy="23813"/>
              </a:xfrm>
              <a:custGeom>
                <a:avLst/>
                <a:gdLst>
                  <a:gd name="T0" fmla="*/ 6 w 50"/>
                  <a:gd name="T1" fmla="*/ 15 h 15"/>
                  <a:gd name="T2" fmla="*/ 0 w 50"/>
                  <a:gd name="T3" fmla="*/ 15 h 15"/>
                  <a:gd name="T4" fmla="*/ 0 w 50"/>
                  <a:gd name="T5" fmla="*/ 7 h 15"/>
                  <a:gd name="T6" fmla="*/ 0 w 50"/>
                  <a:gd name="T7" fmla="*/ 7 h 15"/>
                  <a:gd name="T8" fmla="*/ 0 w 50"/>
                  <a:gd name="T9" fmla="*/ 0 h 15"/>
                  <a:gd name="T10" fmla="*/ 6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7 h 15"/>
                  <a:gd name="T18" fmla="*/ 50 w 50"/>
                  <a:gd name="T19" fmla="*/ 7 h 15"/>
                  <a:gd name="T20" fmla="*/ 50 w 50"/>
                  <a:gd name="T21" fmla="*/ 15 h 15"/>
                  <a:gd name="T22" fmla="*/ 44 w 50"/>
                  <a:gd name="T23" fmla="*/ 15 h 15"/>
                  <a:gd name="T24" fmla="*/ 6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Freeform 92"/>
              <p:cNvSpPr>
                <a:spLocks/>
              </p:cNvSpPr>
              <p:nvPr/>
            </p:nvSpPr>
            <p:spPr bwMode="auto">
              <a:xfrm>
                <a:off x="2576513" y="3781425"/>
                <a:ext cx="69850" cy="23813"/>
              </a:xfrm>
              <a:custGeom>
                <a:avLst/>
                <a:gdLst>
                  <a:gd name="T0" fmla="*/ 7 w 44"/>
                  <a:gd name="T1" fmla="*/ 15 h 15"/>
                  <a:gd name="T2" fmla="*/ 0 w 44"/>
                  <a:gd name="T3" fmla="*/ 15 h 15"/>
                  <a:gd name="T4" fmla="*/ 0 w 44"/>
                  <a:gd name="T5" fmla="*/ 7 h 15"/>
                  <a:gd name="T6" fmla="*/ 0 w 44"/>
                  <a:gd name="T7" fmla="*/ 7 h 15"/>
                  <a:gd name="T8" fmla="*/ 0 w 44"/>
                  <a:gd name="T9" fmla="*/ 0 h 15"/>
                  <a:gd name="T10" fmla="*/ 7 w 44"/>
                  <a:gd name="T11" fmla="*/ 0 h 15"/>
                  <a:gd name="T12" fmla="*/ 38 w 44"/>
                  <a:gd name="T13" fmla="*/ 0 h 15"/>
                  <a:gd name="T14" fmla="*/ 44 w 44"/>
                  <a:gd name="T15" fmla="*/ 0 h 15"/>
                  <a:gd name="T16" fmla="*/ 44 w 44"/>
                  <a:gd name="T17" fmla="*/ 7 h 15"/>
                  <a:gd name="T18" fmla="*/ 44 w 44"/>
                  <a:gd name="T19" fmla="*/ 7 h 15"/>
                  <a:gd name="T20" fmla="*/ 44 w 44"/>
                  <a:gd name="T21" fmla="*/ 15 h 15"/>
                  <a:gd name="T22" fmla="*/ 38 w 44"/>
                  <a:gd name="T23" fmla="*/ 15 h 15"/>
                  <a:gd name="T24" fmla="*/ 7 w 4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5"/>
                    </a:lnTo>
                    <a:lnTo>
                      <a:pt x="38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Freeform 93"/>
              <p:cNvSpPr>
                <a:spLocks/>
              </p:cNvSpPr>
              <p:nvPr/>
            </p:nvSpPr>
            <p:spPr bwMode="auto">
              <a:xfrm>
                <a:off x="2627313" y="3768725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Freeform 94"/>
              <p:cNvSpPr>
                <a:spLocks/>
              </p:cNvSpPr>
              <p:nvPr/>
            </p:nvSpPr>
            <p:spPr bwMode="auto">
              <a:xfrm>
                <a:off x="2627313" y="3768725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8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8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Freeform 95"/>
              <p:cNvSpPr>
                <a:spLocks/>
              </p:cNvSpPr>
              <p:nvPr/>
            </p:nvSpPr>
            <p:spPr bwMode="auto">
              <a:xfrm>
                <a:off x="2646363" y="375761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Freeform 96"/>
              <p:cNvSpPr>
                <a:spLocks/>
              </p:cNvSpPr>
              <p:nvPr/>
            </p:nvSpPr>
            <p:spPr bwMode="auto">
              <a:xfrm>
                <a:off x="2646363" y="3757613"/>
                <a:ext cx="179388" cy="23813"/>
              </a:xfrm>
              <a:custGeom>
                <a:avLst/>
                <a:gdLst>
                  <a:gd name="T0" fmla="*/ 6 w 113"/>
                  <a:gd name="T1" fmla="*/ 15 h 15"/>
                  <a:gd name="T2" fmla="*/ 0 w 113"/>
                  <a:gd name="T3" fmla="*/ 15 h 15"/>
                  <a:gd name="T4" fmla="*/ 0 w 113"/>
                  <a:gd name="T5" fmla="*/ 7 h 15"/>
                  <a:gd name="T6" fmla="*/ 0 w 113"/>
                  <a:gd name="T7" fmla="*/ 7 h 15"/>
                  <a:gd name="T8" fmla="*/ 0 w 113"/>
                  <a:gd name="T9" fmla="*/ 0 h 15"/>
                  <a:gd name="T10" fmla="*/ 6 w 113"/>
                  <a:gd name="T11" fmla="*/ 0 h 15"/>
                  <a:gd name="T12" fmla="*/ 107 w 113"/>
                  <a:gd name="T13" fmla="*/ 0 h 15"/>
                  <a:gd name="T14" fmla="*/ 113 w 113"/>
                  <a:gd name="T15" fmla="*/ 0 h 15"/>
                  <a:gd name="T16" fmla="*/ 113 w 113"/>
                  <a:gd name="T17" fmla="*/ 7 h 15"/>
                  <a:gd name="T18" fmla="*/ 113 w 113"/>
                  <a:gd name="T19" fmla="*/ 7 h 15"/>
                  <a:gd name="T20" fmla="*/ 113 w 113"/>
                  <a:gd name="T21" fmla="*/ 15 h 15"/>
                  <a:gd name="T22" fmla="*/ 107 w 113"/>
                  <a:gd name="T23" fmla="*/ 15 h 15"/>
                  <a:gd name="T24" fmla="*/ 6 w 11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07" y="0"/>
                    </a:lnTo>
                    <a:lnTo>
                      <a:pt x="113" y="0"/>
                    </a:lnTo>
                    <a:lnTo>
                      <a:pt x="113" y="7"/>
                    </a:lnTo>
                    <a:lnTo>
                      <a:pt x="113" y="7"/>
                    </a:lnTo>
                    <a:lnTo>
                      <a:pt x="113" y="15"/>
                    </a:lnTo>
                    <a:lnTo>
                      <a:pt x="107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Freeform 97"/>
              <p:cNvSpPr>
                <a:spLocks/>
              </p:cNvSpPr>
              <p:nvPr/>
            </p:nvSpPr>
            <p:spPr bwMode="auto">
              <a:xfrm>
                <a:off x="2805113" y="3757613"/>
                <a:ext cx="60325" cy="23813"/>
              </a:xfrm>
              <a:custGeom>
                <a:avLst/>
                <a:gdLst>
                  <a:gd name="T0" fmla="*/ 7 w 38"/>
                  <a:gd name="T1" fmla="*/ 15 h 15"/>
                  <a:gd name="T2" fmla="*/ 0 w 38"/>
                  <a:gd name="T3" fmla="*/ 15 h 15"/>
                  <a:gd name="T4" fmla="*/ 0 w 38"/>
                  <a:gd name="T5" fmla="*/ 7 h 15"/>
                  <a:gd name="T6" fmla="*/ 0 w 38"/>
                  <a:gd name="T7" fmla="*/ 7 h 15"/>
                  <a:gd name="T8" fmla="*/ 0 w 38"/>
                  <a:gd name="T9" fmla="*/ 0 h 15"/>
                  <a:gd name="T10" fmla="*/ 7 w 38"/>
                  <a:gd name="T11" fmla="*/ 0 h 15"/>
                  <a:gd name="T12" fmla="*/ 32 w 38"/>
                  <a:gd name="T13" fmla="*/ 0 h 15"/>
                  <a:gd name="T14" fmla="*/ 38 w 38"/>
                  <a:gd name="T15" fmla="*/ 0 h 15"/>
                  <a:gd name="T16" fmla="*/ 38 w 38"/>
                  <a:gd name="T17" fmla="*/ 7 h 15"/>
                  <a:gd name="T18" fmla="*/ 38 w 38"/>
                  <a:gd name="T19" fmla="*/ 7 h 15"/>
                  <a:gd name="T20" fmla="*/ 38 w 38"/>
                  <a:gd name="T21" fmla="*/ 15 h 15"/>
                  <a:gd name="T22" fmla="*/ 32 w 38"/>
                  <a:gd name="T23" fmla="*/ 15 h 15"/>
                  <a:gd name="T24" fmla="*/ 7 w 3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8" y="15"/>
                    </a:lnTo>
                    <a:lnTo>
                      <a:pt x="32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Freeform 98"/>
              <p:cNvSpPr>
                <a:spLocks/>
              </p:cNvSpPr>
              <p:nvPr/>
            </p:nvSpPr>
            <p:spPr bwMode="auto">
              <a:xfrm>
                <a:off x="2846388" y="3746500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Freeform 99"/>
              <p:cNvSpPr>
                <a:spLocks/>
              </p:cNvSpPr>
              <p:nvPr/>
            </p:nvSpPr>
            <p:spPr bwMode="auto">
              <a:xfrm>
                <a:off x="2846388" y="3746500"/>
                <a:ext cx="177800" cy="22225"/>
              </a:xfrm>
              <a:custGeom>
                <a:avLst/>
                <a:gdLst>
                  <a:gd name="T0" fmla="*/ 6 w 112"/>
                  <a:gd name="T1" fmla="*/ 14 h 14"/>
                  <a:gd name="T2" fmla="*/ 0 w 112"/>
                  <a:gd name="T3" fmla="*/ 14 h 14"/>
                  <a:gd name="T4" fmla="*/ 0 w 112"/>
                  <a:gd name="T5" fmla="*/ 7 h 14"/>
                  <a:gd name="T6" fmla="*/ 0 w 112"/>
                  <a:gd name="T7" fmla="*/ 7 h 14"/>
                  <a:gd name="T8" fmla="*/ 0 w 112"/>
                  <a:gd name="T9" fmla="*/ 0 h 14"/>
                  <a:gd name="T10" fmla="*/ 6 w 112"/>
                  <a:gd name="T11" fmla="*/ 0 h 14"/>
                  <a:gd name="T12" fmla="*/ 106 w 112"/>
                  <a:gd name="T13" fmla="*/ 0 h 14"/>
                  <a:gd name="T14" fmla="*/ 112 w 112"/>
                  <a:gd name="T15" fmla="*/ 0 h 14"/>
                  <a:gd name="T16" fmla="*/ 112 w 112"/>
                  <a:gd name="T17" fmla="*/ 7 h 14"/>
                  <a:gd name="T18" fmla="*/ 112 w 112"/>
                  <a:gd name="T19" fmla="*/ 7 h 14"/>
                  <a:gd name="T20" fmla="*/ 112 w 112"/>
                  <a:gd name="T21" fmla="*/ 14 h 14"/>
                  <a:gd name="T22" fmla="*/ 106 w 112"/>
                  <a:gd name="T23" fmla="*/ 14 h 14"/>
                  <a:gd name="T24" fmla="*/ 6 w 112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06" y="0"/>
                    </a:lnTo>
                    <a:lnTo>
                      <a:pt x="112" y="0"/>
                    </a:lnTo>
                    <a:lnTo>
                      <a:pt x="112" y="7"/>
                    </a:lnTo>
                    <a:lnTo>
                      <a:pt x="112" y="7"/>
                    </a:lnTo>
                    <a:lnTo>
                      <a:pt x="112" y="14"/>
                    </a:lnTo>
                    <a:lnTo>
                      <a:pt x="106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Freeform 100"/>
              <p:cNvSpPr>
                <a:spLocks/>
              </p:cNvSpPr>
              <p:nvPr/>
            </p:nvSpPr>
            <p:spPr bwMode="auto">
              <a:xfrm>
                <a:off x="3005138" y="3746500"/>
                <a:ext cx="39688" cy="22225"/>
              </a:xfrm>
              <a:custGeom>
                <a:avLst/>
                <a:gdLst>
                  <a:gd name="T0" fmla="*/ 6 w 25"/>
                  <a:gd name="T1" fmla="*/ 14 h 14"/>
                  <a:gd name="T2" fmla="*/ 0 w 25"/>
                  <a:gd name="T3" fmla="*/ 14 h 14"/>
                  <a:gd name="T4" fmla="*/ 0 w 25"/>
                  <a:gd name="T5" fmla="*/ 7 h 14"/>
                  <a:gd name="T6" fmla="*/ 0 w 25"/>
                  <a:gd name="T7" fmla="*/ 7 h 14"/>
                  <a:gd name="T8" fmla="*/ 0 w 25"/>
                  <a:gd name="T9" fmla="*/ 0 h 14"/>
                  <a:gd name="T10" fmla="*/ 6 w 25"/>
                  <a:gd name="T11" fmla="*/ 0 h 14"/>
                  <a:gd name="T12" fmla="*/ 19 w 25"/>
                  <a:gd name="T13" fmla="*/ 0 h 14"/>
                  <a:gd name="T14" fmla="*/ 25 w 25"/>
                  <a:gd name="T15" fmla="*/ 0 h 14"/>
                  <a:gd name="T16" fmla="*/ 25 w 25"/>
                  <a:gd name="T17" fmla="*/ 7 h 14"/>
                  <a:gd name="T18" fmla="*/ 25 w 25"/>
                  <a:gd name="T19" fmla="*/ 7 h 14"/>
                  <a:gd name="T20" fmla="*/ 25 w 25"/>
                  <a:gd name="T21" fmla="*/ 14 h 14"/>
                  <a:gd name="T22" fmla="*/ 19 w 25"/>
                  <a:gd name="T23" fmla="*/ 14 h 14"/>
                  <a:gd name="T24" fmla="*/ 6 w 2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4"/>
                    </a:lnTo>
                    <a:lnTo>
                      <a:pt x="19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Freeform 101"/>
              <p:cNvSpPr>
                <a:spLocks/>
              </p:cNvSpPr>
              <p:nvPr/>
            </p:nvSpPr>
            <p:spPr bwMode="auto">
              <a:xfrm>
                <a:off x="3024188" y="3733800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Freeform 102"/>
              <p:cNvSpPr>
                <a:spLocks/>
              </p:cNvSpPr>
              <p:nvPr/>
            </p:nvSpPr>
            <p:spPr bwMode="auto">
              <a:xfrm>
                <a:off x="3024188" y="3733800"/>
                <a:ext cx="188913" cy="23813"/>
              </a:xfrm>
              <a:custGeom>
                <a:avLst/>
                <a:gdLst>
                  <a:gd name="T0" fmla="*/ 7 w 119"/>
                  <a:gd name="T1" fmla="*/ 15 h 15"/>
                  <a:gd name="T2" fmla="*/ 0 w 119"/>
                  <a:gd name="T3" fmla="*/ 15 h 15"/>
                  <a:gd name="T4" fmla="*/ 0 w 119"/>
                  <a:gd name="T5" fmla="*/ 8 h 15"/>
                  <a:gd name="T6" fmla="*/ 0 w 119"/>
                  <a:gd name="T7" fmla="*/ 8 h 15"/>
                  <a:gd name="T8" fmla="*/ 0 w 119"/>
                  <a:gd name="T9" fmla="*/ 0 h 15"/>
                  <a:gd name="T10" fmla="*/ 7 w 119"/>
                  <a:gd name="T11" fmla="*/ 0 h 15"/>
                  <a:gd name="T12" fmla="*/ 113 w 119"/>
                  <a:gd name="T13" fmla="*/ 0 h 15"/>
                  <a:gd name="T14" fmla="*/ 119 w 119"/>
                  <a:gd name="T15" fmla="*/ 0 h 15"/>
                  <a:gd name="T16" fmla="*/ 119 w 119"/>
                  <a:gd name="T17" fmla="*/ 8 h 15"/>
                  <a:gd name="T18" fmla="*/ 119 w 119"/>
                  <a:gd name="T19" fmla="*/ 8 h 15"/>
                  <a:gd name="T20" fmla="*/ 119 w 119"/>
                  <a:gd name="T21" fmla="*/ 15 h 15"/>
                  <a:gd name="T22" fmla="*/ 113 w 119"/>
                  <a:gd name="T23" fmla="*/ 15 h 15"/>
                  <a:gd name="T24" fmla="*/ 7 w 1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9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13" y="0"/>
                    </a:lnTo>
                    <a:lnTo>
                      <a:pt x="119" y="0"/>
                    </a:lnTo>
                    <a:lnTo>
                      <a:pt x="119" y="8"/>
                    </a:lnTo>
                    <a:lnTo>
                      <a:pt x="119" y="8"/>
                    </a:lnTo>
                    <a:lnTo>
                      <a:pt x="119" y="15"/>
                    </a:lnTo>
                    <a:lnTo>
                      <a:pt x="113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Freeform 103"/>
              <p:cNvSpPr>
                <a:spLocks/>
              </p:cNvSpPr>
              <p:nvPr/>
            </p:nvSpPr>
            <p:spPr bwMode="auto">
              <a:xfrm>
                <a:off x="3194050" y="3722688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Freeform 104"/>
              <p:cNvSpPr>
                <a:spLocks/>
              </p:cNvSpPr>
              <p:nvPr/>
            </p:nvSpPr>
            <p:spPr bwMode="auto">
              <a:xfrm>
                <a:off x="3194050" y="3722688"/>
                <a:ext cx="88900" cy="23813"/>
              </a:xfrm>
              <a:custGeom>
                <a:avLst/>
                <a:gdLst>
                  <a:gd name="T0" fmla="*/ 6 w 56"/>
                  <a:gd name="T1" fmla="*/ 15 h 15"/>
                  <a:gd name="T2" fmla="*/ 0 w 56"/>
                  <a:gd name="T3" fmla="*/ 15 h 15"/>
                  <a:gd name="T4" fmla="*/ 0 w 56"/>
                  <a:gd name="T5" fmla="*/ 7 h 15"/>
                  <a:gd name="T6" fmla="*/ 0 w 56"/>
                  <a:gd name="T7" fmla="*/ 7 h 15"/>
                  <a:gd name="T8" fmla="*/ 0 w 56"/>
                  <a:gd name="T9" fmla="*/ 0 h 15"/>
                  <a:gd name="T10" fmla="*/ 6 w 56"/>
                  <a:gd name="T11" fmla="*/ 0 h 15"/>
                  <a:gd name="T12" fmla="*/ 50 w 56"/>
                  <a:gd name="T13" fmla="*/ 0 h 15"/>
                  <a:gd name="T14" fmla="*/ 56 w 56"/>
                  <a:gd name="T15" fmla="*/ 0 h 15"/>
                  <a:gd name="T16" fmla="*/ 56 w 56"/>
                  <a:gd name="T17" fmla="*/ 7 h 15"/>
                  <a:gd name="T18" fmla="*/ 56 w 56"/>
                  <a:gd name="T19" fmla="*/ 7 h 15"/>
                  <a:gd name="T20" fmla="*/ 56 w 56"/>
                  <a:gd name="T21" fmla="*/ 15 h 15"/>
                  <a:gd name="T22" fmla="*/ 50 w 56"/>
                  <a:gd name="T23" fmla="*/ 15 h 15"/>
                  <a:gd name="T24" fmla="*/ 6 w 5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56" y="7"/>
                    </a:lnTo>
                    <a:lnTo>
                      <a:pt x="56" y="7"/>
                    </a:lnTo>
                    <a:lnTo>
                      <a:pt x="56" y="15"/>
                    </a:lnTo>
                    <a:lnTo>
                      <a:pt x="50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Freeform 105"/>
              <p:cNvSpPr>
                <a:spLocks/>
              </p:cNvSpPr>
              <p:nvPr/>
            </p:nvSpPr>
            <p:spPr bwMode="auto">
              <a:xfrm>
                <a:off x="3263900" y="3722688"/>
                <a:ext cx="58738" cy="23813"/>
              </a:xfrm>
              <a:custGeom>
                <a:avLst/>
                <a:gdLst>
                  <a:gd name="T0" fmla="*/ 6 w 37"/>
                  <a:gd name="T1" fmla="*/ 15 h 15"/>
                  <a:gd name="T2" fmla="*/ 0 w 37"/>
                  <a:gd name="T3" fmla="*/ 15 h 15"/>
                  <a:gd name="T4" fmla="*/ 0 w 37"/>
                  <a:gd name="T5" fmla="*/ 7 h 15"/>
                  <a:gd name="T6" fmla="*/ 0 w 37"/>
                  <a:gd name="T7" fmla="*/ 7 h 15"/>
                  <a:gd name="T8" fmla="*/ 0 w 37"/>
                  <a:gd name="T9" fmla="*/ 0 h 15"/>
                  <a:gd name="T10" fmla="*/ 6 w 37"/>
                  <a:gd name="T11" fmla="*/ 0 h 15"/>
                  <a:gd name="T12" fmla="*/ 31 w 37"/>
                  <a:gd name="T13" fmla="*/ 0 h 15"/>
                  <a:gd name="T14" fmla="*/ 37 w 37"/>
                  <a:gd name="T15" fmla="*/ 0 h 15"/>
                  <a:gd name="T16" fmla="*/ 37 w 37"/>
                  <a:gd name="T17" fmla="*/ 7 h 15"/>
                  <a:gd name="T18" fmla="*/ 37 w 37"/>
                  <a:gd name="T19" fmla="*/ 7 h 15"/>
                  <a:gd name="T20" fmla="*/ 37 w 37"/>
                  <a:gd name="T21" fmla="*/ 15 h 15"/>
                  <a:gd name="T22" fmla="*/ 31 w 37"/>
                  <a:gd name="T23" fmla="*/ 15 h 15"/>
                  <a:gd name="T24" fmla="*/ 6 w 37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7" y="15"/>
                    </a:lnTo>
                    <a:lnTo>
                      <a:pt x="31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Freeform 106"/>
              <p:cNvSpPr>
                <a:spLocks/>
              </p:cNvSpPr>
              <p:nvPr/>
            </p:nvSpPr>
            <p:spPr bwMode="auto">
              <a:xfrm>
                <a:off x="3303588" y="3698875"/>
                <a:ext cx="19050" cy="47625"/>
              </a:xfrm>
              <a:custGeom>
                <a:avLst/>
                <a:gdLst>
                  <a:gd name="T0" fmla="*/ 12 w 12"/>
                  <a:gd name="T1" fmla="*/ 22 h 30"/>
                  <a:gd name="T2" fmla="*/ 12 w 12"/>
                  <a:gd name="T3" fmla="*/ 30 h 30"/>
                  <a:gd name="T4" fmla="*/ 6 w 12"/>
                  <a:gd name="T5" fmla="*/ 30 h 30"/>
                  <a:gd name="T6" fmla="*/ 6 w 12"/>
                  <a:gd name="T7" fmla="*/ 30 h 30"/>
                  <a:gd name="T8" fmla="*/ 0 w 12"/>
                  <a:gd name="T9" fmla="*/ 30 h 30"/>
                  <a:gd name="T10" fmla="*/ 0 w 12"/>
                  <a:gd name="T11" fmla="*/ 22 h 30"/>
                  <a:gd name="T12" fmla="*/ 0 w 12"/>
                  <a:gd name="T13" fmla="*/ 7 h 30"/>
                  <a:gd name="T14" fmla="*/ 0 w 12"/>
                  <a:gd name="T15" fmla="*/ 0 h 30"/>
                  <a:gd name="T16" fmla="*/ 6 w 12"/>
                  <a:gd name="T17" fmla="*/ 0 h 30"/>
                  <a:gd name="T18" fmla="*/ 6 w 12"/>
                  <a:gd name="T19" fmla="*/ 0 h 30"/>
                  <a:gd name="T20" fmla="*/ 12 w 12"/>
                  <a:gd name="T21" fmla="*/ 0 h 30"/>
                  <a:gd name="T22" fmla="*/ 12 w 12"/>
                  <a:gd name="T23" fmla="*/ 7 h 30"/>
                  <a:gd name="T24" fmla="*/ 12 w 12"/>
                  <a:gd name="T25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30">
                    <a:moveTo>
                      <a:pt x="12" y="22"/>
                    </a:moveTo>
                    <a:lnTo>
                      <a:pt x="12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0" y="22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Freeform 107"/>
              <p:cNvSpPr>
                <a:spLocks/>
              </p:cNvSpPr>
              <p:nvPr/>
            </p:nvSpPr>
            <p:spPr bwMode="auto">
              <a:xfrm>
                <a:off x="3303588" y="3698875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Freeform 108"/>
              <p:cNvSpPr>
                <a:spLocks/>
              </p:cNvSpPr>
              <p:nvPr/>
            </p:nvSpPr>
            <p:spPr bwMode="auto">
              <a:xfrm>
                <a:off x="3322638" y="3698875"/>
                <a:ext cx="39688" cy="23813"/>
              </a:xfrm>
              <a:custGeom>
                <a:avLst/>
                <a:gdLst>
                  <a:gd name="T0" fmla="*/ 7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7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7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Freeform 109"/>
              <p:cNvSpPr>
                <a:spLocks/>
              </p:cNvSpPr>
              <p:nvPr/>
            </p:nvSpPr>
            <p:spPr bwMode="auto">
              <a:xfrm>
                <a:off x="3343275" y="3698875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6 w 19"/>
                  <a:gd name="T11" fmla="*/ 0 h 15"/>
                  <a:gd name="T12" fmla="*/ 12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2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" name="Freeform 110"/>
              <p:cNvSpPr>
                <a:spLocks/>
              </p:cNvSpPr>
              <p:nvPr/>
            </p:nvSpPr>
            <p:spPr bwMode="auto">
              <a:xfrm>
                <a:off x="3352800" y="3687763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Freeform 111"/>
              <p:cNvSpPr>
                <a:spLocks/>
              </p:cNvSpPr>
              <p:nvPr/>
            </p:nvSpPr>
            <p:spPr bwMode="auto">
              <a:xfrm>
                <a:off x="3352800" y="3687763"/>
                <a:ext cx="50800" cy="22225"/>
              </a:xfrm>
              <a:custGeom>
                <a:avLst/>
                <a:gdLst>
                  <a:gd name="T0" fmla="*/ 6 w 32"/>
                  <a:gd name="T1" fmla="*/ 14 h 14"/>
                  <a:gd name="T2" fmla="*/ 0 w 32"/>
                  <a:gd name="T3" fmla="*/ 14 h 14"/>
                  <a:gd name="T4" fmla="*/ 0 w 32"/>
                  <a:gd name="T5" fmla="*/ 7 h 14"/>
                  <a:gd name="T6" fmla="*/ 0 w 32"/>
                  <a:gd name="T7" fmla="*/ 7 h 14"/>
                  <a:gd name="T8" fmla="*/ 0 w 32"/>
                  <a:gd name="T9" fmla="*/ 0 h 14"/>
                  <a:gd name="T10" fmla="*/ 6 w 32"/>
                  <a:gd name="T11" fmla="*/ 0 h 14"/>
                  <a:gd name="T12" fmla="*/ 25 w 32"/>
                  <a:gd name="T13" fmla="*/ 0 h 14"/>
                  <a:gd name="T14" fmla="*/ 32 w 32"/>
                  <a:gd name="T15" fmla="*/ 0 h 14"/>
                  <a:gd name="T16" fmla="*/ 32 w 32"/>
                  <a:gd name="T17" fmla="*/ 7 h 14"/>
                  <a:gd name="T18" fmla="*/ 32 w 32"/>
                  <a:gd name="T19" fmla="*/ 7 h 14"/>
                  <a:gd name="T20" fmla="*/ 32 w 32"/>
                  <a:gd name="T21" fmla="*/ 14 h 14"/>
                  <a:gd name="T22" fmla="*/ 25 w 32"/>
                  <a:gd name="T23" fmla="*/ 14 h 14"/>
                  <a:gd name="T24" fmla="*/ 6 w 32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2" y="7"/>
                    </a:lnTo>
                    <a:lnTo>
                      <a:pt x="32" y="7"/>
                    </a:lnTo>
                    <a:lnTo>
                      <a:pt x="32" y="14"/>
                    </a:lnTo>
                    <a:lnTo>
                      <a:pt x="25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Freeform 112"/>
              <p:cNvSpPr>
                <a:spLocks/>
              </p:cNvSpPr>
              <p:nvPr/>
            </p:nvSpPr>
            <p:spPr bwMode="auto">
              <a:xfrm>
                <a:off x="3382963" y="3687763"/>
                <a:ext cx="39688" cy="22225"/>
              </a:xfrm>
              <a:custGeom>
                <a:avLst/>
                <a:gdLst>
                  <a:gd name="T0" fmla="*/ 6 w 25"/>
                  <a:gd name="T1" fmla="*/ 14 h 14"/>
                  <a:gd name="T2" fmla="*/ 0 w 25"/>
                  <a:gd name="T3" fmla="*/ 14 h 14"/>
                  <a:gd name="T4" fmla="*/ 0 w 25"/>
                  <a:gd name="T5" fmla="*/ 7 h 14"/>
                  <a:gd name="T6" fmla="*/ 0 w 25"/>
                  <a:gd name="T7" fmla="*/ 7 h 14"/>
                  <a:gd name="T8" fmla="*/ 0 w 25"/>
                  <a:gd name="T9" fmla="*/ 0 h 14"/>
                  <a:gd name="T10" fmla="*/ 6 w 25"/>
                  <a:gd name="T11" fmla="*/ 0 h 14"/>
                  <a:gd name="T12" fmla="*/ 19 w 25"/>
                  <a:gd name="T13" fmla="*/ 0 h 14"/>
                  <a:gd name="T14" fmla="*/ 25 w 25"/>
                  <a:gd name="T15" fmla="*/ 0 h 14"/>
                  <a:gd name="T16" fmla="*/ 25 w 25"/>
                  <a:gd name="T17" fmla="*/ 7 h 14"/>
                  <a:gd name="T18" fmla="*/ 25 w 25"/>
                  <a:gd name="T19" fmla="*/ 7 h 14"/>
                  <a:gd name="T20" fmla="*/ 25 w 25"/>
                  <a:gd name="T21" fmla="*/ 14 h 14"/>
                  <a:gd name="T22" fmla="*/ 19 w 25"/>
                  <a:gd name="T23" fmla="*/ 14 h 14"/>
                  <a:gd name="T24" fmla="*/ 6 w 2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4"/>
                    </a:lnTo>
                    <a:lnTo>
                      <a:pt x="19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Freeform 113"/>
              <p:cNvSpPr>
                <a:spLocks/>
              </p:cNvSpPr>
              <p:nvPr/>
            </p:nvSpPr>
            <p:spPr bwMode="auto">
              <a:xfrm>
                <a:off x="3403600" y="3675063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Freeform 114"/>
              <p:cNvSpPr>
                <a:spLocks/>
              </p:cNvSpPr>
              <p:nvPr/>
            </p:nvSpPr>
            <p:spPr bwMode="auto">
              <a:xfrm>
                <a:off x="3403600" y="3675063"/>
                <a:ext cx="198438" cy="23813"/>
              </a:xfrm>
              <a:custGeom>
                <a:avLst/>
                <a:gdLst>
                  <a:gd name="T0" fmla="*/ 6 w 125"/>
                  <a:gd name="T1" fmla="*/ 15 h 15"/>
                  <a:gd name="T2" fmla="*/ 0 w 125"/>
                  <a:gd name="T3" fmla="*/ 15 h 15"/>
                  <a:gd name="T4" fmla="*/ 0 w 125"/>
                  <a:gd name="T5" fmla="*/ 8 h 15"/>
                  <a:gd name="T6" fmla="*/ 0 w 125"/>
                  <a:gd name="T7" fmla="*/ 8 h 15"/>
                  <a:gd name="T8" fmla="*/ 0 w 125"/>
                  <a:gd name="T9" fmla="*/ 0 h 15"/>
                  <a:gd name="T10" fmla="*/ 6 w 125"/>
                  <a:gd name="T11" fmla="*/ 0 h 15"/>
                  <a:gd name="T12" fmla="*/ 119 w 125"/>
                  <a:gd name="T13" fmla="*/ 0 h 15"/>
                  <a:gd name="T14" fmla="*/ 125 w 125"/>
                  <a:gd name="T15" fmla="*/ 0 h 15"/>
                  <a:gd name="T16" fmla="*/ 125 w 125"/>
                  <a:gd name="T17" fmla="*/ 8 h 15"/>
                  <a:gd name="T18" fmla="*/ 125 w 125"/>
                  <a:gd name="T19" fmla="*/ 8 h 15"/>
                  <a:gd name="T20" fmla="*/ 125 w 125"/>
                  <a:gd name="T21" fmla="*/ 15 h 15"/>
                  <a:gd name="T22" fmla="*/ 119 w 125"/>
                  <a:gd name="T23" fmla="*/ 15 h 15"/>
                  <a:gd name="T24" fmla="*/ 6 w 1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9" y="0"/>
                    </a:lnTo>
                    <a:lnTo>
                      <a:pt x="125" y="0"/>
                    </a:lnTo>
                    <a:lnTo>
                      <a:pt x="125" y="8"/>
                    </a:lnTo>
                    <a:lnTo>
                      <a:pt x="125" y="8"/>
                    </a:lnTo>
                    <a:lnTo>
                      <a:pt x="125" y="15"/>
                    </a:lnTo>
                    <a:lnTo>
                      <a:pt x="1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Freeform 115"/>
              <p:cNvSpPr>
                <a:spLocks/>
              </p:cNvSpPr>
              <p:nvPr/>
            </p:nvSpPr>
            <p:spPr bwMode="auto">
              <a:xfrm>
                <a:off x="3581400" y="3663950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Freeform 116"/>
              <p:cNvSpPr>
                <a:spLocks/>
              </p:cNvSpPr>
              <p:nvPr/>
            </p:nvSpPr>
            <p:spPr bwMode="auto">
              <a:xfrm>
                <a:off x="3581400" y="3663950"/>
                <a:ext cx="139700" cy="23813"/>
              </a:xfrm>
              <a:custGeom>
                <a:avLst/>
                <a:gdLst>
                  <a:gd name="T0" fmla="*/ 7 w 88"/>
                  <a:gd name="T1" fmla="*/ 15 h 15"/>
                  <a:gd name="T2" fmla="*/ 0 w 88"/>
                  <a:gd name="T3" fmla="*/ 15 h 15"/>
                  <a:gd name="T4" fmla="*/ 0 w 88"/>
                  <a:gd name="T5" fmla="*/ 7 h 15"/>
                  <a:gd name="T6" fmla="*/ 0 w 88"/>
                  <a:gd name="T7" fmla="*/ 7 h 15"/>
                  <a:gd name="T8" fmla="*/ 0 w 88"/>
                  <a:gd name="T9" fmla="*/ 0 h 15"/>
                  <a:gd name="T10" fmla="*/ 7 w 88"/>
                  <a:gd name="T11" fmla="*/ 0 h 15"/>
                  <a:gd name="T12" fmla="*/ 82 w 88"/>
                  <a:gd name="T13" fmla="*/ 0 h 15"/>
                  <a:gd name="T14" fmla="*/ 88 w 88"/>
                  <a:gd name="T15" fmla="*/ 0 h 15"/>
                  <a:gd name="T16" fmla="*/ 88 w 88"/>
                  <a:gd name="T17" fmla="*/ 7 h 15"/>
                  <a:gd name="T18" fmla="*/ 88 w 88"/>
                  <a:gd name="T19" fmla="*/ 7 h 15"/>
                  <a:gd name="T20" fmla="*/ 88 w 88"/>
                  <a:gd name="T21" fmla="*/ 15 h 15"/>
                  <a:gd name="T22" fmla="*/ 82 w 88"/>
                  <a:gd name="T23" fmla="*/ 15 h 15"/>
                  <a:gd name="T24" fmla="*/ 7 w 8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82" y="0"/>
                    </a:lnTo>
                    <a:lnTo>
                      <a:pt x="88" y="0"/>
                    </a:lnTo>
                    <a:lnTo>
                      <a:pt x="88" y="7"/>
                    </a:lnTo>
                    <a:lnTo>
                      <a:pt x="88" y="7"/>
                    </a:lnTo>
                    <a:lnTo>
                      <a:pt x="88" y="15"/>
                    </a:lnTo>
                    <a:lnTo>
                      <a:pt x="82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Freeform 117"/>
              <p:cNvSpPr>
                <a:spLocks/>
              </p:cNvSpPr>
              <p:nvPr/>
            </p:nvSpPr>
            <p:spPr bwMode="auto">
              <a:xfrm>
                <a:off x="3702050" y="3651250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Freeform 118"/>
              <p:cNvSpPr>
                <a:spLocks/>
              </p:cNvSpPr>
              <p:nvPr/>
            </p:nvSpPr>
            <p:spPr bwMode="auto">
              <a:xfrm>
                <a:off x="3702050" y="3651250"/>
                <a:ext cx="98425" cy="23813"/>
              </a:xfrm>
              <a:custGeom>
                <a:avLst/>
                <a:gdLst>
                  <a:gd name="T0" fmla="*/ 6 w 62"/>
                  <a:gd name="T1" fmla="*/ 15 h 15"/>
                  <a:gd name="T2" fmla="*/ 0 w 62"/>
                  <a:gd name="T3" fmla="*/ 15 h 15"/>
                  <a:gd name="T4" fmla="*/ 0 w 62"/>
                  <a:gd name="T5" fmla="*/ 8 h 15"/>
                  <a:gd name="T6" fmla="*/ 0 w 62"/>
                  <a:gd name="T7" fmla="*/ 8 h 15"/>
                  <a:gd name="T8" fmla="*/ 0 w 62"/>
                  <a:gd name="T9" fmla="*/ 0 h 15"/>
                  <a:gd name="T10" fmla="*/ 6 w 62"/>
                  <a:gd name="T11" fmla="*/ 0 h 15"/>
                  <a:gd name="T12" fmla="*/ 56 w 62"/>
                  <a:gd name="T13" fmla="*/ 0 h 15"/>
                  <a:gd name="T14" fmla="*/ 62 w 62"/>
                  <a:gd name="T15" fmla="*/ 0 h 15"/>
                  <a:gd name="T16" fmla="*/ 62 w 62"/>
                  <a:gd name="T17" fmla="*/ 8 h 15"/>
                  <a:gd name="T18" fmla="*/ 62 w 62"/>
                  <a:gd name="T19" fmla="*/ 8 h 15"/>
                  <a:gd name="T20" fmla="*/ 62 w 62"/>
                  <a:gd name="T21" fmla="*/ 15 h 15"/>
                  <a:gd name="T22" fmla="*/ 56 w 62"/>
                  <a:gd name="T23" fmla="*/ 15 h 15"/>
                  <a:gd name="T24" fmla="*/ 6 w 6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2" y="0"/>
                    </a:lnTo>
                    <a:lnTo>
                      <a:pt x="62" y="8"/>
                    </a:lnTo>
                    <a:lnTo>
                      <a:pt x="62" y="8"/>
                    </a:lnTo>
                    <a:lnTo>
                      <a:pt x="62" y="15"/>
                    </a:lnTo>
                    <a:lnTo>
                      <a:pt x="56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Freeform 119"/>
              <p:cNvSpPr>
                <a:spLocks/>
              </p:cNvSpPr>
              <p:nvPr/>
            </p:nvSpPr>
            <p:spPr bwMode="auto">
              <a:xfrm>
                <a:off x="3781425" y="3640138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Freeform 120"/>
              <p:cNvSpPr>
                <a:spLocks/>
              </p:cNvSpPr>
              <p:nvPr/>
            </p:nvSpPr>
            <p:spPr bwMode="auto">
              <a:xfrm>
                <a:off x="3781425" y="3640138"/>
                <a:ext cx="98425" cy="23813"/>
              </a:xfrm>
              <a:custGeom>
                <a:avLst/>
                <a:gdLst>
                  <a:gd name="T0" fmla="*/ 6 w 62"/>
                  <a:gd name="T1" fmla="*/ 15 h 15"/>
                  <a:gd name="T2" fmla="*/ 0 w 62"/>
                  <a:gd name="T3" fmla="*/ 15 h 15"/>
                  <a:gd name="T4" fmla="*/ 0 w 62"/>
                  <a:gd name="T5" fmla="*/ 7 h 15"/>
                  <a:gd name="T6" fmla="*/ 0 w 62"/>
                  <a:gd name="T7" fmla="*/ 7 h 15"/>
                  <a:gd name="T8" fmla="*/ 0 w 62"/>
                  <a:gd name="T9" fmla="*/ 0 h 15"/>
                  <a:gd name="T10" fmla="*/ 6 w 62"/>
                  <a:gd name="T11" fmla="*/ 0 h 15"/>
                  <a:gd name="T12" fmla="*/ 56 w 62"/>
                  <a:gd name="T13" fmla="*/ 0 h 15"/>
                  <a:gd name="T14" fmla="*/ 62 w 62"/>
                  <a:gd name="T15" fmla="*/ 0 h 15"/>
                  <a:gd name="T16" fmla="*/ 62 w 62"/>
                  <a:gd name="T17" fmla="*/ 7 h 15"/>
                  <a:gd name="T18" fmla="*/ 62 w 62"/>
                  <a:gd name="T19" fmla="*/ 7 h 15"/>
                  <a:gd name="T20" fmla="*/ 62 w 62"/>
                  <a:gd name="T21" fmla="*/ 15 h 15"/>
                  <a:gd name="T22" fmla="*/ 56 w 62"/>
                  <a:gd name="T23" fmla="*/ 15 h 15"/>
                  <a:gd name="T24" fmla="*/ 6 w 6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2" y="0"/>
                    </a:lnTo>
                    <a:lnTo>
                      <a:pt x="62" y="7"/>
                    </a:lnTo>
                    <a:lnTo>
                      <a:pt x="62" y="7"/>
                    </a:lnTo>
                    <a:lnTo>
                      <a:pt x="62" y="15"/>
                    </a:lnTo>
                    <a:lnTo>
                      <a:pt x="56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Freeform 121"/>
              <p:cNvSpPr>
                <a:spLocks/>
              </p:cNvSpPr>
              <p:nvPr/>
            </p:nvSpPr>
            <p:spPr bwMode="auto">
              <a:xfrm>
                <a:off x="3860800" y="3629025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Freeform 122"/>
              <p:cNvSpPr>
                <a:spLocks/>
              </p:cNvSpPr>
              <p:nvPr/>
            </p:nvSpPr>
            <p:spPr bwMode="auto">
              <a:xfrm>
                <a:off x="3860800" y="3629025"/>
                <a:ext cx="69850" cy="22225"/>
              </a:xfrm>
              <a:custGeom>
                <a:avLst/>
                <a:gdLst>
                  <a:gd name="T0" fmla="*/ 6 w 44"/>
                  <a:gd name="T1" fmla="*/ 14 h 14"/>
                  <a:gd name="T2" fmla="*/ 0 w 44"/>
                  <a:gd name="T3" fmla="*/ 14 h 14"/>
                  <a:gd name="T4" fmla="*/ 0 w 44"/>
                  <a:gd name="T5" fmla="*/ 7 h 14"/>
                  <a:gd name="T6" fmla="*/ 0 w 44"/>
                  <a:gd name="T7" fmla="*/ 7 h 14"/>
                  <a:gd name="T8" fmla="*/ 0 w 44"/>
                  <a:gd name="T9" fmla="*/ 0 h 14"/>
                  <a:gd name="T10" fmla="*/ 6 w 44"/>
                  <a:gd name="T11" fmla="*/ 0 h 14"/>
                  <a:gd name="T12" fmla="*/ 37 w 44"/>
                  <a:gd name="T13" fmla="*/ 0 h 14"/>
                  <a:gd name="T14" fmla="*/ 44 w 44"/>
                  <a:gd name="T15" fmla="*/ 0 h 14"/>
                  <a:gd name="T16" fmla="*/ 44 w 44"/>
                  <a:gd name="T17" fmla="*/ 7 h 14"/>
                  <a:gd name="T18" fmla="*/ 44 w 44"/>
                  <a:gd name="T19" fmla="*/ 7 h 14"/>
                  <a:gd name="T20" fmla="*/ 44 w 44"/>
                  <a:gd name="T21" fmla="*/ 14 h 14"/>
                  <a:gd name="T22" fmla="*/ 37 w 44"/>
                  <a:gd name="T23" fmla="*/ 14 h 14"/>
                  <a:gd name="T24" fmla="*/ 6 w 44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4"/>
                    </a:lnTo>
                    <a:lnTo>
                      <a:pt x="37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Freeform 123"/>
              <p:cNvSpPr>
                <a:spLocks/>
              </p:cNvSpPr>
              <p:nvPr/>
            </p:nvSpPr>
            <p:spPr bwMode="auto">
              <a:xfrm>
                <a:off x="3910013" y="3629025"/>
                <a:ext cx="30163" cy="22225"/>
              </a:xfrm>
              <a:custGeom>
                <a:avLst/>
                <a:gdLst>
                  <a:gd name="T0" fmla="*/ 6 w 19"/>
                  <a:gd name="T1" fmla="*/ 14 h 14"/>
                  <a:gd name="T2" fmla="*/ 0 w 19"/>
                  <a:gd name="T3" fmla="*/ 14 h 14"/>
                  <a:gd name="T4" fmla="*/ 0 w 19"/>
                  <a:gd name="T5" fmla="*/ 7 h 14"/>
                  <a:gd name="T6" fmla="*/ 0 w 19"/>
                  <a:gd name="T7" fmla="*/ 7 h 14"/>
                  <a:gd name="T8" fmla="*/ 0 w 19"/>
                  <a:gd name="T9" fmla="*/ 0 h 14"/>
                  <a:gd name="T10" fmla="*/ 6 w 19"/>
                  <a:gd name="T11" fmla="*/ 0 h 14"/>
                  <a:gd name="T12" fmla="*/ 13 w 19"/>
                  <a:gd name="T13" fmla="*/ 0 h 14"/>
                  <a:gd name="T14" fmla="*/ 19 w 19"/>
                  <a:gd name="T15" fmla="*/ 0 h 14"/>
                  <a:gd name="T16" fmla="*/ 19 w 19"/>
                  <a:gd name="T17" fmla="*/ 7 h 14"/>
                  <a:gd name="T18" fmla="*/ 19 w 19"/>
                  <a:gd name="T19" fmla="*/ 7 h 14"/>
                  <a:gd name="T20" fmla="*/ 19 w 19"/>
                  <a:gd name="T21" fmla="*/ 14 h 14"/>
                  <a:gd name="T22" fmla="*/ 13 w 19"/>
                  <a:gd name="T23" fmla="*/ 14 h 14"/>
                  <a:gd name="T24" fmla="*/ 6 w 19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4"/>
                    </a:lnTo>
                    <a:lnTo>
                      <a:pt x="13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Freeform 124"/>
              <p:cNvSpPr>
                <a:spLocks/>
              </p:cNvSpPr>
              <p:nvPr/>
            </p:nvSpPr>
            <p:spPr bwMode="auto">
              <a:xfrm>
                <a:off x="3919538" y="3605213"/>
                <a:ext cx="20638" cy="46038"/>
              </a:xfrm>
              <a:custGeom>
                <a:avLst/>
                <a:gdLst>
                  <a:gd name="T0" fmla="*/ 13 w 13"/>
                  <a:gd name="T1" fmla="*/ 22 h 29"/>
                  <a:gd name="T2" fmla="*/ 13 w 13"/>
                  <a:gd name="T3" fmla="*/ 29 h 29"/>
                  <a:gd name="T4" fmla="*/ 7 w 13"/>
                  <a:gd name="T5" fmla="*/ 29 h 29"/>
                  <a:gd name="T6" fmla="*/ 7 w 13"/>
                  <a:gd name="T7" fmla="*/ 29 h 29"/>
                  <a:gd name="T8" fmla="*/ 0 w 13"/>
                  <a:gd name="T9" fmla="*/ 29 h 29"/>
                  <a:gd name="T10" fmla="*/ 0 w 13"/>
                  <a:gd name="T11" fmla="*/ 22 h 29"/>
                  <a:gd name="T12" fmla="*/ 0 w 13"/>
                  <a:gd name="T13" fmla="*/ 7 h 29"/>
                  <a:gd name="T14" fmla="*/ 0 w 13"/>
                  <a:gd name="T15" fmla="*/ 0 h 29"/>
                  <a:gd name="T16" fmla="*/ 7 w 13"/>
                  <a:gd name="T17" fmla="*/ 0 h 29"/>
                  <a:gd name="T18" fmla="*/ 7 w 13"/>
                  <a:gd name="T19" fmla="*/ 0 h 29"/>
                  <a:gd name="T20" fmla="*/ 13 w 13"/>
                  <a:gd name="T21" fmla="*/ 0 h 29"/>
                  <a:gd name="T22" fmla="*/ 13 w 13"/>
                  <a:gd name="T23" fmla="*/ 7 h 29"/>
                  <a:gd name="T24" fmla="*/ 13 w 13"/>
                  <a:gd name="T25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9">
                    <a:moveTo>
                      <a:pt x="13" y="22"/>
                    </a:moveTo>
                    <a:lnTo>
                      <a:pt x="13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0" y="29"/>
                    </a:lnTo>
                    <a:lnTo>
                      <a:pt x="0" y="22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2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Freeform 125"/>
              <p:cNvSpPr>
                <a:spLocks/>
              </p:cNvSpPr>
              <p:nvPr/>
            </p:nvSpPr>
            <p:spPr bwMode="auto">
              <a:xfrm>
                <a:off x="3919538" y="3605213"/>
                <a:ext cx="60325" cy="23813"/>
              </a:xfrm>
              <a:custGeom>
                <a:avLst/>
                <a:gdLst>
                  <a:gd name="T0" fmla="*/ 7 w 38"/>
                  <a:gd name="T1" fmla="*/ 15 h 15"/>
                  <a:gd name="T2" fmla="*/ 0 w 38"/>
                  <a:gd name="T3" fmla="*/ 15 h 15"/>
                  <a:gd name="T4" fmla="*/ 0 w 38"/>
                  <a:gd name="T5" fmla="*/ 7 h 15"/>
                  <a:gd name="T6" fmla="*/ 0 w 38"/>
                  <a:gd name="T7" fmla="*/ 7 h 15"/>
                  <a:gd name="T8" fmla="*/ 0 w 38"/>
                  <a:gd name="T9" fmla="*/ 0 h 15"/>
                  <a:gd name="T10" fmla="*/ 7 w 38"/>
                  <a:gd name="T11" fmla="*/ 0 h 15"/>
                  <a:gd name="T12" fmla="*/ 32 w 38"/>
                  <a:gd name="T13" fmla="*/ 0 h 15"/>
                  <a:gd name="T14" fmla="*/ 38 w 38"/>
                  <a:gd name="T15" fmla="*/ 0 h 15"/>
                  <a:gd name="T16" fmla="*/ 38 w 38"/>
                  <a:gd name="T17" fmla="*/ 7 h 15"/>
                  <a:gd name="T18" fmla="*/ 38 w 38"/>
                  <a:gd name="T19" fmla="*/ 7 h 15"/>
                  <a:gd name="T20" fmla="*/ 38 w 38"/>
                  <a:gd name="T21" fmla="*/ 15 h 15"/>
                  <a:gd name="T22" fmla="*/ 32 w 38"/>
                  <a:gd name="T23" fmla="*/ 15 h 15"/>
                  <a:gd name="T24" fmla="*/ 7 w 3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8" y="15"/>
                    </a:lnTo>
                    <a:lnTo>
                      <a:pt x="32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Freeform 126"/>
              <p:cNvSpPr>
                <a:spLocks/>
              </p:cNvSpPr>
              <p:nvPr/>
            </p:nvSpPr>
            <p:spPr bwMode="auto">
              <a:xfrm>
                <a:off x="3960813" y="3605213"/>
                <a:ext cx="28575" cy="23813"/>
              </a:xfrm>
              <a:custGeom>
                <a:avLst/>
                <a:gdLst>
                  <a:gd name="T0" fmla="*/ 6 w 18"/>
                  <a:gd name="T1" fmla="*/ 15 h 15"/>
                  <a:gd name="T2" fmla="*/ 0 w 18"/>
                  <a:gd name="T3" fmla="*/ 15 h 15"/>
                  <a:gd name="T4" fmla="*/ 0 w 18"/>
                  <a:gd name="T5" fmla="*/ 7 h 15"/>
                  <a:gd name="T6" fmla="*/ 0 w 18"/>
                  <a:gd name="T7" fmla="*/ 7 h 15"/>
                  <a:gd name="T8" fmla="*/ 0 w 18"/>
                  <a:gd name="T9" fmla="*/ 0 h 15"/>
                  <a:gd name="T10" fmla="*/ 6 w 18"/>
                  <a:gd name="T11" fmla="*/ 0 h 15"/>
                  <a:gd name="T12" fmla="*/ 12 w 18"/>
                  <a:gd name="T13" fmla="*/ 0 h 15"/>
                  <a:gd name="T14" fmla="*/ 18 w 18"/>
                  <a:gd name="T15" fmla="*/ 0 h 15"/>
                  <a:gd name="T16" fmla="*/ 18 w 18"/>
                  <a:gd name="T17" fmla="*/ 7 h 15"/>
                  <a:gd name="T18" fmla="*/ 18 w 18"/>
                  <a:gd name="T19" fmla="*/ 7 h 15"/>
                  <a:gd name="T20" fmla="*/ 18 w 18"/>
                  <a:gd name="T21" fmla="*/ 15 h 15"/>
                  <a:gd name="T22" fmla="*/ 12 w 18"/>
                  <a:gd name="T23" fmla="*/ 15 h 15"/>
                  <a:gd name="T24" fmla="*/ 6 w 1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8" y="15"/>
                    </a:lnTo>
                    <a:lnTo>
                      <a:pt x="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Freeform 127"/>
              <p:cNvSpPr>
                <a:spLocks/>
              </p:cNvSpPr>
              <p:nvPr/>
            </p:nvSpPr>
            <p:spPr bwMode="auto">
              <a:xfrm>
                <a:off x="3970338" y="3592513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Freeform 128"/>
              <p:cNvSpPr>
                <a:spLocks/>
              </p:cNvSpPr>
              <p:nvPr/>
            </p:nvSpPr>
            <p:spPr bwMode="auto">
              <a:xfrm>
                <a:off x="3970338" y="3592513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Freeform 129"/>
              <p:cNvSpPr>
                <a:spLocks/>
              </p:cNvSpPr>
              <p:nvPr/>
            </p:nvSpPr>
            <p:spPr bwMode="auto">
              <a:xfrm>
                <a:off x="3989388" y="3581400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Freeform 130"/>
              <p:cNvSpPr>
                <a:spLocks/>
              </p:cNvSpPr>
              <p:nvPr/>
            </p:nvSpPr>
            <p:spPr bwMode="auto">
              <a:xfrm>
                <a:off x="3989388" y="3581400"/>
                <a:ext cx="130175" cy="23813"/>
              </a:xfrm>
              <a:custGeom>
                <a:avLst/>
                <a:gdLst>
                  <a:gd name="T0" fmla="*/ 7 w 82"/>
                  <a:gd name="T1" fmla="*/ 15 h 15"/>
                  <a:gd name="T2" fmla="*/ 0 w 82"/>
                  <a:gd name="T3" fmla="*/ 15 h 15"/>
                  <a:gd name="T4" fmla="*/ 0 w 82"/>
                  <a:gd name="T5" fmla="*/ 7 h 15"/>
                  <a:gd name="T6" fmla="*/ 0 w 82"/>
                  <a:gd name="T7" fmla="*/ 7 h 15"/>
                  <a:gd name="T8" fmla="*/ 0 w 82"/>
                  <a:gd name="T9" fmla="*/ 0 h 15"/>
                  <a:gd name="T10" fmla="*/ 7 w 82"/>
                  <a:gd name="T11" fmla="*/ 0 h 15"/>
                  <a:gd name="T12" fmla="*/ 76 w 82"/>
                  <a:gd name="T13" fmla="*/ 0 h 15"/>
                  <a:gd name="T14" fmla="*/ 82 w 82"/>
                  <a:gd name="T15" fmla="*/ 0 h 15"/>
                  <a:gd name="T16" fmla="*/ 82 w 82"/>
                  <a:gd name="T17" fmla="*/ 7 h 15"/>
                  <a:gd name="T18" fmla="*/ 82 w 82"/>
                  <a:gd name="T19" fmla="*/ 7 h 15"/>
                  <a:gd name="T20" fmla="*/ 82 w 82"/>
                  <a:gd name="T21" fmla="*/ 15 h 15"/>
                  <a:gd name="T22" fmla="*/ 76 w 82"/>
                  <a:gd name="T23" fmla="*/ 15 h 15"/>
                  <a:gd name="T24" fmla="*/ 7 w 8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6" y="0"/>
                    </a:lnTo>
                    <a:lnTo>
                      <a:pt x="82" y="0"/>
                    </a:lnTo>
                    <a:lnTo>
                      <a:pt x="82" y="7"/>
                    </a:lnTo>
                    <a:lnTo>
                      <a:pt x="82" y="7"/>
                    </a:lnTo>
                    <a:lnTo>
                      <a:pt x="82" y="15"/>
                    </a:lnTo>
                    <a:lnTo>
                      <a:pt x="76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Freeform 131"/>
              <p:cNvSpPr>
                <a:spLocks/>
              </p:cNvSpPr>
              <p:nvPr/>
            </p:nvSpPr>
            <p:spPr bwMode="auto">
              <a:xfrm>
                <a:off x="4098925" y="3570288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Freeform 132"/>
              <p:cNvSpPr>
                <a:spLocks/>
              </p:cNvSpPr>
              <p:nvPr/>
            </p:nvSpPr>
            <p:spPr bwMode="auto">
              <a:xfrm>
                <a:off x="4098925" y="3570288"/>
                <a:ext cx="69850" cy="22225"/>
              </a:xfrm>
              <a:custGeom>
                <a:avLst/>
                <a:gdLst>
                  <a:gd name="T0" fmla="*/ 7 w 44"/>
                  <a:gd name="T1" fmla="*/ 14 h 14"/>
                  <a:gd name="T2" fmla="*/ 0 w 44"/>
                  <a:gd name="T3" fmla="*/ 14 h 14"/>
                  <a:gd name="T4" fmla="*/ 0 w 44"/>
                  <a:gd name="T5" fmla="*/ 7 h 14"/>
                  <a:gd name="T6" fmla="*/ 0 w 44"/>
                  <a:gd name="T7" fmla="*/ 7 h 14"/>
                  <a:gd name="T8" fmla="*/ 0 w 44"/>
                  <a:gd name="T9" fmla="*/ 0 h 14"/>
                  <a:gd name="T10" fmla="*/ 7 w 44"/>
                  <a:gd name="T11" fmla="*/ 0 h 14"/>
                  <a:gd name="T12" fmla="*/ 38 w 44"/>
                  <a:gd name="T13" fmla="*/ 0 h 14"/>
                  <a:gd name="T14" fmla="*/ 44 w 44"/>
                  <a:gd name="T15" fmla="*/ 0 h 14"/>
                  <a:gd name="T16" fmla="*/ 44 w 44"/>
                  <a:gd name="T17" fmla="*/ 7 h 14"/>
                  <a:gd name="T18" fmla="*/ 44 w 44"/>
                  <a:gd name="T19" fmla="*/ 7 h 14"/>
                  <a:gd name="T20" fmla="*/ 44 w 44"/>
                  <a:gd name="T21" fmla="*/ 14 h 14"/>
                  <a:gd name="T22" fmla="*/ 38 w 44"/>
                  <a:gd name="T23" fmla="*/ 14 h 14"/>
                  <a:gd name="T24" fmla="*/ 7 w 44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4">
                    <a:moveTo>
                      <a:pt x="7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4"/>
                    </a:lnTo>
                    <a:lnTo>
                      <a:pt x="38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Freeform 133"/>
              <p:cNvSpPr>
                <a:spLocks/>
              </p:cNvSpPr>
              <p:nvPr/>
            </p:nvSpPr>
            <p:spPr bwMode="auto">
              <a:xfrm>
                <a:off x="4149725" y="3570288"/>
                <a:ext cx="177800" cy="22225"/>
              </a:xfrm>
              <a:custGeom>
                <a:avLst/>
                <a:gdLst>
                  <a:gd name="T0" fmla="*/ 6 w 112"/>
                  <a:gd name="T1" fmla="*/ 14 h 14"/>
                  <a:gd name="T2" fmla="*/ 0 w 112"/>
                  <a:gd name="T3" fmla="*/ 14 h 14"/>
                  <a:gd name="T4" fmla="*/ 0 w 112"/>
                  <a:gd name="T5" fmla="*/ 7 h 14"/>
                  <a:gd name="T6" fmla="*/ 0 w 112"/>
                  <a:gd name="T7" fmla="*/ 7 h 14"/>
                  <a:gd name="T8" fmla="*/ 0 w 112"/>
                  <a:gd name="T9" fmla="*/ 0 h 14"/>
                  <a:gd name="T10" fmla="*/ 6 w 112"/>
                  <a:gd name="T11" fmla="*/ 0 h 14"/>
                  <a:gd name="T12" fmla="*/ 106 w 112"/>
                  <a:gd name="T13" fmla="*/ 0 h 14"/>
                  <a:gd name="T14" fmla="*/ 112 w 112"/>
                  <a:gd name="T15" fmla="*/ 0 h 14"/>
                  <a:gd name="T16" fmla="*/ 112 w 112"/>
                  <a:gd name="T17" fmla="*/ 7 h 14"/>
                  <a:gd name="T18" fmla="*/ 112 w 112"/>
                  <a:gd name="T19" fmla="*/ 7 h 14"/>
                  <a:gd name="T20" fmla="*/ 112 w 112"/>
                  <a:gd name="T21" fmla="*/ 14 h 14"/>
                  <a:gd name="T22" fmla="*/ 106 w 112"/>
                  <a:gd name="T23" fmla="*/ 14 h 14"/>
                  <a:gd name="T24" fmla="*/ 6 w 112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06" y="0"/>
                    </a:lnTo>
                    <a:lnTo>
                      <a:pt x="112" y="0"/>
                    </a:lnTo>
                    <a:lnTo>
                      <a:pt x="112" y="7"/>
                    </a:lnTo>
                    <a:lnTo>
                      <a:pt x="112" y="7"/>
                    </a:lnTo>
                    <a:lnTo>
                      <a:pt x="112" y="14"/>
                    </a:lnTo>
                    <a:lnTo>
                      <a:pt x="106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Freeform 134"/>
              <p:cNvSpPr>
                <a:spLocks/>
              </p:cNvSpPr>
              <p:nvPr/>
            </p:nvSpPr>
            <p:spPr bwMode="auto">
              <a:xfrm>
                <a:off x="4308475" y="3557588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Freeform 135"/>
              <p:cNvSpPr>
                <a:spLocks/>
              </p:cNvSpPr>
              <p:nvPr/>
            </p:nvSpPr>
            <p:spPr bwMode="auto">
              <a:xfrm>
                <a:off x="4308475" y="3557588"/>
                <a:ext cx="109538" cy="23813"/>
              </a:xfrm>
              <a:custGeom>
                <a:avLst/>
                <a:gdLst>
                  <a:gd name="T0" fmla="*/ 6 w 69"/>
                  <a:gd name="T1" fmla="*/ 15 h 15"/>
                  <a:gd name="T2" fmla="*/ 0 w 69"/>
                  <a:gd name="T3" fmla="*/ 15 h 15"/>
                  <a:gd name="T4" fmla="*/ 0 w 69"/>
                  <a:gd name="T5" fmla="*/ 8 h 15"/>
                  <a:gd name="T6" fmla="*/ 0 w 69"/>
                  <a:gd name="T7" fmla="*/ 8 h 15"/>
                  <a:gd name="T8" fmla="*/ 0 w 69"/>
                  <a:gd name="T9" fmla="*/ 0 h 15"/>
                  <a:gd name="T10" fmla="*/ 6 w 69"/>
                  <a:gd name="T11" fmla="*/ 0 h 15"/>
                  <a:gd name="T12" fmla="*/ 63 w 69"/>
                  <a:gd name="T13" fmla="*/ 0 h 15"/>
                  <a:gd name="T14" fmla="*/ 69 w 69"/>
                  <a:gd name="T15" fmla="*/ 0 h 15"/>
                  <a:gd name="T16" fmla="*/ 69 w 69"/>
                  <a:gd name="T17" fmla="*/ 8 h 15"/>
                  <a:gd name="T18" fmla="*/ 69 w 69"/>
                  <a:gd name="T19" fmla="*/ 8 h 15"/>
                  <a:gd name="T20" fmla="*/ 69 w 69"/>
                  <a:gd name="T21" fmla="*/ 15 h 15"/>
                  <a:gd name="T22" fmla="*/ 63 w 69"/>
                  <a:gd name="T23" fmla="*/ 15 h 15"/>
                  <a:gd name="T24" fmla="*/ 6 w 6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9" y="0"/>
                    </a:lnTo>
                    <a:lnTo>
                      <a:pt x="69" y="8"/>
                    </a:lnTo>
                    <a:lnTo>
                      <a:pt x="69" y="8"/>
                    </a:lnTo>
                    <a:lnTo>
                      <a:pt x="69" y="15"/>
                    </a:lnTo>
                    <a:lnTo>
                      <a:pt x="6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Freeform 136"/>
              <p:cNvSpPr>
                <a:spLocks/>
              </p:cNvSpPr>
              <p:nvPr/>
            </p:nvSpPr>
            <p:spPr bwMode="auto">
              <a:xfrm>
                <a:off x="4397375" y="3546475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Freeform 137"/>
              <p:cNvSpPr>
                <a:spLocks/>
              </p:cNvSpPr>
              <p:nvPr/>
            </p:nvSpPr>
            <p:spPr bwMode="auto">
              <a:xfrm>
                <a:off x="4397375" y="3546475"/>
                <a:ext cx="50800" cy="23813"/>
              </a:xfrm>
              <a:custGeom>
                <a:avLst/>
                <a:gdLst>
                  <a:gd name="T0" fmla="*/ 7 w 32"/>
                  <a:gd name="T1" fmla="*/ 15 h 15"/>
                  <a:gd name="T2" fmla="*/ 0 w 32"/>
                  <a:gd name="T3" fmla="*/ 15 h 15"/>
                  <a:gd name="T4" fmla="*/ 0 w 32"/>
                  <a:gd name="T5" fmla="*/ 7 h 15"/>
                  <a:gd name="T6" fmla="*/ 0 w 32"/>
                  <a:gd name="T7" fmla="*/ 7 h 15"/>
                  <a:gd name="T8" fmla="*/ 0 w 32"/>
                  <a:gd name="T9" fmla="*/ 0 h 15"/>
                  <a:gd name="T10" fmla="*/ 7 w 32"/>
                  <a:gd name="T11" fmla="*/ 0 h 15"/>
                  <a:gd name="T12" fmla="*/ 25 w 32"/>
                  <a:gd name="T13" fmla="*/ 0 h 15"/>
                  <a:gd name="T14" fmla="*/ 32 w 32"/>
                  <a:gd name="T15" fmla="*/ 0 h 15"/>
                  <a:gd name="T16" fmla="*/ 32 w 32"/>
                  <a:gd name="T17" fmla="*/ 7 h 15"/>
                  <a:gd name="T18" fmla="*/ 32 w 32"/>
                  <a:gd name="T19" fmla="*/ 7 h 15"/>
                  <a:gd name="T20" fmla="*/ 32 w 32"/>
                  <a:gd name="T21" fmla="*/ 15 h 15"/>
                  <a:gd name="T22" fmla="*/ 25 w 32"/>
                  <a:gd name="T23" fmla="*/ 15 h 15"/>
                  <a:gd name="T24" fmla="*/ 7 w 3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2" y="7"/>
                    </a:lnTo>
                    <a:lnTo>
                      <a:pt x="32" y="7"/>
                    </a:lnTo>
                    <a:lnTo>
                      <a:pt x="32" y="15"/>
                    </a:lnTo>
                    <a:lnTo>
                      <a:pt x="25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Freeform 138"/>
              <p:cNvSpPr>
                <a:spLocks/>
              </p:cNvSpPr>
              <p:nvPr/>
            </p:nvSpPr>
            <p:spPr bwMode="auto">
              <a:xfrm>
                <a:off x="4427538" y="3546475"/>
                <a:ext cx="149225" cy="23813"/>
              </a:xfrm>
              <a:custGeom>
                <a:avLst/>
                <a:gdLst>
                  <a:gd name="T0" fmla="*/ 6 w 94"/>
                  <a:gd name="T1" fmla="*/ 15 h 15"/>
                  <a:gd name="T2" fmla="*/ 0 w 94"/>
                  <a:gd name="T3" fmla="*/ 15 h 15"/>
                  <a:gd name="T4" fmla="*/ 0 w 94"/>
                  <a:gd name="T5" fmla="*/ 7 h 15"/>
                  <a:gd name="T6" fmla="*/ 0 w 94"/>
                  <a:gd name="T7" fmla="*/ 7 h 15"/>
                  <a:gd name="T8" fmla="*/ 0 w 94"/>
                  <a:gd name="T9" fmla="*/ 0 h 15"/>
                  <a:gd name="T10" fmla="*/ 6 w 94"/>
                  <a:gd name="T11" fmla="*/ 0 h 15"/>
                  <a:gd name="T12" fmla="*/ 88 w 94"/>
                  <a:gd name="T13" fmla="*/ 0 h 15"/>
                  <a:gd name="T14" fmla="*/ 94 w 94"/>
                  <a:gd name="T15" fmla="*/ 0 h 15"/>
                  <a:gd name="T16" fmla="*/ 94 w 94"/>
                  <a:gd name="T17" fmla="*/ 7 h 15"/>
                  <a:gd name="T18" fmla="*/ 94 w 94"/>
                  <a:gd name="T19" fmla="*/ 7 h 15"/>
                  <a:gd name="T20" fmla="*/ 94 w 94"/>
                  <a:gd name="T21" fmla="*/ 15 h 15"/>
                  <a:gd name="T22" fmla="*/ 88 w 94"/>
                  <a:gd name="T23" fmla="*/ 15 h 15"/>
                  <a:gd name="T24" fmla="*/ 6 w 9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88" y="0"/>
                    </a:lnTo>
                    <a:lnTo>
                      <a:pt x="94" y="0"/>
                    </a:lnTo>
                    <a:lnTo>
                      <a:pt x="94" y="7"/>
                    </a:lnTo>
                    <a:lnTo>
                      <a:pt x="94" y="7"/>
                    </a:lnTo>
                    <a:lnTo>
                      <a:pt x="94" y="15"/>
                    </a:lnTo>
                    <a:lnTo>
                      <a:pt x="8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Freeform 139"/>
              <p:cNvSpPr>
                <a:spLocks/>
              </p:cNvSpPr>
              <p:nvPr/>
            </p:nvSpPr>
            <p:spPr bwMode="auto">
              <a:xfrm>
                <a:off x="4557713" y="3533775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Freeform 140"/>
              <p:cNvSpPr>
                <a:spLocks/>
              </p:cNvSpPr>
              <p:nvPr/>
            </p:nvSpPr>
            <p:spPr bwMode="auto">
              <a:xfrm>
                <a:off x="4557713" y="3533775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8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8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Freeform 141"/>
              <p:cNvSpPr>
                <a:spLocks/>
              </p:cNvSpPr>
              <p:nvPr/>
            </p:nvSpPr>
            <p:spPr bwMode="auto">
              <a:xfrm>
                <a:off x="4576763" y="3533775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8 h 15"/>
                  <a:gd name="T6" fmla="*/ 0 w 19"/>
                  <a:gd name="T7" fmla="*/ 8 h 15"/>
                  <a:gd name="T8" fmla="*/ 0 w 19"/>
                  <a:gd name="T9" fmla="*/ 0 h 15"/>
                  <a:gd name="T10" fmla="*/ 6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8 h 15"/>
                  <a:gd name="T18" fmla="*/ 19 w 19"/>
                  <a:gd name="T19" fmla="*/ 8 h 15"/>
                  <a:gd name="T20" fmla="*/ 19 w 19"/>
                  <a:gd name="T21" fmla="*/ 15 h 15"/>
                  <a:gd name="T22" fmla="*/ 13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Freeform 142"/>
              <p:cNvSpPr>
                <a:spLocks/>
              </p:cNvSpPr>
              <p:nvPr/>
            </p:nvSpPr>
            <p:spPr bwMode="auto">
              <a:xfrm>
                <a:off x="4586288" y="3511550"/>
                <a:ext cx="20638" cy="46038"/>
              </a:xfrm>
              <a:custGeom>
                <a:avLst/>
                <a:gdLst>
                  <a:gd name="T0" fmla="*/ 13 w 13"/>
                  <a:gd name="T1" fmla="*/ 22 h 29"/>
                  <a:gd name="T2" fmla="*/ 13 w 13"/>
                  <a:gd name="T3" fmla="*/ 29 h 29"/>
                  <a:gd name="T4" fmla="*/ 7 w 13"/>
                  <a:gd name="T5" fmla="*/ 29 h 29"/>
                  <a:gd name="T6" fmla="*/ 7 w 13"/>
                  <a:gd name="T7" fmla="*/ 29 h 29"/>
                  <a:gd name="T8" fmla="*/ 0 w 13"/>
                  <a:gd name="T9" fmla="*/ 29 h 29"/>
                  <a:gd name="T10" fmla="*/ 0 w 13"/>
                  <a:gd name="T11" fmla="*/ 22 h 29"/>
                  <a:gd name="T12" fmla="*/ 0 w 13"/>
                  <a:gd name="T13" fmla="*/ 7 h 29"/>
                  <a:gd name="T14" fmla="*/ 0 w 13"/>
                  <a:gd name="T15" fmla="*/ 0 h 29"/>
                  <a:gd name="T16" fmla="*/ 7 w 13"/>
                  <a:gd name="T17" fmla="*/ 0 h 29"/>
                  <a:gd name="T18" fmla="*/ 7 w 13"/>
                  <a:gd name="T19" fmla="*/ 0 h 29"/>
                  <a:gd name="T20" fmla="*/ 13 w 13"/>
                  <a:gd name="T21" fmla="*/ 0 h 29"/>
                  <a:gd name="T22" fmla="*/ 13 w 13"/>
                  <a:gd name="T23" fmla="*/ 7 h 29"/>
                  <a:gd name="T24" fmla="*/ 13 w 13"/>
                  <a:gd name="T25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9">
                    <a:moveTo>
                      <a:pt x="13" y="22"/>
                    </a:moveTo>
                    <a:lnTo>
                      <a:pt x="13" y="29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0" y="29"/>
                    </a:lnTo>
                    <a:lnTo>
                      <a:pt x="0" y="22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2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Freeform 143"/>
              <p:cNvSpPr>
                <a:spLocks/>
              </p:cNvSpPr>
              <p:nvPr/>
            </p:nvSpPr>
            <p:spPr bwMode="auto">
              <a:xfrm>
                <a:off x="4586288" y="3511550"/>
                <a:ext cx="69850" cy="22225"/>
              </a:xfrm>
              <a:custGeom>
                <a:avLst/>
                <a:gdLst>
                  <a:gd name="T0" fmla="*/ 7 w 44"/>
                  <a:gd name="T1" fmla="*/ 14 h 14"/>
                  <a:gd name="T2" fmla="*/ 0 w 44"/>
                  <a:gd name="T3" fmla="*/ 14 h 14"/>
                  <a:gd name="T4" fmla="*/ 0 w 44"/>
                  <a:gd name="T5" fmla="*/ 7 h 14"/>
                  <a:gd name="T6" fmla="*/ 0 w 44"/>
                  <a:gd name="T7" fmla="*/ 7 h 14"/>
                  <a:gd name="T8" fmla="*/ 0 w 44"/>
                  <a:gd name="T9" fmla="*/ 0 h 14"/>
                  <a:gd name="T10" fmla="*/ 7 w 44"/>
                  <a:gd name="T11" fmla="*/ 0 h 14"/>
                  <a:gd name="T12" fmla="*/ 38 w 44"/>
                  <a:gd name="T13" fmla="*/ 0 h 14"/>
                  <a:gd name="T14" fmla="*/ 44 w 44"/>
                  <a:gd name="T15" fmla="*/ 0 h 14"/>
                  <a:gd name="T16" fmla="*/ 44 w 44"/>
                  <a:gd name="T17" fmla="*/ 7 h 14"/>
                  <a:gd name="T18" fmla="*/ 44 w 44"/>
                  <a:gd name="T19" fmla="*/ 7 h 14"/>
                  <a:gd name="T20" fmla="*/ 44 w 44"/>
                  <a:gd name="T21" fmla="*/ 14 h 14"/>
                  <a:gd name="T22" fmla="*/ 38 w 44"/>
                  <a:gd name="T23" fmla="*/ 14 h 14"/>
                  <a:gd name="T24" fmla="*/ 7 w 44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4">
                    <a:moveTo>
                      <a:pt x="7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4"/>
                    </a:lnTo>
                    <a:lnTo>
                      <a:pt x="38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Freeform 144"/>
              <p:cNvSpPr>
                <a:spLocks/>
              </p:cNvSpPr>
              <p:nvPr/>
            </p:nvSpPr>
            <p:spPr bwMode="auto">
              <a:xfrm>
                <a:off x="4637088" y="3498850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Freeform 145"/>
              <p:cNvSpPr>
                <a:spLocks/>
              </p:cNvSpPr>
              <p:nvPr/>
            </p:nvSpPr>
            <p:spPr bwMode="auto">
              <a:xfrm>
                <a:off x="4637088" y="3498850"/>
                <a:ext cx="79375" cy="23813"/>
              </a:xfrm>
              <a:custGeom>
                <a:avLst/>
                <a:gdLst>
                  <a:gd name="T0" fmla="*/ 6 w 50"/>
                  <a:gd name="T1" fmla="*/ 15 h 15"/>
                  <a:gd name="T2" fmla="*/ 0 w 50"/>
                  <a:gd name="T3" fmla="*/ 15 h 15"/>
                  <a:gd name="T4" fmla="*/ 0 w 50"/>
                  <a:gd name="T5" fmla="*/ 8 h 15"/>
                  <a:gd name="T6" fmla="*/ 0 w 50"/>
                  <a:gd name="T7" fmla="*/ 8 h 15"/>
                  <a:gd name="T8" fmla="*/ 0 w 50"/>
                  <a:gd name="T9" fmla="*/ 0 h 15"/>
                  <a:gd name="T10" fmla="*/ 6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8 h 15"/>
                  <a:gd name="T18" fmla="*/ 50 w 50"/>
                  <a:gd name="T19" fmla="*/ 8 h 15"/>
                  <a:gd name="T20" fmla="*/ 50 w 50"/>
                  <a:gd name="T21" fmla="*/ 15 h 15"/>
                  <a:gd name="T22" fmla="*/ 44 w 50"/>
                  <a:gd name="T23" fmla="*/ 15 h 15"/>
                  <a:gd name="T24" fmla="*/ 6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Freeform 146"/>
              <p:cNvSpPr>
                <a:spLocks/>
              </p:cNvSpPr>
              <p:nvPr/>
            </p:nvSpPr>
            <p:spPr bwMode="auto">
              <a:xfrm>
                <a:off x="4695825" y="3498850"/>
                <a:ext cx="90488" cy="23813"/>
              </a:xfrm>
              <a:custGeom>
                <a:avLst/>
                <a:gdLst>
                  <a:gd name="T0" fmla="*/ 7 w 57"/>
                  <a:gd name="T1" fmla="*/ 15 h 15"/>
                  <a:gd name="T2" fmla="*/ 0 w 57"/>
                  <a:gd name="T3" fmla="*/ 15 h 15"/>
                  <a:gd name="T4" fmla="*/ 0 w 57"/>
                  <a:gd name="T5" fmla="*/ 8 h 15"/>
                  <a:gd name="T6" fmla="*/ 0 w 57"/>
                  <a:gd name="T7" fmla="*/ 8 h 15"/>
                  <a:gd name="T8" fmla="*/ 0 w 57"/>
                  <a:gd name="T9" fmla="*/ 0 h 15"/>
                  <a:gd name="T10" fmla="*/ 7 w 57"/>
                  <a:gd name="T11" fmla="*/ 0 h 15"/>
                  <a:gd name="T12" fmla="*/ 50 w 57"/>
                  <a:gd name="T13" fmla="*/ 0 h 15"/>
                  <a:gd name="T14" fmla="*/ 57 w 57"/>
                  <a:gd name="T15" fmla="*/ 0 h 15"/>
                  <a:gd name="T16" fmla="*/ 57 w 57"/>
                  <a:gd name="T17" fmla="*/ 8 h 15"/>
                  <a:gd name="T18" fmla="*/ 57 w 57"/>
                  <a:gd name="T19" fmla="*/ 8 h 15"/>
                  <a:gd name="T20" fmla="*/ 57 w 57"/>
                  <a:gd name="T21" fmla="*/ 15 h 15"/>
                  <a:gd name="T22" fmla="*/ 50 w 57"/>
                  <a:gd name="T23" fmla="*/ 15 h 15"/>
                  <a:gd name="T24" fmla="*/ 7 w 57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0" y="0"/>
                    </a:lnTo>
                    <a:lnTo>
                      <a:pt x="57" y="0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7" y="15"/>
                    </a:lnTo>
                    <a:lnTo>
                      <a:pt x="50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Freeform 147"/>
              <p:cNvSpPr>
                <a:spLocks/>
              </p:cNvSpPr>
              <p:nvPr/>
            </p:nvSpPr>
            <p:spPr bwMode="auto">
              <a:xfrm>
                <a:off x="4765675" y="348773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Freeform 148"/>
              <p:cNvSpPr>
                <a:spLocks/>
              </p:cNvSpPr>
              <p:nvPr/>
            </p:nvSpPr>
            <p:spPr bwMode="auto">
              <a:xfrm>
                <a:off x="4765675" y="3487738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Freeform 149"/>
              <p:cNvSpPr>
                <a:spLocks/>
              </p:cNvSpPr>
              <p:nvPr/>
            </p:nvSpPr>
            <p:spPr bwMode="auto">
              <a:xfrm>
                <a:off x="4786313" y="3487738"/>
                <a:ext cx="79375" cy="23813"/>
              </a:xfrm>
              <a:custGeom>
                <a:avLst/>
                <a:gdLst>
                  <a:gd name="T0" fmla="*/ 6 w 50"/>
                  <a:gd name="T1" fmla="*/ 15 h 15"/>
                  <a:gd name="T2" fmla="*/ 0 w 50"/>
                  <a:gd name="T3" fmla="*/ 15 h 15"/>
                  <a:gd name="T4" fmla="*/ 0 w 50"/>
                  <a:gd name="T5" fmla="*/ 7 h 15"/>
                  <a:gd name="T6" fmla="*/ 0 w 50"/>
                  <a:gd name="T7" fmla="*/ 7 h 15"/>
                  <a:gd name="T8" fmla="*/ 0 w 50"/>
                  <a:gd name="T9" fmla="*/ 0 h 15"/>
                  <a:gd name="T10" fmla="*/ 6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7 h 15"/>
                  <a:gd name="T18" fmla="*/ 50 w 50"/>
                  <a:gd name="T19" fmla="*/ 7 h 15"/>
                  <a:gd name="T20" fmla="*/ 50 w 50"/>
                  <a:gd name="T21" fmla="*/ 15 h 15"/>
                  <a:gd name="T22" fmla="*/ 44 w 50"/>
                  <a:gd name="T23" fmla="*/ 15 h 15"/>
                  <a:gd name="T24" fmla="*/ 6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" name="Freeform 150"/>
              <p:cNvSpPr>
                <a:spLocks/>
              </p:cNvSpPr>
              <p:nvPr/>
            </p:nvSpPr>
            <p:spPr bwMode="auto">
              <a:xfrm>
                <a:off x="4845050" y="3476625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Freeform 151"/>
              <p:cNvSpPr>
                <a:spLocks/>
              </p:cNvSpPr>
              <p:nvPr/>
            </p:nvSpPr>
            <p:spPr bwMode="auto">
              <a:xfrm>
                <a:off x="4845050" y="3476625"/>
                <a:ext cx="50800" cy="22225"/>
              </a:xfrm>
              <a:custGeom>
                <a:avLst/>
                <a:gdLst>
                  <a:gd name="T0" fmla="*/ 7 w 32"/>
                  <a:gd name="T1" fmla="*/ 14 h 14"/>
                  <a:gd name="T2" fmla="*/ 0 w 32"/>
                  <a:gd name="T3" fmla="*/ 14 h 14"/>
                  <a:gd name="T4" fmla="*/ 0 w 32"/>
                  <a:gd name="T5" fmla="*/ 7 h 14"/>
                  <a:gd name="T6" fmla="*/ 0 w 32"/>
                  <a:gd name="T7" fmla="*/ 7 h 14"/>
                  <a:gd name="T8" fmla="*/ 0 w 32"/>
                  <a:gd name="T9" fmla="*/ 0 h 14"/>
                  <a:gd name="T10" fmla="*/ 7 w 32"/>
                  <a:gd name="T11" fmla="*/ 0 h 14"/>
                  <a:gd name="T12" fmla="*/ 25 w 32"/>
                  <a:gd name="T13" fmla="*/ 0 h 14"/>
                  <a:gd name="T14" fmla="*/ 32 w 32"/>
                  <a:gd name="T15" fmla="*/ 0 h 14"/>
                  <a:gd name="T16" fmla="*/ 32 w 32"/>
                  <a:gd name="T17" fmla="*/ 7 h 14"/>
                  <a:gd name="T18" fmla="*/ 32 w 32"/>
                  <a:gd name="T19" fmla="*/ 7 h 14"/>
                  <a:gd name="T20" fmla="*/ 32 w 32"/>
                  <a:gd name="T21" fmla="*/ 14 h 14"/>
                  <a:gd name="T22" fmla="*/ 25 w 32"/>
                  <a:gd name="T23" fmla="*/ 14 h 14"/>
                  <a:gd name="T24" fmla="*/ 7 w 32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4">
                    <a:moveTo>
                      <a:pt x="7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2" y="7"/>
                    </a:lnTo>
                    <a:lnTo>
                      <a:pt x="32" y="7"/>
                    </a:lnTo>
                    <a:lnTo>
                      <a:pt x="32" y="14"/>
                    </a:lnTo>
                    <a:lnTo>
                      <a:pt x="25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Freeform 152"/>
              <p:cNvSpPr>
                <a:spLocks/>
              </p:cNvSpPr>
              <p:nvPr/>
            </p:nvSpPr>
            <p:spPr bwMode="auto">
              <a:xfrm>
                <a:off x="4875213" y="3476625"/>
                <a:ext cx="30163" cy="22225"/>
              </a:xfrm>
              <a:custGeom>
                <a:avLst/>
                <a:gdLst>
                  <a:gd name="T0" fmla="*/ 6 w 19"/>
                  <a:gd name="T1" fmla="*/ 14 h 14"/>
                  <a:gd name="T2" fmla="*/ 0 w 19"/>
                  <a:gd name="T3" fmla="*/ 14 h 14"/>
                  <a:gd name="T4" fmla="*/ 0 w 19"/>
                  <a:gd name="T5" fmla="*/ 7 h 14"/>
                  <a:gd name="T6" fmla="*/ 0 w 19"/>
                  <a:gd name="T7" fmla="*/ 7 h 14"/>
                  <a:gd name="T8" fmla="*/ 0 w 19"/>
                  <a:gd name="T9" fmla="*/ 0 h 14"/>
                  <a:gd name="T10" fmla="*/ 6 w 19"/>
                  <a:gd name="T11" fmla="*/ 0 h 14"/>
                  <a:gd name="T12" fmla="*/ 13 w 19"/>
                  <a:gd name="T13" fmla="*/ 0 h 14"/>
                  <a:gd name="T14" fmla="*/ 19 w 19"/>
                  <a:gd name="T15" fmla="*/ 0 h 14"/>
                  <a:gd name="T16" fmla="*/ 19 w 19"/>
                  <a:gd name="T17" fmla="*/ 7 h 14"/>
                  <a:gd name="T18" fmla="*/ 19 w 19"/>
                  <a:gd name="T19" fmla="*/ 7 h 14"/>
                  <a:gd name="T20" fmla="*/ 19 w 19"/>
                  <a:gd name="T21" fmla="*/ 14 h 14"/>
                  <a:gd name="T22" fmla="*/ 13 w 19"/>
                  <a:gd name="T23" fmla="*/ 14 h 14"/>
                  <a:gd name="T24" fmla="*/ 6 w 19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4"/>
                    </a:lnTo>
                    <a:lnTo>
                      <a:pt x="13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" name="Freeform 153"/>
              <p:cNvSpPr>
                <a:spLocks/>
              </p:cNvSpPr>
              <p:nvPr/>
            </p:nvSpPr>
            <p:spPr bwMode="auto">
              <a:xfrm>
                <a:off x="4884738" y="3463925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" name="Freeform 154"/>
              <p:cNvSpPr>
                <a:spLocks/>
              </p:cNvSpPr>
              <p:nvPr/>
            </p:nvSpPr>
            <p:spPr bwMode="auto">
              <a:xfrm>
                <a:off x="4884738" y="3463925"/>
                <a:ext cx="200025" cy="23813"/>
              </a:xfrm>
              <a:custGeom>
                <a:avLst/>
                <a:gdLst>
                  <a:gd name="T0" fmla="*/ 7 w 126"/>
                  <a:gd name="T1" fmla="*/ 15 h 15"/>
                  <a:gd name="T2" fmla="*/ 0 w 126"/>
                  <a:gd name="T3" fmla="*/ 15 h 15"/>
                  <a:gd name="T4" fmla="*/ 0 w 126"/>
                  <a:gd name="T5" fmla="*/ 8 h 15"/>
                  <a:gd name="T6" fmla="*/ 0 w 126"/>
                  <a:gd name="T7" fmla="*/ 8 h 15"/>
                  <a:gd name="T8" fmla="*/ 0 w 126"/>
                  <a:gd name="T9" fmla="*/ 0 h 15"/>
                  <a:gd name="T10" fmla="*/ 7 w 126"/>
                  <a:gd name="T11" fmla="*/ 0 h 15"/>
                  <a:gd name="T12" fmla="*/ 120 w 126"/>
                  <a:gd name="T13" fmla="*/ 0 h 15"/>
                  <a:gd name="T14" fmla="*/ 126 w 126"/>
                  <a:gd name="T15" fmla="*/ 0 h 15"/>
                  <a:gd name="T16" fmla="*/ 126 w 126"/>
                  <a:gd name="T17" fmla="*/ 8 h 15"/>
                  <a:gd name="T18" fmla="*/ 126 w 126"/>
                  <a:gd name="T19" fmla="*/ 8 h 15"/>
                  <a:gd name="T20" fmla="*/ 126 w 126"/>
                  <a:gd name="T21" fmla="*/ 15 h 15"/>
                  <a:gd name="T22" fmla="*/ 120 w 126"/>
                  <a:gd name="T23" fmla="*/ 15 h 15"/>
                  <a:gd name="T24" fmla="*/ 7 w 12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20" y="0"/>
                    </a:lnTo>
                    <a:lnTo>
                      <a:pt x="126" y="0"/>
                    </a:lnTo>
                    <a:lnTo>
                      <a:pt x="126" y="8"/>
                    </a:lnTo>
                    <a:lnTo>
                      <a:pt x="126" y="8"/>
                    </a:lnTo>
                    <a:lnTo>
                      <a:pt x="126" y="15"/>
                    </a:lnTo>
                    <a:lnTo>
                      <a:pt x="120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Freeform 155"/>
              <p:cNvSpPr>
                <a:spLocks/>
              </p:cNvSpPr>
              <p:nvPr/>
            </p:nvSpPr>
            <p:spPr bwMode="auto">
              <a:xfrm>
                <a:off x="5064125" y="345281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Freeform 156"/>
              <p:cNvSpPr>
                <a:spLocks/>
              </p:cNvSpPr>
              <p:nvPr/>
            </p:nvSpPr>
            <p:spPr bwMode="auto">
              <a:xfrm>
                <a:off x="5064125" y="3452813"/>
                <a:ext cx="179388" cy="23813"/>
              </a:xfrm>
              <a:custGeom>
                <a:avLst/>
                <a:gdLst>
                  <a:gd name="T0" fmla="*/ 7 w 113"/>
                  <a:gd name="T1" fmla="*/ 15 h 15"/>
                  <a:gd name="T2" fmla="*/ 0 w 113"/>
                  <a:gd name="T3" fmla="*/ 15 h 15"/>
                  <a:gd name="T4" fmla="*/ 0 w 113"/>
                  <a:gd name="T5" fmla="*/ 7 h 15"/>
                  <a:gd name="T6" fmla="*/ 0 w 113"/>
                  <a:gd name="T7" fmla="*/ 7 h 15"/>
                  <a:gd name="T8" fmla="*/ 0 w 113"/>
                  <a:gd name="T9" fmla="*/ 0 h 15"/>
                  <a:gd name="T10" fmla="*/ 7 w 113"/>
                  <a:gd name="T11" fmla="*/ 0 h 15"/>
                  <a:gd name="T12" fmla="*/ 107 w 113"/>
                  <a:gd name="T13" fmla="*/ 0 h 15"/>
                  <a:gd name="T14" fmla="*/ 113 w 113"/>
                  <a:gd name="T15" fmla="*/ 0 h 15"/>
                  <a:gd name="T16" fmla="*/ 113 w 113"/>
                  <a:gd name="T17" fmla="*/ 7 h 15"/>
                  <a:gd name="T18" fmla="*/ 113 w 113"/>
                  <a:gd name="T19" fmla="*/ 7 h 15"/>
                  <a:gd name="T20" fmla="*/ 113 w 113"/>
                  <a:gd name="T21" fmla="*/ 15 h 15"/>
                  <a:gd name="T22" fmla="*/ 107 w 113"/>
                  <a:gd name="T23" fmla="*/ 15 h 15"/>
                  <a:gd name="T24" fmla="*/ 7 w 11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07" y="0"/>
                    </a:lnTo>
                    <a:lnTo>
                      <a:pt x="113" y="0"/>
                    </a:lnTo>
                    <a:lnTo>
                      <a:pt x="113" y="7"/>
                    </a:lnTo>
                    <a:lnTo>
                      <a:pt x="113" y="7"/>
                    </a:lnTo>
                    <a:lnTo>
                      <a:pt x="113" y="15"/>
                    </a:lnTo>
                    <a:lnTo>
                      <a:pt x="107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" name="Freeform 157"/>
              <p:cNvSpPr>
                <a:spLocks/>
              </p:cNvSpPr>
              <p:nvPr/>
            </p:nvSpPr>
            <p:spPr bwMode="auto">
              <a:xfrm>
                <a:off x="5224463" y="3452813"/>
                <a:ext cx="28575" cy="23813"/>
              </a:xfrm>
              <a:custGeom>
                <a:avLst/>
                <a:gdLst>
                  <a:gd name="T0" fmla="*/ 6 w 18"/>
                  <a:gd name="T1" fmla="*/ 15 h 15"/>
                  <a:gd name="T2" fmla="*/ 0 w 18"/>
                  <a:gd name="T3" fmla="*/ 15 h 15"/>
                  <a:gd name="T4" fmla="*/ 0 w 18"/>
                  <a:gd name="T5" fmla="*/ 7 h 15"/>
                  <a:gd name="T6" fmla="*/ 0 w 18"/>
                  <a:gd name="T7" fmla="*/ 7 h 15"/>
                  <a:gd name="T8" fmla="*/ 0 w 18"/>
                  <a:gd name="T9" fmla="*/ 0 h 15"/>
                  <a:gd name="T10" fmla="*/ 6 w 18"/>
                  <a:gd name="T11" fmla="*/ 0 h 15"/>
                  <a:gd name="T12" fmla="*/ 12 w 18"/>
                  <a:gd name="T13" fmla="*/ 0 h 15"/>
                  <a:gd name="T14" fmla="*/ 18 w 18"/>
                  <a:gd name="T15" fmla="*/ 0 h 15"/>
                  <a:gd name="T16" fmla="*/ 18 w 18"/>
                  <a:gd name="T17" fmla="*/ 7 h 15"/>
                  <a:gd name="T18" fmla="*/ 18 w 18"/>
                  <a:gd name="T19" fmla="*/ 7 h 15"/>
                  <a:gd name="T20" fmla="*/ 18 w 18"/>
                  <a:gd name="T21" fmla="*/ 15 h 15"/>
                  <a:gd name="T22" fmla="*/ 12 w 18"/>
                  <a:gd name="T23" fmla="*/ 15 h 15"/>
                  <a:gd name="T24" fmla="*/ 6 w 1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8" y="15"/>
                    </a:lnTo>
                    <a:lnTo>
                      <a:pt x="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Freeform 158"/>
              <p:cNvSpPr>
                <a:spLocks/>
              </p:cNvSpPr>
              <p:nvPr/>
            </p:nvSpPr>
            <p:spPr bwMode="auto">
              <a:xfrm>
                <a:off x="5233988" y="3440113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Freeform 159"/>
              <p:cNvSpPr>
                <a:spLocks/>
              </p:cNvSpPr>
              <p:nvPr/>
            </p:nvSpPr>
            <p:spPr bwMode="auto">
              <a:xfrm>
                <a:off x="5233988" y="3440113"/>
                <a:ext cx="139700" cy="23813"/>
              </a:xfrm>
              <a:custGeom>
                <a:avLst/>
                <a:gdLst>
                  <a:gd name="T0" fmla="*/ 6 w 88"/>
                  <a:gd name="T1" fmla="*/ 15 h 15"/>
                  <a:gd name="T2" fmla="*/ 0 w 88"/>
                  <a:gd name="T3" fmla="*/ 15 h 15"/>
                  <a:gd name="T4" fmla="*/ 0 w 88"/>
                  <a:gd name="T5" fmla="*/ 8 h 15"/>
                  <a:gd name="T6" fmla="*/ 0 w 88"/>
                  <a:gd name="T7" fmla="*/ 8 h 15"/>
                  <a:gd name="T8" fmla="*/ 0 w 88"/>
                  <a:gd name="T9" fmla="*/ 0 h 15"/>
                  <a:gd name="T10" fmla="*/ 6 w 88"/>
                  <a:gd name="T11" fmla="*/ 0 h 15"/>
                  <a:gd name="T12" fmla="*/ 81 w 88"/>
                  <a:gd name="T13" fmla="*/ 0 h 15"/>
                  <a:gd name="T14" fmla="*/ 88 w 88"/>
                  <a:gd name="T15" fmla="*/ 0 h 15"/>
                  <a:gd name="T16" fmla="*/ 88 w 88"/>
                  <a:gd name="T17" fmla="*/ 8 h 15"/>
                  <a:gd name="T18" fmla="*/ 88 w 88"/>
                  <a:gd name="T19" fmla="*/ 8 h 15"/>
                  <a:gd name="T20" fmla="*/ 88 w 88"/>
                  <a:gd name="T21" fmla="*/ 15 h 15"/>
                  <a:gd name="T22" fmla="*/ 81 w 88"/>
                  <a:gd name="T23" fmla="*/ 15 h 15"/>
                  <a:gd name="T24" fmla="*/ 6 w 8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8" y="0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8" y="15"/>
                    </a:lnTo>
                    <a:lnTo>
                      <a:pt x="81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Freeform 160"/>
              <p:cNvSpPr>
                <a:spLocks/>
              </p:cNvSpPr>
              <p:nvPr/>
            </p:nvSpPr>
            <p:spPr bwMode="auto">
              <a:xfrm>
                <a:off x="5353050" y="3440113"/>
                <a:ext cx="79375" cy="23813"/>
              </a:xfrm>
              <a:custGeom>
                <a:avLst/>
                <a:gdLst>
                  <a:gd name="T0" fmla="*/ 6 w 50"/>
                  <a:gd name="T1" fmla="*/ 15 h 15"/>
                  <a:gd name="T2" fmla="*/ 0 w 50"/>
                  <a:gd name="T3" fmla="*/ 15 h 15"/>
                  <a:gd name="T4" fmla="*/ 0 w 50"/>
                  <a:gd name="T5" fmla="*/ 8 h 15"/>
                  <a:gd name="T6" fmla="*/ 0 w 50"/>
                  <a:gd name="T7" fmla="*/ 8 h 15"/>
                  <a:gd name="T8" fmla="*/ 0 w 50"/>
                  <a:gd name="T9" fmla="*/ 0 h 15"/>
                  <a:gd name="T10" fmla="*/ 6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8 h 15"/>
                  <a:gd name="T18" fmla="*/ 50 w 50"/>
                  <a:gd name="T19" fmla="*/ 8 h 15"/>
                  <a:gd name="T20" fmla="*/ 50 w 50"/>
                  <a:gd name="T21" fmla="*/ 15 h 15"/>
                  <a:gd name="T22" fmla="*/ 44 w 50"/>
                  <a:gd name="T23" fmla="*/ 15 h 15"/>
                  <a:gd name="T24" fmla="*/ 6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Freeform 161"/>
              <p:cNvSpPr>
                <a:spLocks/>
              </p:cNvSpPr>
              <p:nvPr/>
            </p:nvSpPr>
            <p:spPr bwMode="auto">
              <a:xfrm>
                <a:off x="5413375" y="3429000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Freeform 162"/>
              <p:cNvSpPr>
                <a:spLocks/>
              </p:cNvSpPr>
              <p:nvPr/>
            </p:nvSpPr>
            <p:spPr bwMode="auto">
              <a:xfrm>
                <a:off x="5413375" y="3429000"/>
                <a:ext cx="109538" cy="23813"/>
              </a:xfrm>
              <a:custGeom>
                <a:avLst/>
                <a:gdLst>
                  <a:gd name="T0" fmla="*/ 6 w 69"/>
                  <a:gd name="T1" fmla="*/ 15 h 15"/>
                  <a:gd name="T2" fmla="*/ 0 w 69"/>
                  <a:gd name="T3" fmla="*/ 15 h 15"/>
                  <a:gd name="T4" fmla="*/ 0 w 69"/>
                  <a:gd name="T5" fmla="*/ 7 h 15"/>
                  <a:gd name="T6" fmla="*/ 0 w 69"/>
                  <a:gd name="T7" fmla="*/ 7 h 15"/>
                  <a:gd name="T8" fmla="*/ 0 w 69"/>
                  <a:gd name="T9" fmla="*/ 0 h 15"/>
                  <a:gd name="T10" fmla="*/ 6 w 69"/>
                  <a:gd name="T11" fmla="*/ 0 h 15"/>
                  <a:gd name="T12" fmla="*/ 62 w 69"/>
                  <a:gd name="T13" fmla="*/ 0 h 15"/>
                  <a:gd name="T14" fmla="*/ 69 w 69"/>
                  <a:gd name="T15" fmla="*/ 0 h 15"/>
                  <a:gd name="T16" fmla="*/ 69 w 69"/>
                  <a:gd name="T17" fmla="*/ 7 h 15"/>
                  <a:gd name="T18" fmla="*/ 69 w 69"/>
                  <a:gd name="T19" fmla="*/ 7 h 15"/>
                  <a:gd name="T20" fmla="*/ 69 w 69"/>
                  <a:gd name="T21" fmla="*/ 15 h 15"/>
                  <a:gd name="T22" fmla="*/ 62 w 69"/>
                  <a:gd name="T23" fmla="*/ 15 h 15"/>
                  <a:gd name="T24" fmla="*/ 6 w 6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2" y="0"/>
                    </a:lnTo>
                    <a:lnTo>
                      <a:pt x="69" y="0"/>
                    </a:lnTo>
                    <a:lnTo>
                      <a:pt x="69" y="7"/>
                    </a:lnTo>
                    <a:lnTo>
                      <a:pt x="69" y="7"/>
                    </a:lnTo>
                    <a:lnTo>
                      <a:pt x="69" y="15"/>
                    </a:lnTo>
                    <a:lnTo>
                      <a:pt x="6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Freeform 163"/>
              <p:cNvSpPr>
                <a:spLocks/>
              </p:cNvSpPr>
              <p:nvPr/>
            </p:nvSpPr>
            <p:spPr bwMode="auto">
              <a:xfrm>
                <a:off x="5502275" y="3417888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Freeform 164"/>
              <p:cNvSpPr>
                <a:spLocks/>
              </p:cNvSpPr>
              <p:nvPr/>
            </p:nvSpPr>
            <p:spPr bwMode="auto">
              <a:xfrm>
                <a:off x="5502275" y="3417888"/>
                <a:ext cx="60325" cy="22225"/>
              </a:xfrm>
              <a:custGeom>
                <a:avLst/>
                <a:gdLst>
                  <a:gd name="T0" fmla="*/ 6 w 38"/>
                  <a:gd name="T1" fmla="*/ 14 h 14"/>
                  <a:gd name="T2" fmla="*/ 0 w 38"/>
                  <a:gd name="T3" fmla="*/ 14 h 14"/>
                  <a:gd name="T4" fmla="*/ 0 w 38"/>
                  <a:gd name="T5" fmla="*/ 7 h 14"/>
                  <a:gd name="T6" fmla="*/ 0 w 38"/>
                  <a:gd name="T7" fmla="*/ 7 h 14"/>
                  <a:gd name="T8" fmla="*/ 0 w 38"/>
                  <a:gd name="T9" fmla="*/ 0 h 14"/>
                  <a:gd name="T10" fmla="*/ 6 w 38"/>
                  <a:gd name="T11" fmla="*/ 0 h 14"/>
                  <a:gd name="T12" fmla="*/ 31 w 38"/>
                  <a:gd name="T13" fmla="*/ 0 h 14"/>
                  <a:gd name="T14" fmla="*/ 38 w 38"/>
                  <a:gd name="T15" fmla="*/ 0 h 14"/>
                  <a:gd name="T16" fmla="*/ 38 w 38"/>
                  <a:gd name="T17" fmla="*/ 7 h 14"/>
                  <a:gd name="T18" fmla="*/ 38 w 38"/>
                  <a:gd name="T19" fmla="*/ 7 h 14"/>
                  <a:gd name="T20" fmla="*/ 38 w 38"/>
                  <a:gd name="T21" fmla="*/ 14 h 14"/>
                  <a:gd name="T22" fmla="*/ 31 w 38"/>
                  <a:gd name="T23" fmla="*/ 14 h 14"/>
                  <a:gd name="T24" fmla="*/ 6 w 38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8" y="14"/>
                    </a:lnTo>
                    <a:lnTo>
                      <a:pt x="31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" name="Freeform 165"/>
              <p:cNvSpPr>
                <a:spLocks/>
              </p:cNvSpPr>
              <p:nvPr/>
            </p:nvSpPr>
            <p:spPr bwMode="auto">
              <a:xfrm>
                <a:off x="5541963" y="3417888"/>
                <a:ext cx="60325" cy="22225"/>
              </a:xfrm>
              <a:custGeom>
                <a:avLst/>
                <a:gdLst>
                  <a:gd name="T0" fmla="*/ 6 w 38"/>
                  <a:gd name="T1" fmla="*/ 14 h 14"/>
                  <a:gd name="T2" fmla="*/ 0 w 38"/>
                  <a:gd name="T3" fmla="*/ 14 h 14"/>
                  <a:gd name="T4" fmla="*/ 0 w 38"/>
                  <a:gd name="T5" fmla="*/ 7 h 14"/>
                  <a:gd name="T6" fmla="*/ 0 w 38"/>
                  <a:gd name="T7" fmla="*/ 7 h 14"/>
                  <a:gd name="T8" fmla="*/ 0 w 38"/>
                  <a:gd name="T9" fmla="*/ 0 h 14"/>
                  <a:gd name="T10" fmla="*/ 6 w 38"/>
                  <a:gd name="T11" fmla="*/ 0 h 14"/>
                  <a:gd name="T12" fmla="*/ 31 w 38"/>
                  <a:gd name="T13" fmla="*/ 0 h 14"/>
                  <a:gd name="T14" fmla="*/ 38 w 38"/>
                  <a:gd name="T15" fmla="*/ 0 h 14"/>
                  <a:gd name="T16" fmla="*/ 38 w 38"/>
                  <a:gd name="T17" fmla="*/ 7 h 14"/>
                  <a:gd name="T18" fmla="*/ 38 w 38"/>
                  <a:gd name="T19" fmla="*/ 7 h 14"/>
                  <a:gd name="T20" fmla="*/ 38 w 38"/>
                  <a:gd name="T21" fmla="*/ 14 h 14"/>
                  <a:gd name="T22" fmla="*/ 31 w 38"/>
                  <a:gd name="T23" fmla="*/ 14 h 14"/>
                  <a:gd name="T24" fmla="*/ 6 w 38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8" y="14"/>
                    </a:lnTo>
                    <a:lnTo>
                      <a:pt x="31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" name="Freeform 166"/>
              <p:cNvSpPr>
                <a:spLocks/>
              </p:cNvSpPr>
              <p:nvPr/>
            </p:nvSpPr>
            <p:spPr bwMode="auto">
              <a:xfrm>
                <a:off x="5581650" y="340518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" name="Freeform 167"/>
              <p:cNvSpPr>
                <a:spLocks/>
              </p:cNvSpPr>
              <p:nvPr/>
            </p:nvSpPr>
            <p:spPr bwMode="auto">
              <a:xfrm>
                <a:off x="5581650" y="3405188"/>
                <a:ext cx="69850" cy="23813"/>
              </a:xfrm>
              <a:custGeom>
                <a:avLst/>
                <a:gdLst>
                  <a:gd name="T0" fmla="*/ 6 w 44"/>
                  <a:gd name="T1" fmla="*/ 15 h 15"/>
                  <a:gd name="T2" fmla="*/ 0 w 44"/>
                  <a:gd name="T3" fmla="*/ 15 h 15"/>
                  <a:gd name="T4" fmla="*/ 0 w 44"/>
                  <a:gd name="T5" fmla="*/ 8 h 15"/>
                  <a:gd name="T6" fmla="*/ 0 w 44"/>
                  <a:gd name="T7" fmla="*/ 8 h 15"/>
                  <a:gd name="T8" fmla="*/ 0 w 44"/>
                  <a:gd name="T9" fmla="*/ 0 h 15"/>
                  <a:gd name="T10" fmla="*/ 6 w 44"/>
                  <a:gd name="T11" fmla="*/ 0 h 15"/>
                  <a:gd name="T12" fmla="*/ 38 w 44"/>
                  <a:gd name="T13" fmla="*/ 0 h 15"/>
                  <a:gd name="T14" fmla="*/ 44 w 44"/>
                  <a:gd name="T15" fmla="*/ 0 h 15"/>
                  <a:gd name="T16" fmla="*/ 44 w 44"/>
                  <a:gd name="T17" fmla="*/ 8 h 15"/>
                  <a:gd name="T18" fmla="*/ 44 w 44"/>
                  <a:gd name="T19" fmla="*/ 8 h 15"/>
                  <a:gd name="T20" fmla="*/ 44 w 44"/>
                  <a:gd name="T21" fmla="*/ 15 h 15"/>
                  <a:gd name="T22" fmla="*/ 38 w 44"/>
                  <a:gd name="T23" fmla="*/ 15 h 15"/>
                  <a:gd name="T24" fmla="*/ 6 w 4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15"/>
                    </a:lnTo>
                    <a:lnTo>
                      <a:pt x="3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Freeform 168"/>
              <p:cNvSpPr>
                <a:spLocks/>
              </p:cNvSpPr>
              <p:nvPr/>
            </p:nvSpPr>
            <p:spPr bwMode="auto">
              <a:xfrm>
                <a:off x="5632450" y="3394075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" name="Freeform 169"/>
              <p:cNvSpPr>
                <a:spLocks/>
              </p:cNvSpPr>
              <p:nvPr/>
            </p:nvSpPr>
            <p:spPr bwMode="auto">
              <a:xfrm>
                <a:off x="5632450" y="3394075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7 h 15"/>
                  <a:gd name="T6" fmla="*/ 0 w 31"/>
                  <a:gd name="T7" fmla="*/ 7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7 h 15"/>
                  <a:gd name="T18" fmla="*/ 31 w 31"/>
                  <a:gd name="T19" fmla="*/ 7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Freeform 170"/>
              <p:cNvSpPr>
                <a:spLocks/>
              </p:cNvSpPr>
              <p:nvPr/>
            </p:nvSpPr>
            <p:spPr bwMode="auto">
              <a:xfrm>
                <a:off x="5661025" y="3394075"/>
                <a:ext cx="90488" cy="23813"/>
              </a:xfrm>
              <a:custGeom>
                <a:avLst/>
                <a:gdLst>
                  <a:gd name="T0" fmla="*/ 7 w 57"/>
                  <a:gd name="T1" fmla="*/ 15 h 15"/>
                  <a:gd name="T2" fmla="*/ 0 w 57"/>
                  <a:gd name="T3" fmla="*/ 15 h 15"/>
                  <a:gd name="T4" fmla="*/ 0 w 57"/>
                  <a:gd name="T5" fmla="*/ 7 h 15"/>
                  <a:gd name="T6" fmla="*/ 0 w 57"/>
                  <a:gd name="T7" fmla="*/ 7 h 15"/>
                  <a:gd name="T8" fmla="*/ 0 w 57"/>
                  <a:gd name="T9" fmla="*/ 0 h 15"/>
                  <a:gd name="T10" fmla="*/ 7 w 57"/>
                  <a:gd name="T11" fmla="*/ 0 h 15"/>
                  <a:gd name="T12" fmla="*/ 50 w 57"/>
                  <a:gd name="T13" fmla="*/ 0 h 15"/>
                  <a:gd name="T14" fmla="*/ 57 w 57"/>
                  <a:gd name="T15" fmla="*/ 0 h 15"/>
                  <a:gd name="T16" fmla="*/ 57 w 57"/>
                  <a:gd name="T17" fmla="*/ 7 h 15"/>
                  <a:gd name="T18" fmla="*/ 57 w 57"/>
                  <a:gd name="T19" fmla="*/ 7 h 15"/>
                  <a:gd name="T20" fmla="*/ 57 w 57"/>
                  <a:gd name="T21" fmla="*/ 15 h 15"/>
                  <a:gd name="T22" fmla="*/ 50 w 57"/>
                  <a:gd name="T23" fmla="*/ 15 h 15"/>
                  <a:gd name="T24" fmla="*/ 7 w 57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0" y="0"/>
                    </a:lnTo>
                    <a:lnTo>
                      <a:pt x="57" y="0"/>
                    </a:lnTo>
                    <a:lnTo>
                      <a:pt x="57" y="7"/>
                    </a:lnTo>
                    <a:lnTo>
                      <a:pt x="57" y="7"/>
                    </a:lnTo>
                    <a:lnTo>
                      <a:pt x="57" y="15"/>
                    </a:lnTo>
                    <a:lnTo>
                      <a:pt x="50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" name="Freeform 171"/>
              <p:cNvSpPr>
                <a:spLocks/>
              </p:cNvSpPr>
              <p:nvPr/>
            </p:nvSpPr>
            <p:spPr bwMode="auto">
              <a:xfrm>
                <a:off x="5730875" y="3381375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6 w 13"/>
                  <a:gd name="T5" fmla="*/ 23 h 23"/>
                  <a:gd name="T6" fmla="*/ 6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6 w 13"/>
                  <a:gd name="T17" fmla="*/ 0 h 23"/>
                  <a:gd name="T18" fmla="*/ 6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" name="Freeform 172"/>
              <p:cNvSpPr>
                <a:spLocks/>
              </p:cNvSpPr>
              <p:nvPr/>
            </p:nvSpPr>
            <p:spPr bwMode="auto">
              <a:xfrm>
                <a:off x="5730875" y="3381375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8 h 15"/>
                  <a:gd name="T6" fmla="*/ 0 w 19"/>
                  <a:gd name="T7" fmla="*/ 8 h 15"/>
                  <a:gd name="T8" fmla="*/ 0 w 19"/>
                  <a:gd name="T9" fmla="*/ 0 h 15"/>
                  <a:gd name="T10" fmla="*/ 6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8 h 15"/>
                  <a:gd name="T18" fmla="*/ 19 w 19"/>
                  <a:gd name="T19" fmla="*/ 8 h 15"/>
                  <a:gd name="T20" fmla="*/ 19 w 19"/>
                  <a:gd name="T21" fmla="*/ 15 h 15"/>
                  <a:gd name="T22" fmla="*/ 13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" name="Freeform 173"/>
              <p:cNvSpPr>
                <a:spLocks/>
              </p:cNvSpPr>
              <p:nvPr/>
            </p:nvSpPr>
            <p:spPr bwMode="auto">
              <a:xfrm>
                <a:off x="5740400" y="337026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" name="Freeform 174"/>
              <p:cNvSpPr>
                <a:spLocks/>
              </p:cNvSpPr>
              <p:nvPr/>
            </p:nvSpPr>
            <p:spPr bwMode="auto">
              <a:xfrm>
                <a:off x="5740400" y="3370263"/>
                <a:ext cx="90488" cy="23813"/>
              </a:xfrm>
              <a:custGeom>
                <a:avLst/>
                <a:gdLst>
                  <a:gd name="T0" fmla="*/ 7 w 57"/>
                  <a:gd name="T1" fmla="*/ 15 h 15"/>
                  <a:gd name="T2" fmla="*/ 0 w 57"/>
                  <a:gd name="T3" fmla="*/ 15 h 15"/>
                  <a:gd name="T4" fmla="*/ 0 w 57"/>
                  <a:gd name="T5" fmla="*/ 7 h 15"/>
                  <a:gd name="T6" fmla="*/ 0 w 57"/>
                  <a:gd name="T7" fmla="*/ 7 h 15"/>
                  <a:gd name="T8" fmla="*/ 0 w 57"/>
                  <a:gd name="T9" fmla="*/ 0 h 15"/>
                  <a:gd name="T10" fmla="*/ 7 w 57"/>
                  <a:gd name="T11" fmla="*/ 0 h 15"/>
                  <a:gd name="T12" fmla="*/ 51 w 57"/>
                  <a:gd name="T13" fmla="*/ 0 h 15"/>
                  <a:gd name="T14" fmla="*/ 57 w 57"/>
                  <a:gd name="T15" fmla="*/ 0 h 15"/>
                  <a:gd name="T16" fmla="*/ 57 w 57"/>
                  <a:gd name="T17" fmla="*/ 7 h 15"/>
                  <a:gd name="T18" fmla="*/ 57 w 57"/>
                  <a:gd name="T19" fmla="*/ 7 h 15"/>
                  <a:gd name="T20" fmla="*/ 57 w 57"/>
                  <a:gd name="T21" fmla="*/ 15 h 15"/>
                  <a:gd name="T22" fmla="*/ 51 w 57"/>
                  <a:gd name="T23" fmla="*/ 15 h 15"/>
                  <a:gd name="T24" fmla="*/ 7 w 57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7" y="0"/>
                    </a:lnTo>
                    <a:lnTo>
                      <a:pt x="57" y="7"/>
                    </a:lnTo>
                    <a:lnTo>
                      <a:pt x="57" y="7"/>
                    </a:lnTo>
                    <a:lnTo>
                      <a:pt x="57" y="15"/>
                    </a:lnTo>
                    <a:lnTo>
                      <a:pt x="51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" name="Freeform 175"/>
              <p:cNvSpPr>
                <a:spLocks/>
              </p:cNvSpPr>
              <p:nvPr/>
            </p:nvSpPr>
            <p:spPr bwMode="auto">
              <a:xfrm>
                <a:off x="5810250" y="3359150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Freeform 176"/>
              <p:cNvSpPr>
                <a:spLocks/>
              </p:cNvSpPr>
              <p:nvPr/>
            </p:nvSpPr>
            <p:spPr bwMode="auto">
              <a:xfrm>
                <a:off x="5810250" y="3359150"/>
                <a:ext cx="139700" cy="22225"/>
              </a:xfrm>
              <a:custGeom>
                <a:avLst/>
                <a:gdLst>
                  <a:gd name="T0" fmla="*/ 7 w 88"/>
                  <a:gd name="T1" fmla="*/ 14 h 14"/>
                  <a:gd name="T2" fmla="*/ 0 w 88"/>
                  <a:gd name="T3" fmla="*/ 14 h 14"/>
                  <a:gd name="T4" fmla="*/ 0 w 88"/>
                  <a:gd name="T5" fmla="*/ 7 h 14"/>
                  <a:gd name="T6" fmla="*/ 0 w 88"/>
                  <a:gd name="T7" fmla="*/ 7 h 14"/>
                  <a:gd name="T8" fmla="*/ 0 w 88"/>
                  <a:gd name="T9" fmla="*/ 0 h 14"/>
                  <a:gd name="T10" fmla="*/ 7 w 88"/>
                  <a:gd name="T11" fmla="*/ 0 h 14"/>
                  <a:gd name="T12" fmla="*/ 82 w 88"/>
                  <a:gd name="T13" fmla="*/ 0 h 14"/>
                  <a:gd name="T14" fmla="*/ 88 w 88"/>
                  <a:gd name="T15" fmla="*/ 0 h 14"/>
                  <a:gd name="T16" fmla="*/ 88 w 88"/>
                  <a:gd name="T17" fmla="*/ 7 h 14"/>
                  <a:gd name="T18" fmla="*/ 88 w 88"/>
                  <a:gd name="T19" fmla="*/ 7 h 14"/>
                  <a:gd name="T20" fmla="*/ 88 w 88"/>
                  <a:gd name="T21" fmla="*/ 14 h 14"/>
                  <a:gd name="T22" fmla="*/ 82 w 88"/>
                  <a:gd name="T23" fmla="*/ 14 h 14"/>
                  <a:gd name="T24" fmla="*/ 7 w 88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4">
                    <a:moveTo>
                      <a:pt x="7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82" y="0"/>
                    </a:lnTo>
                    <a:lnTo>
                      <a:pt x="88" y="0"/>
                    </a:lnTo>
                    <a:lnTo>
                      <a:pt x="88" y="7"/>
                    </a:lnTo>
                    <a:lnTo>
                      <a:pt x="88" y="7"/>
                    </a:lnTo>
                    <a:lnTo>
                      <a:pt x="88" y="14"/>
                    </a:lnTo>
                    <a:lnTo>
                      <a:pt x="82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" name="Freeform 177"/>
              <p:cNvSpPr>
                <a:spLocks/>
              </p:cNvSpPr>
              <p:nvPr/>
            </p:nvSpPr>
            <p:spPr bwMode="auto">
              <a:xfrm>
                <a:off x="5930900" y="3346450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" name="Freeform 178"/>
              <p:cNvSpPr>
                <a:spLocks/>
              </p:cNvSpPr>
              <p:nvPr/>
            </p:nvSpPr>
            <p:spPr bwMode="auto">
              <a:xfrm>
                <a:off x="5930900" y="3346450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8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8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" name="Freeform 179"/>
              <p:cNvSpPr>
                <a:spLocks/>
              </p:cNvSpPr>
              <p:nvPr/>
            </p:nvSpPr>
            <p:spPr bwMode="auto">
              <a:xfrm>
                <a:off x="5949950" y="333533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" name="Freeform 180"/>
              <p:cNvSpPr>
                <a:spLocks/>
              </p:cNvSpPr>
              <p:nvPr/>
            </p:nvSpPr>
            <p:spPr bwMode="auto">
              <a:xfrm>
                <a:off x="5949950" y="3335338"/>
                <a:ext cx="100013" cy="23813"/>
              </a:xfrm>
              <a:custGeom>
                <a:avLst/>
                <a:gdLst>
                  <a:gd name="T0" fmla="*/ 6 w 63"/>
                  <a:gd name="T1" fmla="*/ 15 h 15"/>
                  <a:gd name="T2" fmla="*/ 0 w 63"/>
                  <a:gd name="T3" fmla="*/ 15 h 15"/>
                  <a:gd name="T4" fmla="*/ 0 w 63"/>
                  <a:gd name="T5" fmla="*/ 7 h 15"/>
                  <a:gd name="T6" fmla="*/ 0 w 63"/>
                  <a:gd name="T7" fmla="*/ 7 h 15"/>
                  <a:gd name="T8" fmla="*/ 0 w 63"/>
                  <a:gd name="T9" fmla="*/ 0 h 15"/>
                  <a:gd name="T10" fmla="*/ 6 w 63"/>
                  <a:gd name="T11" fmla="*/ 0 h 15"/>
                  <a:gd name="T12" fmla="*/ 56 w 63"/>
                  <a:gd name="T13" fmla="*/ 0 h 15"/>
                  <a:gd name="T14" fmla="*/ 63 w 63"/>
                  <a:gd name="T15" fmla="*/ 0 h 15"/>
                  <a:gd name="T16" fmla="*/ 63 w 63"/>
                  <a:gd name="T17" fmla="*/ 7 h 15"/>
                  <a:gd name="T18" fmla="*/ 63 w 63"/>
                  <a:gd name="T19" fmla="*/ 7 h 15"/>
                  <a:gd name="T20" fmla="*/ 63 w 63"/>
                  <a:gd name="T21" fmla="*/ 15 h 15"/>
                  <a:gd name="T22" fmla="*/ 56 w 63"/>
                  <a:gd name="T23" fmla="*/ 15 h 15"/>
                  <a:gd name="T24" fmla="*/ 6 w 6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3" y="0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3" y="15"/>
                    </a:lnTo>
                    <a:lnTo>
                      <a:pt x="56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" name="Freeform 181"/>
              <p:cNvSpPr>
                <a:spLocks/>
              </p:cNvSpPr>
              <p:nvPr/>
            </p:nvSpPr>
            <p:spPr bwMode="auto">
              <a:xfrm>
                <a:off x="6029325" y="3335338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" name="Freeform 182"/>
              <p:cNvSpPr>
                <a:spLocks/>
              </p:cNvSpPr>
              <p:nvPr/>
            </p:nvSpPr>
            <p:spPr bwMode="auto">
              <a:xfrm>
                <a:off x="6049963" y="3322638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Freeform 183"/>
              <p:cNvSpPr>
                <a:spLocks/>
              </p:cNvSpPr>
              <p:nvPr/>
            </p:nvSpPr>
            <p:spPr bwMode="auto">
              <a:xfrm>
                <a:off x="6049963" y="3322638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8 h 15"/>
                  <a:gd name="T6" fmla="*/ 0 w 31"/>
                  <a:gd name="T7" fmla="*/ 8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8 h 15"/>
                  <a:gd name="T18" fmla="*/ 31 w 31"/>
                  <a:gd name="T19" fmla="*/ 8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Freeform 184"/>
              <p:cNvSpPr>
                <a:spLocks/>
              </p:cNvSpPr>
              <p:nvPr/>
            </p:nvSpPr>
            <p:spPr bwMode="auto">
              <a:xfrm>
                <a:off x="6080125" y="3322638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8 h 15"/>
                  <a:gd name="T6" fmla="*/ 0 w 31"/>
                  <a:gd name="T7" fmla="*/ 8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8 h 15"/>
                  <a:gd name="T18" fmla="*/ 31 w 31"/>
                  <a:gd name="T19" fmla="*/ 8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Freeform 185"/>
              <p:cNvSpPr>
                <a:spLocks/>
              </p:cNvSpPr>
              <p:nvPr/>
            </p:nvSpPr>
            <p:spPr bwMode="auto">
              <a:xfrm>
                <a:off x="6108700" y="3311525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Freeform 186"/>
              <p:cNvSpPr>
                <a:spLocks/>
              </p:cNvSpPr>
              <p:nvPr/>
            </p:nvSpPr>
            <p:spPr bwMode="auto">
              <a:xfrm>
                <a:off x="6108700" y="3311525"/>
                <a:ext cx="79375" cy="23813"/>
              </a:xfrm>
              <a:custGeom>
                <a:avLst/>
                <a:gdLst>
                  <a:gd name="T0" fmla="*/ 7 w 50"/>
                  <a:gd name="T1" fmla="*/ 15 h 15"/>
                  <a:gd name="T2" fmla="*/ 0 w 50"/>
                  <a:gd name="T3" fmla="*/ 15 h 15"/>
                  <a:gd name="T4" fmla="*/ 0 w 50"/>
                  <a:gd name="T5" fmla="*/ 7 h 15"/>
                  <a:gd name="T6" fmla="*/ 0 w 50"/>
                  <a:gd name="T7" fmla="*/ 7 h 15"/>
                  <a:gd name="T8" fmla="*/ 0 w 50"/>
                  <a:gd name="T9" fmla="*/ 0 h 15"/>
                  <a:gd name="T10" fmla="*/ 7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7 h 15"/>
                  <a:gd name="T18" fmla="*/ 50 w 50"/>
                  <a:gd name="T19" fmla="*/ 7 h 15"/>
                  <a:gd name="T20" fmla="*/ 50 w 50"/>
                  <a:gd name="T21" fmla="*/ 15 h 15"/>
                  <a:gd name="T22" fmla="*/ 44 w 50"/>
                  <a:gd name="T23" fmla="*/ 15 h 15"/>
                  <a:gd name="T24" fmla="*/ 7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Freeform 187"/>
              <p:cNvSpPr>
                <a:spLocks/>
              </p:cNvSpPr>
              <p:nvPr/>
            </p:nvSpPr>
            <p:spPr bwMode="auto">
              <a:xfrm>
                <a:off x="6169025" y="3300413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Freeform 188"/>
              <p:cNvSpPr>
                <a:spLocks/>
              </p:cNvSpPr>
              <p:nvPr/>
            </p:nvSpPr>
            <p:spPr bwMode="auto">
              <a:xfrm>
                <a:off x="6169025" y="3300413"/>
                <a:ext cx="79375" cy="22225"/>
              </a:xfrm>
              <a:custGeom>
                <a:avLst/>
                <a:gdLst>
                  <a:gd name="T0" fmla="*/ 6 w 50"/>
                  <a:gd name="T1" fmla="*/ 14 h 14"/>
                  <a:gd name="T2" fmla="*/ 0 w 50"/>
                  <a:gd name="T3" fmla="*/ 14 h 14"/>
                  <a:gd name="T4" fmla="*/ 0 w 50"/>
                  <a:gd name="T5" fmla="*/ 7 h 14"/>
                  <a:gd name="T6" fmla="*/ 0 w 50"/>
                  <a:gd name="T7" fmla="*/ 7 h 14"/>
                  <a:gd name="T8" fmla="*/ 0 w 50"/>
                  <a:gd name="T9" fmla="*/ 0 h 14"/>
                  <a:gd name="T10" fmla="*/ 6 w 50"/>
                  <a:gd name="T11" fmla="*/ 0 h 14"/>
                  <a:gd name="T12" fmla="*/ 44 w 50"/>
                  <a:gd name="T13" fmla="*/ 0 h 14"/>
                  <a:gd name="T14" fmla="*/ 50 w 50"/>
                  <a:gd name="T15" fmla="*/ 0 h 14"/>
                  <a:gd name="T16" fmla="*/ 50 w 50"/>
                  <a:gd name="T17" fmla="*/ 7 h 14"/>
                  <a:gd name="T18" fmla="*/ 50 w 50"/>
                  <a:gd name="T19" fmla="*/ 7 h 14"/>
                  <a:gd name="T20" fmla="*/ 50 w 50"/>
                  <a:gd name="T21" fmla="*/ 14 h 14"/>
                  <a:gd name="T22" fmla="*/ 44 w 50"/>
                  <a:gd name="T23" fmla="*/ 14 h 14"/>
                  <a:gd name="T24" fmla="*/ 6 w 50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0" y="14"/>
                    </a:lnTo>
                    <a:lnTo>
                      <a:pt x="44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Freeform 189"/>
              <p:cNvSpPr>
                <a:spLocks/>
              </p:cNvSpPr>
              <p:nvPr/>
            </p:nvSpPr>
            <p:spPr bwMode="auto">
              <a:xfrm>
                <a:off x="6229350" y="3300413"/>
                <a:ext cx="68263" cy="22225"/>
              </a:xfrm>
              <a:custGeom>
                <a:avLst/>
                <a:gdLst>
                  <a:gd name="T0" fmla="*/ 6 w 43"/>
                  <a:gd name="T1" fmla="*/ 14 h 14"/>
                  <a:gd name="T2" fmla="*/ 0 w 43"/>
                  <a:gd name="T3" fmla="*/ 14 h 14"/>
                  <a:gd name="T4" fmla="*/ 0 w 43"/>
                  <a:gd name="T5" fmla="*/ 7 h 14"/>
                  <a:gd name="T6" fmla="*/ 0 w 43"/>
                  <a:gd name="T7" fmla="*/ 7 h 14"/>
                  <a:gd name="T8" fmla="*/ 0 w 43"/>
                  <a:gd name="T9" fmla="*/ 0 h 14"/>
                  <a:gd name="T10" fmla="*/ 6 w 43"/>
                  <a:gd name="T11" fmla="*/ 0 h 14"/>
                  <a:gd name="T12" fmla="*/ 37 w 43"/>
                  <a:gd name="T13" fmla="*/ 0 h 14"/>
                  <a:gd name="T14" fmla="*/ 43 w 43"/>
                  <a:gd name="T15" fmla="*/ 0 h 14"/>
                  <a:gd name="T16" fmla="*/ 43 w 43"/>
                  <a:gd name="T17" fmla="*/ 7 h 14"/>
                  <a:gd name="T18" fmla="*/ 43 w 43"/>
                  <a:gd name="T19" fmla="*/ 7 h 14"/>
                  <a:gd name="T20" fmla="*/ 43 w 43"/>
                  <a:gd name="T21" fmla="*/ 14 h 14"/>
                  <a:gd name="T22" fmla="*/ 37 w 43"/>
                  <a:gd name="T23" fmla="*/ 14 h 14"/>
                  <a:gd name="T24" fmla="*/ 6 w 43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7" y="0"/>
                    </a:lnTo>
                    <a:lnTo>
                      <a:pt x="43" y="0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43" y="14"/>
                    </a:lnTo>
                    <a:lnTo>
                      <a:pt x="37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Freeform 190"/>
              <p:cNvSpPr>
                <a:spLocks/>
              </p:cNvSpPr>
              <p:nvPr/>
            </p:nvSpPr>
            <p:spPr bwMode="auto">
              <a:xfrm>
                <a:off x="6278563" y="3300413"/>
                <a:ext cx="60325" cy="22225"/>
              </a:xfrm>
              <a:custGeom>
                <a:avLst/>
                <a:gdLst>
                  <a:gd name="T0" fmla="*/ 6 w 38"/>
                  <a:gd name="T1" fmla="*/ 14 h 14"/>
                  <a:gd name="T2" fmla="*/ 0 w 38"/>
                  <a:gd name="T3" fmla="*/ 14 h 14"/>
                  <a:gd name="T4" fmla="*/ 0 w 38"/>
                  <a:gd name="T5" fmla="*/ 7 h 14"/>
                  <a:gd name="T6" fmla="*/ 0 w 38"/>
                  <a:gd name="T7" fmla="*/ 7 h 14"/>
                  <a:gd name="T8" fmla="*/ 0 w 38"/>
                  <a:gd name="T9" fmla="*/ 0 h 14"/>
                  <a:gd name="T10" fmla="*/ 6 w 38"/>
                  <a:gd name="T11" fmla="*/ 0 h 14"/>
                  <a:gd name="T12" fmla="*/ 31 w 38"/>
                  <a:gd name="T13" fmla="*/ 0 h 14"/>
                  <a:gd name="T14" fmla="*/ 38 w 38"/>
                  <a:gd name="T15" fmla="*/ 0 h 14"/>
                  <a:gd name="T16" fmla="*/ 38 w 38"/>
                  <a:gd name="T17" fmla="*/ 7 h 14"/>
                  <a:gd name="T18" fmla="*/ 38 w 38"/>
                  <a:gd name="T19" fmla="*/ 7 h 14"/>
                  <a:gd name="T20" fmla="*/ 38 w 38"/>
                  <a:gd name="T21" fmla="*/ 14 h 14"/>
                  <a:gd name="T22" fmla="*/ 31 w 38"/>
                  <a:gd name="T23" fmla="*/ 14 h 14"/>
                  <a:gd name="T24" fmla="*/ 6 w 38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8" y="14"/>
                    </a:lnTo>
                    <a:lnTo>
                      <a:pt x="31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Freeform 191"/>
              <p:cNvSpPr>
                <a:spLocks/>
              </p:cNvSpPr>
              <p:nvPr/>
            </p:nvSpPr>
            <p:spPr bwMode="auto">
              <a:xfrm>
                <a:off x="6318250" y="328771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Freeform 192"/>
              <p:cNvSpPr>
                <a:spLocks/>
              </p:cNvSpPr>
              <p:nvPr/>
            </p:nvSpPr>
            <p:spPr bwMode="auto">
              <a:xfrm>
                <a:off x="6318250" y="3287713"/>
                <a:ext cx="188913" cy="23813"/>
              </a:xfrm>
              <a:custGeom>
                <a:avLst/>
                <a:gdLst>
                  <a:gd name="T0" fmla="*/ 6 w 119"/>
                  <a:gd name="T1" fmla="*/ 15 h 15"/>
                  <a:gd name="T2" fmla="*/ 0 w 119"/>
                  <a:gd name="T3" fmla="*/ 15 h 15"/>
                  <a:gd name="T4" fmla="*/ 0 w 119"/>
                  <a:gd name="T5" fmla="*/ 8 h 15"/>
                  <a:gd name="T6" fmla="*/ 0 w 119"/>
                  <a:gd name="T7" fmla="*/ 8 h 15"/>
                  <a:gd name="T8" fmla="*/ 0 w 119"/>
                  <a:gd name="T9" fmla="*/ 0 h 15"/>
                  <a:gd name="T10" fmla="*/ 6 w 119"/>
                  <a:gd name="T11" fmla="*/ 0 h 15"/>
                  <a:gd name="T12" fmla="*/ 113 w 119"/>
                  <a:gd name="T13" fmla="*/ 0 h 15"/>
                  <a:gd name="T14" fmla="*/ 119 w 119"/>
                  <a:gd name="T15" fmla="*/ 0 h 15"/>
                  <a:gd name="T16" fmla="*/ 119 w 119"/>
                  <a:gd name="T17" fmla="*/ 8 h 15"/>
                  <a:gd name="T18" fmla="*/ 119 w 119"/>
                  <a:gd name="T19" fmla="*/ 8 h 15"/>
                  <a:gd name="T20" fmla="*/ 119 w 119"/>
                  <a:gd name="T21" fmla="*/ 15 h 15"/>
                  <a:gd name="T22" fmla="*/ 113 w 119"/>
                  <a:gd name="T23" fmla="*/ 15 h 15"/>
                  <a:gd name="T24" fmla="*/ 6 w 1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3" y="0"/>
                    </a:lnTo>
                    <a:lnTo>
                      <a:pt x="119" y="0"/>
                    </a:lnTo>
                    <a:lnTo>
                      <a:pt x="119" y="8"/>
                    </a:lnTo>
                    <a:lnTo>
                      <a:pt x="119" y="8"/>
                    </a:lnTo>
                    <a:lnTo>
                      <a:pt x="119" y="15"/>
                    </a:lnTo>
                    <a:lnTo>
                      <a:pt x="11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7" name="Freeform 193"/>
              <p:cNvSpPr>
                <a:spLocks/>
              </p:cNvSpPr>
              <p:nvPr/>
            </p:nvSpPr>
            <p:spPr bwMode="auto">
              <a:xfrm>
                <a:off x="6488113" y="3276600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Freeform 194"/>
              <p:cNvSpPr>
                <a:spLocks/>
              </p:cNvSpPr>
              <p:nvPr/>
            </p:nvSpPr>
            <p:spPr bwMode="auto">
              <a:xfrm>
                <a:off x="6488113" y="3276600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6 w 25"/>
                  <a:gd name="T11" fmla="*/ 0 h 15"/>
                  <a:gd name="T12" fmla="*/ 18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8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Freeform 195"/>
              <p:cNvSpPr>
                <a:spLocks/>
              </p:cNvSpPr>
              <p:nvPr/>
            </p:nvSpPr>
            <p:spPr bwMode="auto">
              <a:xfrm>
                <a:off x="6507163" y="3276600"/>
                <a:ext cx="100013" cy="23813"/>
              </a:xfrm>
              <a:custGeom>
                <a:avLst/>
                <a:gdLst>
                  <a:gd name="T0" fmla="*/ 6 w 63"/>
                  <a:gd name="T1" fmla="*/ 15 h 15"/>
                  <a:gd name="T2" fmla="*/ 0 w 63"/>
                  <a:gd name="T3" fmla="*/ 15 h 15"/>
                  <a:gd name="T4" fmla="*/ 0 w 63"/>
                  <a:gd name="T5" fmla="*/ 7 h 15"/>
                  <a:gd name="T6" fmla="*/ 0 w 63"/>
                  <a:gd name="T7" fmla="*/ 7 h 15"/>
                  <a:gd name="T8" fmla="*/ 0 w 63"/>
                  <a:gd name="T9" fmla="*/ 0 h 15"/>
                  <a:gd name="T10" fmla="*/ 6 w 63"/>
                  <a:gd name="T11" fmla="*/ 0 h 15"/>
                  <a:gd name="T12" fmla="*/ 56 w 63"/>
                  <a:gd name="T13" fmla="*/ 0 h 15"/>
                  <a:gd name="T14" fmla="*/ 63 w 63"/>
                  <a:gd name="T15" fmla="*/ 0 h 15"/>
                  <a:gd name="T16" fmla="*/ 63 w 63"/>
                  <a:gd name="T17" fmla="*/ 7 h 15"/>
                  <a:gd name="T18" fmla="*/ 63 w 63"/>
                  <a:gd name="T19" fmla="*/ 7 h 15"/>
                  <a:gd name="T20" fmla="*/ 63 w 63"/>
                  <a:gd name="T21" fmla="*/ 15 h 15"/>
                  <a:gd name="T22" fmla="*/ 56 w 63"/>
                  <a:gd name="T23" fmla="*/ 15 h 15"/>
                  <a:gd name="T24" fmla="*/ 6 w 6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3" y="0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3" y="15"/>
                    </a:lnTo>
                    <a:lnTo>
                      <a:pt x="56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Freeform 196"/>
              <p:cNvSpPr>
                <a:spLocks/>
              </p:cNvSpPr>
              <p:nvPr/>
            </p:nvSpPr>
            <p:spPr bwMode="auto">
              <a:xfrm>
                <a:off x="6586538" y="3263900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6 w 13"/>
                  <a:gd name="T5" fmla="*/ 23 h 23"/>
                  <a:gd name="T6" fmla="*/ 6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6 w 13"/>
                  <a:gd name="T17" fmla="*/ 0 h 23"/>
                  <a:gd name="T18" fmla="*/ 6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Freeform 197"/>
              <p:cNvSpPr>
                <a:spLocks/>
              </p:cNvSpPr>
              <p:nvPr/>
            </p:nvSpPr>
            <p:spPr bwMode="auto">
              <a:xfrm>
                <a:off x="6586538" y="3263900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8 h 15"/>
                  <a:gd name="T6" fmla="*/ 0 w 19"/>
                  <a:gd name="T7" fmla="*/ 8 h 15"/>
                  <a:gd name="T8" fmla="*/ 0 w 19"/>
                  <a:gd name="T9" fmla="*/ 0 h 15"/>
                  <a:gd name="T10" fmla="*/ 6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8 h 15"/>
                  <a:gd name="T18" fmla="*/ 19 w 19"/>
                  <a:gd name="T19" fmla="*/ 8 h 15"/>
                  <a:gd name="T20" fmla="*/ 19 w 19"/>
                  <a:gd name="T21" fmla="*/ 15 h 15"/>
                  <a:gd name="T22" fmla="*/ 13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Freeform 198"/>
              <p:cNvSpPr>
                <a:spLocks/>
              </p:cNvSpPr>
              <p:nvPr/>
            </p:nvSpPr>
            <p:spPr bwMode="auto">
              <a:xfrm>
                <a:off x="6596063" y="3263900"/>
                <a:ext cx="90488" cy="23813"/>
              </a:xfrm>
              <a:custGeom>
                <a:avLst/>
                <a:gdLst>
                  <a:gd name="T0" fmla="*/ 7 w 57"/>
                  <a:gd name="T1" fmla="*/ 15 h 15"/>
                  <a:gd name="T2" fmla="*/ 0 w 57"/>
                  <a:gd name="T3" fmla="*/ 15 h 15"/>
                  <a:gd name="T4" fmla="*/ 0 w 57"/>
                  <a:gd name="T5" fmla="*/ 8 h 15"/>
                  <a:gd name="T6" fmla="*/ 0 w 57"/>
                  <a:gd name="T7" fmla="*/ 8 h 15"/>
                  <a:gd name="T8" fmla="*/ 0 w 57"/>
                  <a:gd name="T9" fmla="*/ 0 h 15"/>
                  <a:gd name="T10" fmla="*/ 7 w 57"/>
                  <a:gd name="T11" fmla="*/ 0 h 15"/>
                  <a:gd name="T12" fmla="*/ 51 w 57"/>
                  <a:gd name="T13" fmla="*/ 0 h 15"/>
                  <a:gd name="T14" fmla="*/ 57 w 57"/>
                  <a:gd name="T15" fmla="*/ 0 h 15"/>
                  <a:gd name="T16" fmla="*/ 57 w 57"/>
                  <a:gd name="T17" fmla="*/ 8 h 15"/>
                  <a:gd name="T18" fmla="*/ 57 w 57"/>
                  <a:gd name="T19" fmla="*/ 8 h 15"/>
                  <a:gd name="T20" fmla="*/ 57 w 57"/>
                  <a:gd name="T21" fmla="*/ 15 h 15"/>
                  <a:gd name="T22" fmla="*/ 51 w 57"/>
                  <a:gd name="T23" fmla="*/ 15 h 15"/>
                  <a:gd name="T24" fmla="*/ 7 w 57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7" y="0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7" y="15"/>
                    </a:lnTo>
                    <a:lnTo>
                      <a:pt x="51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Freeform 199"/>
              <p:cNvSpPr>
                <a:spLocks/>
              </p:cNvSpPr>
              <p:nvPr/>
            </p:nvSpPr>
            <p:spPr bwMode="auto">
              <a:xfrm>
                <a:off x="6665913" y="325278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Freeform 200"/>
              <p:cNvSpPr>
                <a:spLocks/>
              </p:cNvSpPr>
              <p:nvPr/>
            </p:nvSpPr>
            <p:spPr bwMode="auto">
              <a:xfrm>
                <a:off x="6665913" y="3252788"/>
                <a:ext cx="79375" cy="23813"/>
              </a:xfrm>
              <a:custGeom>
                <a:avLst/>
                <a:gdLst>
                  <a:gd name="T0" fmla="*/ 7 w 50"/>
                  <a:gd name="T1" fmla="*/ 15 h 15"/>
                  <a:gd name="T2" fmla="*/ 0 w 50"/>
                  <a:gd name="T3" fmla="*/ 15 h 15"/>
                  <a:gd name="T4" fmla="*/ 0 w 50"/>
                  <a:gd name="T5" fmla="*/ 7 h 15"/>
                  <a:gd name="T6" fmla="*/ 0 w 50"/>
                  <a:gd name="T7" fmla="*/ 7 h 15"/>
                  <a:gd name="T8" fmla="*/ 0 w 50"/>
                  <a:gd name="T9" fmla="*/ 0 h 15"/>
                  <a:gd name="T10" fmla="*/ 7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7 h 15"/>
                  <a:gd name="T18" fmla="*/ 50 w 50"/>
                  <a:gd name="T19" fmla="*/ 7 h 15"/>
                  <a:gd name="T20" fmla="*/ 50 w 50"/>
                  <a:gd name="T21" fmla="*/ 15 h 15"/>
                  <a:gd name="T22" fmla="*/ 44 w 50"/>
                  <a:gd name="T23" fmla="*/ 15 h 15"/>
                  <a:gd name="T24" fmla="*/ 7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Freeform 201"/>
              <p:cNvSpPr>
                <a:spLocks/>
              </p:cNvSpPr>
              <p:nvPr/>
            </p:nvSpPr>
            <p:spPr bwMode="auto">
              <a:xfrm>
                <a:off x="6726238" y="3241675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Freeform 202"/>
              <p:cNvSpPr>
                <a:spLocks/>
              </p:cNvSpPr>
              <p:nvPr/>
            </p:nvSpPr>
            <p:spPr bwMode="auto">
              <a:xfrm>
                <a:off x="6726238" y="3241675"/>
                <a:ext cx="69850" cy="22225"/>
              </a:xfrm>
              <a:custGeom>
                <a:avLst/>
                <a:gdLst>
                  <a:gd name="T0" fmla="*/ 6 w 44"/>
                  <a:gd name="T1" fmla="*/ 14 h 14"/>
                  <a:gd name="T2" fmla="*/ 0 w 44"/>
                  <a:gd name="T3" fmla="*/ 14 h 14"/>
                  <a:gd name="T4" fmla="*/ 0 w 44"/>
                  <a:gd name="T5" fmla="*/ 7 h 14"/>
                  <a:gd name="T6" fmla="*/ 0 w 44"/>
                  <a:gd name="T7" fmla="*/ 7 h 14"/>
                  <a:gd name="T8" fmla="*/ 0 w 44"/>
                  <a:gd name="T9" fmla="*/ 0 h 14"/>
                  <a:gd name="T10" fmla="*/ 6 w 44"/>
                  <a:gd name="T11" fmla="*/ 0 h 14"/>
                  <a:gd name="T12" fmla="*/ 38 w 44"/>
                  <a:gd name="T13" fmla="*/ 0 h 14"/>
                  <a:gd name="T14" fmla="*/ 44 w 44"/>
                  <a:gd name="T15" fmla="*/ 0 h 14"/>
                  <a:gd name="T16" fmla="*/ 44 w 44"/>
                  <a:gd name="T17" fmla="*/ 7 h 14"/>
                  <a:gd name="T18" fmla="*/ 44 w 44"/>
                  <a:gd name="T19" fmla="*/ 7 h 14"/>
                  <a:gd name="T20" fmla="*/ 44 w 44"/>
                  <a:gd name="T21" fmla="*/ 14 h 14"/>
                  <a:gd name="T22" fmla="*/ 38 w 44"/>
                  <a:gd name="T23" fmla="*/ 14 h 14"/>
                  <a:gd name="T24" fmla="*/ 6 w 44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4"/>
                    </a:lnTo>
                    <a:lnTo>
                      <a:pt x="38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Freeform 203"/>
              <p:cNvSpPr>
                <a:spLocks/>
              </p:cNvSpPr>
              <p:nvPr/>
            </p:nvSpPr>
            <p:spPr bwMode="auto">
              <a:xfrm>
                <a:off x="6775450" y="3228975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Freeform 204"/>
              <p:cNvSpPr>
                <a:spLocks/>
              </p:cNvSpPr>
              <p:nvPr/>
            </p:nvSpPr>
            <p:spPr bwMode="auto">
              <a:xfrm>
                <a:off x="6775450" y="3228975"/>
                <a:ext cx="179388" cy="23813"/>
              </a:xfrm>
              <a:custGeom>
                <a:avLst/>
                <a:gdLst>
                  <a:gd name="T0" fmla="*/ 7 w 113"/>
                  <a:gd name="T1" fmla="*/ 15 h 15"/>
                  <a:gd name="T2" fmla="*/ 0 w 113"/>
                  <a:gd name="T3" fmla="*/ 15 h 15"/>
                  <a:gd name="T4" fmla="*/ 0 w 113"/>
                  <a:gd name="T5" fmla="*/ 8 h 15"/>
                  <a:gd name="T6" fmla="*/ 0 w 113"/>
                  <a:gd name="T7" fmla="*/ 8 h 15"/>
                  <a:gd name="T8" fmla="*/ 0 w 113"/>
                  <a:gd name="T9" fmla="*/ 0 h 15"/>
                  <a:gd name="T10" fmla="*/ 7 w 113"/>
                  <a:gd name="T11" fmla="*/ 0 h 15"/>
                  <a:gd name="T12" fmla="*/ 107 w 113"/>
                  <a:gd name="T13" fmla="*/ 0 h 15"/>
                  <a:gd name="T14" fmla="*/ 113 w 113"/>
                  <a:gd name="T15" fmla="*/ 0 h 15"/>
                  <a:gd name="T16" fmla="*/ 113 w 113"/>
                  <a:gd name="T17" fmla="*/ 8 h 15"/>
                  <a:gd name="T18" fmla="*/ 113 w 113"/>
                  <a:gd name="T19" fmla="*/ 8 h 15"/>
                  <a:gd name="T20" fmla="*/ 113 w 113"/>
                  <a:gd name="T21" fmla="*/ 15 h 15"/>
                  <a:gd name="T22" fmla="*/ 107 w 113"/>
                  <a:gd name="T23" fmla="*/ 15 h 15"/>
                  <a:gd name="T24" fmla="*/ 7 w 11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07" y="0"/>
                    </a:lnTo>
                    <a:lnTo>
                      <a:pt x="113" y="0"/>
                    </a:lnTo>
                    <a:lnTo>
                      <a:pt x="113" y="8"/>
                    </a:lnTo>
                    <a:lnTo>
                      <a:pt x="113" y="8"/>
                    </a:lnTo>
                    <a:lnTo>
                      <a:pt x="113" y="15"/>
                    </a:lnTo>
                    <a:lnTo>
                      <a:pt x="107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Freeform 205"/>
              <p:cNvSpPr>
                <a:spLocks/>
              </p:cNvSpPr>
              <p:nvPr/>
            </p:nvSpPr>
            <p:spPr bwMode="auto">
              <a:xfrm>
                <a:off x="6935788" y="3217863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Freeform 207"/>
              <p:cNvSpPr>
                <a:spLocks/>
              </p:cNvSpPr>
              <p:nvPr/>
            </p:nvSpPr>
            <p:spPr bwMode="auto">
              <a:xfrm>
                <a:off x="6935788" y="3217863"/>
                <a:ext cx="28575" cy="23813"/>
              </a:xfrm>
              <a:custGeom>
                <a:avLst/>
                <a:gdLst>
                  <a:gd name="T0" fmla="*/ 6 w 18"/>
                  <a:gd name="T1" fmla="*/ 15 h 15"/>
                  <a:gd name="T2" fmla="*/ 0 w 18"/>
                  <a:gd name="T3" fmla="*/ 15 h 15"/>
                  <a:gd name="T4" fmla="*/ 0 w 18"/>
                  <a:gd name="T5" fmla="*/ 7 h 15"/>
                  <a:gd name="T6" fmla="*/ 0 w 18"/>
                  <a:gd name="T7" fmla="*/ 7 h 15"/>
                  <a:gd name="T8" fmla="*/ 0 w 18"/>
                  <a:gd name="T9" fmla="*/ 0 h 15"/>
                  <a:gd name="T10" fmla="*/ 6 w 18"/>
                  <a:gd name="T11" fmla="*/ 0 h 15"/>
                  <a:gd name="T12" fmla="*/ 12 w 18"/>
                  <a:gd name="T13" fmla="*/ 0 h 15"/>
                  <a:gd name="T14" fmla="*/ 18 w 18"/>
                  <a:gd name="T15" fmla="*/ 0 h 15"/>
                  <a:gd name="T16" fmla="*/ 18 w 18"/>
                  <a:gd name="T17" fmla="*/ 7 h 15"/>
                  <a:gd name="T18" fmla="*/ 18 w 18"/>
                  <a:gd name="T19" fmla="*/ 7 h 15"/>
                  <a:gd name="T20" fmla="*/ 18 w 18"/>
                  <a:gd name="T21" fmla="*/ 15 h 15"/>
                  <a:gd name="T22" fmla="*/ 12 w 18"/>
                  <a:gd name="T23" fmla="*/ 15 h 15"/>
                  <a:gd name="T24" fmla="*/ 6 w 1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8" y="15"/>
                    </a:lnTo>
                    <a:lnTo>
                      <a:pt x="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Freeform 208"/>
              <p:cNvSpPr>
                <a:spLocks/>
              </p:cNvSpPr>
              <p:nvPr/>
            </p:nvSpPr>
            <p:spPr bwMode="auto">
              <a:xfrm>
                <a:off x="6945313" y="3217863"/>
                <a:ext cx="119063" cy="23813"/>
              </a:xfrm>
              <a:custGeom>
                <a:avLst/>
                <a:gdLst>
                  <a:gd name="T0" fmla="*/ 6 w 75"/>
                  <a:gd name="T1" fmla="*/ 15 h 15"/>
                  <a:gd name="T2" fmla="*/ 0 w 75"/>
                  <a:gd name="T3" fmla="*/ 15 h 15"/>
                  <a:gd name="T4" fmla="*/ 0 w 75"/>
                  <a:gd name="T5" fmla="*/ 7 h 15"/>
                  <a:gd name="T6" fmla="*/ 0 w 75"/>
                  <a:gd name="T7" fmla="*/ 7 h 15"/>
                  <a:gd name="T8" fmla="*/ 0 w 75"/>
                  <a:gd name="T9" fmla="*/ 0 h 15"/>
                  <a:gd name="T10" fmla="*/ 6 w 75"/>
                  <a:gd name="T11" fmla="*/ 0 h 15"/>
                  <a:gd name="T12" fmla="*/ 69 w 75"/>
                  <a:gd name="T13" fmla="*/ 0 h 15"/>
                  <a:gd name="T14" fmla="*/ 75 w 75"/>
                  <a:gd name="T15" fmla="*/ 0 h 15"/>
                  <a:gd name="T16" fmla="*/ 75 w 75"/>
                  <a:gd name="T17" fmla="*/ 7 h 15"/>
                  <a:gd name="T18" fmla="*/ 75 w 75"/>
                  <a:gd name="T19" fmla="*/ 7 h 15"/>
                  <a:gd name="T20" fmla="*/ 75 w 75"/>
                  <a:gd name="T21" fmla="*/ 15 h 15"/>
                  <a:gd name="T22" fmla="*/ 69 w 75"/>
                  <a:gd name="T23" fmla="*/ 15 h 15"/>
                  <a:gd name="T24" fmla="*/ 6 w 7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9" y="0"/>
                    </a:lnTo>
                    <a:lnTo>
                      <a:pt x="75" y="0"/>
                    </a:lnTo>
                    <a:lnTo>
                      <a:pt x="75" y="7"/>
                    </a:lnTo>
                    <a:lnTo>
                      <a:pt x="75" y="7"/>
                    </a:lnTo>
                    <a:lnTo>
                      <a:pt x="75" y="15"/>
                    </a:lnTo>
                    <a:lnTo>
                      <a:pt x="6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Freeform 209"/>
              <p:cNvSpPr>
                <a:spLocks/>
              </p:cNvSpPr>
              <p:nvPr/>
            </p:nvSpPr>
            <p:spPr bwMode="auto">
              <a:xfrm>
                <a:off x="7045326" y="3205163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Freeform 210"/>
              <p:cNvSpPr>
                <a:spLocks/>
              </p:cNvSpPr>
              <p:nvPr/>
            </p:nvSpPr>
            <p:spPr bwMode="auto">
              <a:xfrm>
                <a:off x="7045326" y="3205163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8 h 15"/>
                  <a:gd name="T6" fmla="*/ 0 w 31"/>
                  <a:gd name="T7" fmla="*/ 8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8 h 15"/>
                  <a:gd name="T18" fmla="*/ 31 w 31"/>
                  <a:gd name="T19" fmla="*/ 8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Freeform 211"/>
              <p:cNvSpPr>
                <a:spLocks/>
              </p:cNvSpPr>
              <p:nvPr/>
            </p:nvSpPr>
            <p:spPr bwMode="auto">
              <a:xfrm>
                <a:off x="7073901" y="3194051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Freeform 212"/>
              <p:cNvSpPr>
                <a:spLocks/>
              </p:cNvSpPr>
              <p:nvPr/>
            </p:nvSpPr>
            <p:spPr bwMode="auto">
              <a:xfrm>
                <a:off x="7073901" y="3194051"/>
                <a:ext cx="109538" cy="23813"/>
              </a:xfrm>
              <a:custGeom>
                <a:avLst/>
                <a:gdLst>
                  <a:gd name="T0" fmla="*/ 7 w 69"/>
                  <a:gd name="T1" fmla="*/ 15 h 15"/>
                  <a:gd name="T2" fmla="*/ 0 w 69"/>
                  <a:gd name="T3" fmla="*/ 15 h 15"/>
                  <a:gd name="T4" fmla="*/ 0 w 69"/>
                  <a:gd name="T5" fmla="*/ 7 h 15"/>
                  <a:gd name="T6" fmla="*/ 0 w 69"/>
                  <a:gd name="T7" fmla="*/ 7 h 15"/>
                  <a:gd name="T8" fmla="*/ 0 w 69"/>
                  <a:gd name="T9" fmla="*/ 0 h 15"/>
                  <a:gd name="T10" fmla="*/ 7 w 69"/>
                  <a:gd name="T11" fmla="*/ 0 h 15"/>
                  <a:gd name="T12" fmla="*/ 63 w 69"/>
                  <a:gd name="T13" fmla="*/ 0 h 15"/>
                  <a:gd name="T14" fmla="*/ 69 w 69"/>
                  <a:gd name="T15" fmla="*/ 0 h 15"/>
                  <a:gd name="T16" fmla="*/ 69 w 69"/>
                  <a:gd name="T17" fmla="*/ 7 h 15"/>
                  <a:gd name="T18" fmla="*/ 69 w 69"/>
                  <a:gd name="T19" fmla="*/ 7 h 15"/>
                  <a:gd name="T20" fmla="*/ 69 w 69"/>
                  <a:gd name="T21" fmla="*/ 15 h 15"/>
                  <a:gd name="T22" fmla="*/ 63 w 69"/>
                  <a:gd name="T23" fmla="*/ 15 h 15"/>
                  <a:gd name="T24" fmla="*/ 7 w 6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63" y="0"/>
                    </a:lnTo>
                    <a:lnTo>
                      <a:pt x="69" y="0"/>
                    </a:lnTo>
                    <a:lnTo>
                      <a:pt x="69" y="7"/>
                    </a:lnTo>
                    <a:lnTo>
                      <a:pt x="69" y="7"/>
                    </a:lnTo>
                    <a:lnTo>
                      <a:pt x="69" y="15"/>
                    </a:lnTo>
                    <a:lnTo>
                      <a:pt x="63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" name="Freeform 213"/>
              <p:cNvSpPr>
                <a:spLocks/>
              </p:cNvSpPr>
              <p:nvPr/>
            </p:nvSpPr>
            <p:spPr bwMode="auto">
              <a:xfrm>
                <a:off x="7164388" y="3194051"/>
                <a:ext cx="88900" cy="23813"/>
              </a:xfrm>
              <a:custGeom>
                <a:avLst/>
                <a:gdLst>
                  <a:gd name="T0" fmla="*/ 6 w 56"/>
                  <a:gd name="T1" fmla="*/ 15 h 15"/>
                  <a:gd name="T2" fmla="*/ 0 w 56"/>
                  <a:gd name="T3" fmla="*/ 15 h 15"/>
                  <a:gd name="T4" fmla="*/ 0 w 56"/>
                  <a:gd name="T5" fmla="*/ 7 h 15"/>
                  <a:gd name="T6" fmla="*/ 0 w 56"/>
                  <a:gd name="T7" fmla="*/ 7 h 15"/>
                  <a:gd name="T8" fmla="*/ 0 w 56"/>
                  <a:gd name="T9" fmla="*/ 0 h 15"/>
                  <a:gd name="T10" fmla="*/ 6 w 56"/>
                  <a:gd name="T11" fmla="*/ 0 h 15"/>
                  <a:gd name="T12" fmla="*/ 50 w 56"/>
                  <a:gd name="T13" fmla="*/ 0 h 15"/>
                  <a:gd name="T14" fmla="*/ 56 w 56"/>
                  <a:gd name="T15" fmla="*/ 0 h 15"/>
                  <a:gd name="T16" fmla="*/ 56 w 56"/>
                  <a:gd name="T17" fmla="*/ 7 h 15"/>
                  <a:gd name="T18" fmla="*/ 56 w 56"/>
                  <a:gd name="T19" fmla="*/ 7 h 15"/>
                  <a:gd name="T20" fmla="*/ 56 w 56"/>
                  <a:gd name="T21" fmla="*/ 15 h 15"/>
                  <a:gd name="T22" fmla="*/ 50 w 56"/>
                  <a:gd name="T23" fmla="*/ 15 h 15"/>
                  <a:gd name="T24" fmla="*/ 6 w 5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56" y="7"/>
                    </a:lnTo>
                    <a:lnTo>
                      <a:pt x="56" y="7"/>
                    </a:lnTo>
                    <a:lnTo>
                      <a:pt x="56" y="15"/>
                    </a:lnTo>
                    <a:lnTo>
                      <a:pt x="50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Freeform 214"/>
              <p:cNvSpPr>
                <a:spLocks/>
              </p:cNvSpPr>
              <p:nvPr/>
            </p:nvSpPr>
            <p:spPr bwMode="auto">
              <a:xfrm>
                <a:off x="7234238" y="3182938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Freeform 215"/>
              <p:cNvSpPr>
                <a:spLocks/>
              </p:cNvSpPr>
              <p:nvPr/>
            </p:nvSpPr>
            <p:spPr bwMode="auto">
              <a:xfrm>
                <a:off x="7234238" y="3182938"/>
                <a:ext cx="79375" cy="22225"/>
              </a:xfrm>
              <a:custGeom>
                <a:avLst/>
                <a:gdLst>
                  <a:gd name="T0" fmla="*/ 6 w 50"/>
                  <a:gd name="T1" fmla="*/ 14 h 14"/>
                  <a:gd name="T2" fmla="*/ 0 w 50"/>
                  <a:gd name="T3" fmla="*/ 14 h 14"/>
                  <a:gd name="T4" fmla="*/ 0 w 50"/>
                  <a:gd name="T5" fmla="*/ 7 h 14"/>
                  <a:gd name="T6" fmla="*/ 0 w 50"/>
                  <a:gd name="T7" fmla="*/ 7 h 14"/>
                  <a:gd name="T8" fmla="*/ 0 w 50"/>
                  <a:gd name="T9" fmla="*/ 0 h 14"/>
                  <a:gd name="T10" fmla="*/ 6 w 50"/>
                  <a:gd name="T11" fmla="*/ 0 h 14"/>
                  <a:gd name="T12" fmla="*/ 43 w 50"/>
                  <a:gd name="T13" fmla="*/ 0 h 14"/>
                  <a:gd name="T14" fmla="*/ 50 w 50"/>
                  <a:gd name="T15" fmla="*/ 0 h 14"/>
                  <a:gd name="T16" fmla="*/ 50 w 50"/>
                  <a:gd name="T17" fmla="*/ 7 h 14"/>
                  <a:gd name="T18" fmla="*/ 50 w 50"/>
                  <a:gd name="T19" fmla="*/ 7 h 14"/>
                  <a:gd name="T20" fmla="*/ 50 w 50"/>
                  <a:gd name="T21" fmla="*/ 14 h 14"/>
                  <a:gd name="T22" fmla="*/ 43 w 50"/>
                  <a:gd name="T23" fmla="*/ 14 h 14"/>
                  <a:gd name="T24" fmla="*/ 6 w 50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0" y="14"/>
                    </a:lnTo>
                    <a:lnTo>
                      <a:pt x="43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Freeform 216"/>
              <p:cNvSpPr>
                <a:spLocks/>
              </p:cNvSpPr>
              <p:nvPr/>
            </p:nvSpPr>
            <p:spPr bwMode="auto">
              <a:xfrm>
                <a:off x="7292976" y="3182938"/>
                <a:ext cx="39688" cy="22225"/>
              </a:xfrm>
              <a:custGeom>
                <a:avLst/>
                <a:gdLst>
                  <a:gd name="T0" fmla="*/ 6 w 25"/>
                  <a:gd name="T1" fmla="*/ 14 h 14"/>
                  <a:gd name="T2" fmla="*/ 0 w 25"/>
                  <a:gd name="T3" fmla="*/ 14 h 14"/>
                  <a:gd name="T4" fmla="*/ 0 w 25"/>
                  <a:gd name="T5" fmla="*/ 7 h 14"/>
                  <a:gd name="T6" fmla="*/ 0 w 25"/>
                  <a:gd name="T7" fmla="*/ 7 h 14"/>
                  <a:gd name="T8" fmla="*/ 0 w 25"/>
                  <a:gd name="T9" fmla="*/ 0 h 14"/>
                  <a:gd name="T10" fmla="*/ 6 w 25"/>
                  <a:gd name="T11" fmla="*/ 0 h 14"/>
                  <a:gd name="T12" fmla="*/ 19 w 25"/>
                  <a:gd name="T13" fmla="*/ 0 h 14"/>
                  <a:gd name="T14" fmla="*/ 25 w 25"/>
                  <a:gd name="T15" fmla="*/ 0 h 14"/>
                  <a:gd name="T16" fmla="*/ 25 w 25"/>
                  <a:gd name="T17" fmla="*/ 7 h 14"/>
                  <a:gd name="T18" fmla="*/ 25 w 25"/>
                  <a:gd name="T19" fmla="*/ 7 h 14"/>
                  <a:gd name="T20" fmla="*/ 25 w 25"/>
                  <a:gd name="T21" fmla="*/ 14 h 14"/>
                  <a:gd name="T22" fmla="*/ 19 w 25"/>
                  <a:gd name="T23" fmla="*/ 14 h 14"/>
                  <a:gd name="T24" fmla="*/ 6 w 2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4"/>
                    </a:lnTo>
                    <a:lnTo>
                      <a:pt x="19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Freeform 217"/>
              <p:cNvSpPr>
                <a:spLocks/>
              </p:cNvSpPr>
              <p:nvPr/>
            </p:nvSpPr>
            <p:spPr bwMode="auto">
              <a:xfrm>
                <a:off x="7313613" y="3170238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Freeform 218"/>
              <p:cNvSpPr>
                <a:spLocks/>
              </p:cNvSpPr>
              <p:nvPr/>
            </p:nvSpPr>
            <p:spPr bwMode="auto">
              <a:xfrm>
                <a:off x="7313613" y="3170238"/>
                <a:ext cx="109538" cy="23813"/>
              </a:xfrm>
              <a:custGeom>
                <a:avLst/>
                <a:gdLst>
                  <a:gd name="T0" fmla="*/ 6 w 69"/>
                  <a:gd name="T1" fmla="*/ 15 h 15"/>
                  <a:gd name="T2" fmla="*/ 0 w 69"/>
                  <a:gd name="T3" fmla="*/ 15 h 15"/>
                  <a:gd name="T4" fmla="*/ 0 w 69"/>
                  <a:gd name="T5" fmla="*/ 8 h 15"/>
                  <a:gd name="T6" fmla="*/ 0 w 69"/>
                  <a:gd name="T7" fmla="*/ 8 h 15"/>
                  <a:gd name="T8" fmla="*/ 0 w 69"/>
                  <a:gd name="T9" fmla="*/ 0 h 15"/>
                  <a:gd name="T10" fmla="*/ 6 w 69"/>
                  <a:gd name="T11" fmla="*/ 0 h 15"/>
                  <a:gd name="T12" fmla="*/ 62 w 69"/>
                  <a:gd name="T13" fmla="*/ 0 h 15"/>
                  <a:gd name="T14" fmla="*/ 69 w 69"/>
                  <a:gd name="T15" fmla="*/ 0 h 15"/>
                  <a:gd name="T16" fmla="*/ 69 w 69"/>
                  <a:gd name="T17" fmla="*/ 8 h 15"/>
                  <a:gd name="T18" fmla="*/ 69 w 69"/>
                  <a:gd name="T19" fmla="*/ 8 h 15"/>
                  <a:gd name="T20" fmla="*/ 69 w 69"/>
                  <a:gd name="T21" fmla="*/ 15 h 15"/>
                  <a:gd name="T22" fmla="*/ 62 w 69"/>
                  <a:gd name="T23" fmla="*/ 15 h 15"/>
                  <a:gd name="T24" fmla="*/ 6 w 6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2" y="0"/>
                    </a:lnTo>
                    <a:lnTo>
                      <a:pt x="69" y="0"/>
                    </a:lnTo>
                    <a:lnTo>
                      <a:pt x="69" y="8"/>
                    </a:lnTo>
                    <a:lnTo>
                      <a:pt x="69" y="8"/>
                    </a:lnTo>
                    <a:lnTo>
                      <a:pt x="69" y="15"/>
                    </a:lnTo>
                    <a:lnTo>
                      <a:pt x="6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Freeform 219"/>
              <p:cNvSpPr>
                <a:spLocks/>
              </p:cNvSpPr>
              <p:nvPr/>
            </p:nvSpPr>
            <p:spPr bwMode="auto">
              <a:xfrm>
                <a:off x="7402513" y="3159126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Freeform 220"/>
              <p:cNvSpPr>
                <a:spLocks/>
              </p:cNvSpPr>
              <p:nvPr/>
            </p:nvSpPr>
            <p:spPr bwMode="auto">
              <a:xfrm>
                <a:off x="7402513" y="3159126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7 h 15"/>
                  <a:gd name="T6" fmla="*/ 0 w 31"/>
                  <a:gd name="T7" fmla="*/ 7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7 h 15"/>
                  <a:gd name="T18" fmla="*/ 31 w 31"/>
                  <a:gd name="T19" fmla="*/ 7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Freeform 221"/>
              <p:cNvSpPr>
                <a:spLocks/>
              </p:cNvSpPr>
              <p:nvPr/>
            </p:nvSpPr>
            <p:spPr bwMode="auto">
              <a:xfrm>
                <a:off x="7432676" y="3159126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Freeform 222"/>
              <p:cNvSpPr>
                <a:spLocks/>
              </p:cNvSpPr>
              <p:nvPr/>
            </p:nvSpPr>
            <p:spPr bwMode="auto">
              <a:xfrm>
                <a:off x="7451726" y="3146426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7 w 13"/>
                  <a:gd name="T5" fmla="*/ 23 h 23"/>
                  <a:gd name="T6" fmla="*/ 7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7 w 13"/>
                  <a:gd name="T17" fmla="*/ 0 h 23"/>
                  <a:gd name="T18" fmla="*/ 7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Freeform 223"/>
              <p:cNvSpPr>
                <a:spLocks/>
              </p:cNvSpPr>
              <p:nvPr/>
            </p:nvSpPr>
            <p:spPr bwMode="auto">
              <a:xfrm>
                <a:off x="7451726" y="3146426"/>
                <a:ext cx="69850" cy="23813"/>
              </a:xfrm>
              <a:custGeom>
                <a:avLst/>
                <a:gdLst>
                  <a:gd name="T0" fmla="*/ 7 w 44"/>
                  <a:gd name="T1" fmla="*/ 15 h 15"/>
                  <a:gd name="T2" fmla="*/ 0 w 44"/>
                  <a:gd name="T3" fmla="*/ 15 h 15"/>
                  <a:gd name="T4" fmla="*/ 0 w 44"/>
                  <a:gd name="T5" fmla="*/ 8 h 15"/>
                  <a:gd name="T6" fmla="*/ 0 w 44"/>
                  <a:gd name="T7" fmla="*/ 8 h 15"/>
                  <a:gd name="T8" fmla="*/ 0 w 44"/>
                  <a:gd name="T9" fmla="*/ 0 h 15"/>
                  <a:gd name="T10" fmla="*/ 7 w 44"/>
                  <a:gd name="T11" fmla="*/ 0 h 15"/>
                  <a:gd name="T12" fmla="*/ 38 w 44"/>
                  <a:gd name="T13" fmla="*/ 0 h 15"/>
                  <a:gd name="T14" fmla="*/ 44 w 44"/>
                  <a:gd name="T15" fmla="*/ 0 h 15"/>
                  <a:gd name="T16" fmla="*/ 44 w 44"/>
                  <a:gd name="T17" fmla="*/ 8 h 15"/>
                  <a:gd name="T18" fmla="*/ 44 w 44"/>
                  <a:gd name="T19" fmla="*/ 8 h 15"/>
                  <a:gd name="T20" fmla="*/ 44 w 44"/>
                  <a:gd name="T21" fmla="*/ 15 h 15"/>
                  <a:gd name="T22" fmla="*/ 38 w 44"/>
                  <a:gd name="T23" fmla="*/ 15 h 15"/>
                  <a:gd name="T24" fmla="*/ 7 w 4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15"/>
                    </a:lnTo>
                    <a:lnTo>
                      <a:pt x="38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Freeform 224"/>
              <p:cNvSpPr>
                <a:spLocks/>
              </p:cNvSpPr>
              <p:nvPr/>
            </p:nvSpPr>
            <p:spPr bwMode="auto">
              <a:xfrm>
                <a:off x="7502526" y="3135313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Freeform 225"/>
              <p:cNvSpPr>
                <a:spLocks/>
              </p:cNvSpPr>
              <p:nvPr/>
            </p:nvSpPr>
            <p:spPr bwMode="auto">
              <a:xfrm>
                <a:off x="7502526" y="3135313"/>
                <a:ext cx="158750" cy="23813"/>
              </a:xfrm>
              <a:custGeom>
                <a:avLst/>
                <a:gdLst>
                  <a:gd name="T0" fmla="*/ 6 w 100"/>
                  <a:gd name="T1" fmla="*/ 15 h 15"/>
                  <a:gd name="T2" fmla="*/ 0 w 100"/>
                  <a:gd name="T3" fmla="*/ 15 h 15"/>
                  <a:gd name="T4" fmla="*/ 0 w 100"/>
                  <a:gd name="T5" fmla="*/ 7 h 15"/>
                  <a:gd name="T6" fmla="*/ 0 w 100"/>
                  <a:gd name="T7" fmla="*/ 7 h 15"/>
                  <a:gd name="T8" fmla="*/ 0 w 100"/>
                  <a:gd name="T9" fmla="*/ 0 h 15"/>
                  <a:gd name="T10" fmla="*/ 6 w 100"/>
                  <a:gd name="T11" fmla="*/ 0 h 15"/>
                  <a:gd name="T12" fmla="*/ 94 w 100"/>
                  <a:gd name="T13" fmla="*/ 0 h 15"/>
                  <a:gd name="T14" fmla="*/ 100 w 100"/>
                  <a:gd name="T15" fmla="*/ 0 h 15"/>
                  <a:gd name="T16" fmla="*/ 100 w 100"/>
                  <a:gd name="T17" fmla="*/ 7 h 15"/>
                  <a:gd name="T18" fmla="*/ 100 w 100"/>
                  <a:gd name="T19" fmla="*/ 7 h 15"/>
                  <a:gd name="T20" fmla="*/ 100 w 100"/>
                  <a:gd name="T21" fmla="*/ 15 h 15"/>
                  <a:gd name="T22" fmla="*/ 94 w 100"/>
                  <a:gd name="T23" fmla="*/ 15 h 15"/>
                  <a:gd name="T24" fmla="*/ 6 w 10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94" y="0"/>
                    </a:lnTo>
                    <a:lnTo>
                      <a:pt x="100" y="0"/>
                    </a:lnTo>
                    <a:lnTo>
                      <a:pt x="100" y="7"/>
                    </a:lnTo>
                    <a:lnTo>
                      <a:pt x="100" y="7"/>
                    </a:lnTo>
                    <a:lnTo>
                      <a:pt x="100" y="15"/>
                    </a:lnTo>
                    <a:lnTo>
                      <a:pt x="9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Freeform 226"/>
              <p:cNvSpPr>
                <a:spLocks/>
              </p:cNvSpPr>
              <p:nvPr/>
            </p:nvSpPr>
            <p:spPr bwMode="auto">
              <a:xfrm>
                <a:off x="7642226" y="3135313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7 h 15"/>
                  <a:gd name="T6" fmla="*/ 0 w 31"/>
                  <a:gd name="T7" fmla="*/ 7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7 h 15"/>
                  <a:gd name="T18" fmla="*/ 31 w 31"/>
                  <a:gd name="T19" fmla="*/ 7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Freeform 227"/>
              <p:cNvSpPr>
                <a:spLocks/>
              </p:cNvSpPr>
              <p:nvPr/>
            </p:nvSpPr>
            <p:spPr bwMode="auto">
              <a:xfrm>
                <a:off x="1900238" y="3687763"/>
                <a:ext cx="20638" cy="879475"/>
              </a:xfrm>
              <a:custGeom>
                <a:avLst/>
                <a:gdLst>
                  <a:gd name="T0" fmla="*/ 13 w 13"/>
                  <a:gd name="T1" fmla="*/ 547 h 554"/>
                  <a:gd name="T2" fmla="*/ 13 w 13"/>
                  <a:gd name="T3" fmla="*/ 554 h 554"/>
                  <a:gd name="T4" fmla="*/ 6 w 13"/>
                  <a:gd name="T5" fmla="*/ 554 h 554"/>
                  <a:gd name="T6" fmla="*/ 6 w 13"/>
                  <a:gd name="T7" fmla="*/ 554 h 554"/>
                  <a:gd name="T8" fmla="*/ 0 w 13"/>
                  <a:gd name="T9" fmla="*/ 554 h 554"/>
                  <a:gd name="T10" fmla="*/ 0 w 13"/>
                  <a:gd name="T11" fmla="*/ 547 h 554"/>
                  <a:gd name="T12" fmla="*/ 0 w 13"/>
                  <a:gd name="T13" fmla="*/ 7 h 554"/>
                  <a:gd name="T14" fmla="*/ 0 w 13"/>
                  <a:gd name="T15" fmla="*/ 0 h 554"/>
                  <a:gd name="T16" fmla="*/ 6 w 13"/>
                  <a:gd name="T17" fmla="*/ 0 h 554"/>
                  <a:gd name="T18" fmla="*/ 6 w 13"/>
                  <a:gd name="T19" fmla="*/ 0 h 554"/>
                  <a:gd name="T20" fmla="*/ 13 w 13"/>
                  <a:gd name="T21" fmla="*/ 0 h 554"/>
                  <a:gd name="T22" fmla="*/ 13 w 13"/>
                  <a:gd name="T23" fmla="*/ 7 h 554"/>
                  <a:gd name="T24" fmla="*/ 13 w 13"/>
                  <a:gd name="T25" fmla="*/ 547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554">
                    <a:moveTo>
                      <a:pt x="13" y="547"/>
                    </a:moveTo>
                    <a:lnTo>
                      <a:pt x="13" y="554"/>
                    </a:lnTo>
                    <a:lnTo>
                      <a:pt x="6" y="554"/>
                    </a:lnTo>
                    <a:lnTo>
                      <a:pt x="6" y="554"/>
                    </a:lnTo>
                    <a:lnTo>
                      <a:pt x="0" y="554"/>
                    </a:lnTo>
                    <a:lnTo>
                      <a:pt x="0" y="54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54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Freeform 228"/>
              <p:cNvSpPr>
                <a:spLocks/>
              </p:cNvSpPr>
              <p:nvPr/>
            </p:nvSpPr>
            <p:spPr bwMode="auto">
              <a:xfrm>
                <a:off x="1900238" y="3687763"/>
                <a:ext cx="39688" cy="22225"/>
              </a:xfrm>
              <a:custGeom>
                <a:avLst/>
                <a:gdLst>
                  <a:gd name="T0" fmla="*/ 6 w 25"/>
                  <a:gd name="T1" fmla="*/ 14 h 14"/>
                  <a:gd name="T2" fmla="*/ 0 w 25"/>
                  <a:gd name="T3" fmla="*/ 14 h 14"/>
                  <a:gd name="T4" fmla="*/ 0 w 25"/>
                  <a:gd name="T5" fmla="*/ 7 h 14"/>
                  <a:gd name="T6" fmla="*/ 0 w 25"/>
                  <a:gd name="T7" fmla="*/ 7 h 14"/>
                  <a:gd name="T8" fmla="*/ 0 w 25"/>
                  <a:gd name="T9" fmla="*/ 0 h 14"/>
                  <a:gd name="T10" fmla="*/ 6 w 25"/>
                  <a:gd name="T11" fmla="*/ 0 h 14"/>
                  <a:gd name="T12" fmla="*/ 19 w 25"/>
                  <a:gd name="T13" fmla="*/ 0 h 14"/>
                  <a:gd name="T14" fmla="*/ 25 w 25"/>
                  <a:gd name="T15" fmla="*/ 0 h 14"/>
                  <a:gd name="T16" fmla="*/ 25 w 25"/>
                  <a:gd name="T17" fmla="*/ 7 h 14"/>
                  <a:gd name="T18" fmla="*/ 25 w 25"/>
                  <a:gd name="T19" fmla="*/ 7 h 14"/>
                  <a:gd name="T20" fmla="*/ 25 w 25"/>
                  <a:gd name="T21" fmla="*/ 14 h 14"/>
                  <a:gd name="T22" fmla="*/ 19 w 25"/>
                  <a:gd name="T23" fmla="*/ 14 h 14"/>
                  <a:gd name="T24" fmla="*/ 6 w 2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4"/>
                    </a:lnTo>
                    <a:lnTo>
                      <a:pt x="19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Freeform 229"/>
              <p:cNvSpPr>
                <a:spLocks/>
              </p:cNvSpPr>
              <p:nvPr/>
            </p:nvSpPr>
            <p:spPr bwMode="auto">
              <a:xfrm>
                <a:off x="1920876" y="3675063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Freeform 230"/>
              <p:cNvSpPr>
                <a:spLocks/>
              </p:cNvSpPr>
              <p:nvPr/>
            </p:nvSpPr>
            <p:spPr bwMode="auto">
              <a:xfrm>
                <a:off x="1920876" y="3675063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8 h 15"/>
                  <a:gd name="T6" fmla="*/ 0 w 31"/>
                  <a:gd name="T7" fmla="*/ 8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8 h 15"/>
                  <a:gd name="T18" fmla="*/ 31 w 31"/>
                  <a:gd name="T19" fmla="*/ 8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Freeform 231"/>
              <p:cNvSpPr>
                <a:spLocks/>
              </p:cNvSpPr>
              <p:nvPr/>
            </p:nvSpPr>
            <p:spPr bwMode="auto">
              <a:xfrm>
                <a:off x="1949451" y="3663951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Freeform 232"/>
              <p:cNvSpPr>
                <a:spLocks/>
              </p:cNvSpPr>
              <p:nvPr/>
            </p:nvSpPr>
            <p:spPr bwMode="auto">
              <a:xfrm>
                <a:off x="1949451" y="3663951"/>
                <a:ext cx="30163" cy="23813"/>
              </a:xfrm>
              <a:custGeom>
                <a:avLst/>
                <a:gdLst>
                  <a:gd name="T0" fmla="*/ 7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7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3 w 19"/>
                  <a:gd name="T23" fmla="*/ 15 h 15"/>
                  <a:gd name="T24" fmla="*/ 7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Freeform 233"/>
              <p:cNvSpPr>
                <a:spLocks/>
              </p:cNvSpPr>
              <p:nvPr/>
            </p:nvSpPr>
            <p:spPr bwMode="auto">
              <a:xfrm>
                <a:off x="1960563" y="3651251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Freeform 234"/>
              <p:cNvSpPr>
                <a:spLocks/>
              </p:cNvSpPr>
              <p:nvPr/>
            </p:nvSpPr>
            <p:spPr bwMode="auto">
              <a:xfrm>
                <a:off x="1960563" y="3651251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Freeform 235"/>
              <p:cNvSpPr>
                <a:spLocks/>
              </p:cNvSpPr>
              <p:nvPr/>
            </p:nvSpPr>
            <p:spPr bwMode="auto">
              <a:xfrm>
                <a:off x="1979613" y="3651251"/>
                <a:ext cx="50800" cy="23813"/>
              </a:xfrm>
              <a:custGeom>
                <a:avLst/>
                <a:gdLst>
                  <a:gd name="T0" fmla="*/ 7 w 32"/>
                  <a:gd name="T1" fmla="*/ 15 h 15"/>
                  <a:gd name="T2" fmla="*/ 0 w 32"/>
                  <a:gd name="T3" fmla="*/ 15 h 15"/>
                  <a:gd name="T4" fmla="*/ 0 w 32"/>
                  <a:gd name="T5" fmla="*/ 8 h 15"/>
                  <a:gd name="T6" fmla="*/ 0 w 32"/>
                  <a:gd name="T7" fmla="*/ 8 h 15"/>
                  <a:gd name="T8" fmla="*/ 0 w 32"/>
                  <a:gd name="T9" fmla="*/ 0 h 15"/>
                  <a:gd name="T10" fmla="*/ 7 w 32"/>
                  <a:gd name="T11" fmla="*/ 0 h 15"/>
                  <a:gd name="T12" fmla="*/ 25 w 32"/>
                  <a:gd name="T13" fmla="*/ 0 h 15"/>
                  <a:gd name="T14" fmla="*/ 32 w 32"/>
                  <a:gd name="T15" fmla="*/ 0 h 15"/>
                  <a:gd name="T16" fmla="*/ 32 w 32"/>
                  <a:gd name="T17" fmla="*/ 8 h 15"/>
                  <a:gd name="T18" fmla="*/ 32 w 32"/>
                  <a:gd name="T19" fmla="*/ 8 h 15"/>
                  <a:gd name="T20" fmla="*/ 32 w 32"/>
                  <a:gd name="T21" fmla="*/ 15 h 15"/>
                  <a:gd name="T22" fmla="*/ 25 w 32"/>
                  <a:gd name="T23" fmla="*/ 15 h 15"/>
                  <a:gd name="T24" fmla="*/ 7 w 3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15"/>
                    </a:lnTo>
                    <a:lnTo>
                      <a:pt x="25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Freeform 236"/>
              <p:cNvSpPr>
                <a:spLocks/>
              </p:cNvSpPr>
              <p:nvPr/>
            </p:nvSpPr>
            <p:spPr bwMode="auto">
              <a:xfrm>
                <a:off x="2009776" y="364013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0" name="Freeform 237"/>
              <p:cNvSpPr>
                <a:spLocks/>
              </p:cNvSpPr>
              <p:nvPr/>
            </p:nvSpPr>
            <p:spPr bwMode="auto">
              <a:xfrm>
                <a:off x="2009776" y="3640138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1" name="Freeform 238"/>
              <p:cNvSpPr>
                <a:spLocks/>
              </p:cNvSpPr>
              <p:nvPr/>
            </p:nvSpPr>
            <p:spPr bwMode="auto">
              <a:xfrm>
                <a:off x="2030413" y="3629026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Freeform 239"/>
              <p:cNvSpPr>
                <a:spLocks/>
              </p:cNvSpPr>
              <p:nvPr/>
            </p:nvSpPr>
            <p:spPr bwMode="auto">
              <a:xfrm>
                <a:off x="2030413" y="3629026"/>
                <a:ext cx="58738" cy="22225"/>
              </a:xfrm>
              <a:custGeom>
                <a:avLst/>
                <a:gdLst>
                  <a:gd name="T0" fmla="*/ 6 w 37"/>
                  <a:gd name="T1" fmla="*/ 14 h 14"/>
                  <a:gd name="T2" fmla="*/ 0 w 37"/>
                  <a:gd name="T3" fmla="*/ 14 h 14"/>
                  <a:gd name="T4" fmla="*/ 0 w 37"/>
                  <a:gd name="T5" fmla="*/ 7 h 14"/>
                  <a:gd name="T6" fmla="*/ 0 w 37"/>
                  <a:gd name="T7" fmla="*/ 7 h 14"/>
                  <a:gd name="T8" fmla="*/ 0 w 37"/>
                  <a:gd name="T9" fmla="*/ 0 h 14"/>
                  <a:gd name="T10" fmla="*/ 6 w 37"/>
                  <a:gd name="T11" fmla="*/ 0 h 14"/>
                  <a:gd name="T12" fmla="*/ 31 w 37"/>
                  <a:gd name="T13" fmla="*/ 0 h 14"/>
                  <a:gd name="T14" fmla="*/ 37 w 37"/>
                  <a:gd name="T15" fmla="*/ 0 h 14"/>
                  <a:gd name="T16" fmla="*/ 37 w 37"/>
                  <a:gd name="T17" fmla="*/ 7 h 14"/>
                  <a:gd name="T18" fmla="*/ 37 w 37"/>
                  <a:gd name="T19" fmla="*/ 7 h 14"/>
                  <a:gd name="T20" fmla="*/ 37 w 37"/>
                  <a:gd name="T21" fmla="*/ 14 h 14"/>
                  <a:gd name="T22" fmla="*/ 31 w 37"/>
                  <a:gd name="T23" fmla="*/ 14 h 14"/>
                  <a:gd name="T24" fmla="*/ 6 w 37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7" y="14"/>
                    </a:lnTo>
                    <a:lnTo>
                      <a:pt x="31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Freeform 240"/>
              <p:cNvSpPr>
                <a:spLocks/>
              </p:cNvSpPr>
              <p:nvPr/>
            </p:nvSpPr>
            <p:spPr bwMode="auto">
              <a:xfrm>
                <a:off x="2070101" y="3616326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Freeform 241"/>
              <p:cNvSpPr>
                <a:spLocks/>
              </p:cNvSpPr>
              <p:nvPr/>
            </p:nvSpPr>
            <p:spPr bwMode="auto">
              <a:xfrm>
                <a:off x="2070101" y="3616326"/>
                <a:ext cx="58738" cy="23813"/>
              </a:xfrm>
              <a:custGeom>
                <a:avLst/>
                <a:gdLst>
                  <a:gd name="T0" fmla="*/ 6 w 37"/>
                  <a:gd name="T1" fmla="*/ 15 h 15"/>
                  <a:gd name="T2" fmla="*/ 0 w 37"/>
                  <a:gd name="T3" fmla="*/ 15 h 15"/>
                  <a:gd name="T4" fmla="*/ 0 w 37"/>
                  <a:gd name="T5" fmla="*/ 8 h 15"/>
                  <a:gd name="T6" fmla="*/ 0 w 37"/>
                  <a:gd name="T7" fmla="*/ 8 h 15"/>
                  <a:gd name="T8" fmla="*/ 0 w 37"/>
                  <a:gd name="T9" fmla="*/ 0 h 15"/>
                  <a:gd name="T10" fmla="*/ 6 w 37"/>
                  <a:gd name="T11" fmla="*/ 0 h 15"/>
                  <a:gd name="T12" fmla="*/ 31 w 37"/>
                  <a:gd name="T13" fmla="*/ 0 h 15"/>
                  <a:gd name="T14" fmla="*/ 37 w 37"/>
                  <a:gd name="T15" fmla="*/ 0 h 15"/>
                  <a:gd name="T16" fmla="*/ 37 w 37"/>
                  <a:gd name="T17" fmla="*/ 8 h 15"/>
                  <a:gd name="T18" fmla="*/ 37 w 37"/>
                  <a:gd name="T19" fmla="*/ 8 h 15"/>
                  <a:gd name="T20" fmla="*/ 37 w 37"/>
                  <a:gd name="T21" fmla="*/ 15 h 15"/>
                  <a:gd name="T22" fmla="*/ 31 w 37"/>
                  <a:gd name="T23" fmla="*/ 15 h 15"/>
                  <a:gd name="T24" fmla="*/ 6 w 37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15"/>
                    </a:lnTo>
                    <a:lnTo>
                      <a:pt x="31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Freeform 242"/>
              <p:cNvSpPr>
                <a:spLocks/>
              </p:cNvSpPr>
              <p:nvPr/>
            </p:nvSpPr>
            <p:spPr bwMode="auto">
              <a:xfrm>
                <a:off x="2109788" y="3616326"/>
                <a:ext cx="98425" cy="23813"/>
              </a:xfrm>
              <a:custGeom>
                <a:avLst/>
                <a:gdLst>
                  <a:gd name="T0" fmla="*/ 6 w 62"/>
                  <a:gd name="T1" fmla="*/ 15 h 15"/>
                  <a:gd name="T2" fmla="*/ 0 w 62"/>
                  <a:gd name="T3" fmla="*/ 15 h 15"/>
                  <a:gd name="T4" fmla="*/ 0 w 62"/>
                  <a:gd name="T5" fmla="*/ 8 h 15"/>
                  <a:gd name="T6" fmla="*/ 0 w 62"/>
                  <a:gd name="T7" fmla="*/ 8 h 15"/>
                  <a:gd name="T8" fmla="*/ 0 w 62"/>
                  <a:gd name="T9" fmla="*/ 0 h 15"/>
                  <a:gd name="T10" fmla="*/ 6 w 62"/>
                  <a:gd name="T11" fmla="*/ 0 h 15"/>
                  <a:gd name="T12" fmla="*/ 56 w 62"/>
                  <a:gd name="T13" fmla="*/ 0 h 15"/>
                  <a:gd name="T14" fmla="*/ 62 w 62"/>
                  <a:gd name="T15" fmla="*/ 0 h 15"/>
                  <a:gd name="T16" fmla="*/ 62 w 62"/>
                  <a:gd name="T17" fmla="*/ 8 h 15"/>
                  <a:gd name="T18" fmla="*/ 62 w 62"/>
                  <a:gd name="T19" fmla="*/ 8 h 15"/>
                  <a:gd name="T20" fmla="*/ 62 w 62"/>
                  <a:gd name="T21" fmla="*/ 15 h 15"/>
                  <a:gd name="T22" fmla="*/ 56 w 62"/>
                  <a:gd name="T23" fmla="*/ 15 h 15"/>
                  <a:gd name="T24" fmla="*/ 6 w 6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2" y="0"/>
                    </a:lnTo>
                    <a:lnTo>
                      <a:pt x="62" y="8"/>
                    </a:lnTo>
                    <a:lnTo>
                      <a:pt x="62" y="8"/>
                    </a:lnTo>
                    <a:lnTo>
                      <a:pt x="62" y="15"/>
                    </a:lnTo>
                    <a:lnTo>
                      <a:pt x="56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Freeform 243"/>
              <p:cNvSpPr>
                <a:spLocks/>
              </p:cNvSpPr>
              <p:nvPr/>
            </p:nvSpPr>
            <p:spPr bwMode="auto">
              <a:xfrm>
                <a:off x="2189163" y="3605213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Freeform 244"/>
              <p:cNvSpPr>
                <a:spLocks/>
              </p:cNvSpPr>
              <p:nvPr/>
            </p:nvSpPr>
            <p:spPr bwMode="auto">
              <a:xfrm>
                <a:off x="2189163" y="3605213"/>
                <a:ext cx="58738" cy="23813"/>
              </a:xfrm>
              <a:custGeom>
                <a:avLst/>
                <a:gdLst>
                  <a:gd name="T0" fmla="*/ 6 w 37"/>
                  <a:gd name="T1" fmla="*/ 15 h 15"/>
                  <a:gd name="T2" fmla="*/ 0 w 37"/>
                  <a:gd name="T3" fmla="*/ 15 h 15"/>
                  <a:gd name="T4" fmla="*/ 0 w 37"/>
                  <a:gd name="T5" fmla="*/ 7 h 15"/>
                  <a:gd name="T6" fmla="*/ 0 w 37"/>
                  <a:gd name="T7" fmla="*/ 7 h 15"/>
                  <a:gd name="T8" fmla="*/ 0 w 37"/>
                  <a:gd name="T9" fmla="*/ 0 h 15"/>
                  <a:gd name="T10" fmla="*/ 6 w 37"/>
                  <a:gd name="T11" fmla="*/ 0 h 15"/>
                  <a:gd name="T12" fmla="*/ 31 w 37"/>
                  <a:gd name="T13" fmla="*/ 0 h 15"/>
                  <a:gd name="T14" fmla="*/ 37 w 37"/>
                  <a:gd name="T15" fmla="*/ 0 h 15"/>
                  <a:gd name="T16" fmla="*/ 37 w 37"/>
                  <a:gd name="T17" fmla="*/ 7 h 15"/>
                  <a:gd name="T18" fmla="*/ 37 w 37"/>
                  <a:gd name="T19" fmla="*/ 7 h 15"/>
                  <a:gd name="T20" fmla="*/ 37 w 37"/>
                  <a:gd name="T21" fmla="*/ 15 h 15"/>
                  <a:gd name="T22" fmla="*/ 31 w 37"/>
                  <a:gd name="T23" fmla="*/ 15 h 15"/>
                  <a:gd name="T24" fmla="*/ 6 w 37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7" y="15"/>
                    </a:lnTo>
                    <a:lnTo>
                      <a:pt x="31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Freeform 245"/>
              <p:cNvSpPr>
                <a:spLocks/>
              </p:cNvSpPr>
              <p:nvPr/>
            </p:nvSpPr>
            <p:spPr bwMode="auto">
              <a:xfrm>
                <a:off x="2228851" y="3592513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" name="Freeform 246"/>
              <p:cNvSpPr>
                <a:spLocks/>
              </p:cNvSpPr>
              <p:nvPr/>
            </p:nvSpPr>
            <p:spPr bwMode="auto">
              <a:xfrm>
                <a:off x="2228851" y="3592513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0" name="Freeform 247"/>
              <p:cNvSpPr>
                <a:spLocks/>
              </p:cNvSpPr>
              <p:nvPr/>
            </p:nvSpPr>
            <p:spPr bwMode="auto">
              <a:xfrm>
                <a:off x="2247901" y="3592513"/>
                <a:ext cx="41275" cy="23813"/>
              </a:xfrm>
              <a:custGeom>
                <a:avLst/>
                <a:gdLst>
                  <a:gd name="T0" fmla="*/ 7 w 26"/>
                  <a:gd name="T1" fmla="*/ 15 h 15"/>
                  <a:gd name="T2" fmla="*/ 0 w 26"/>
                  <a:gd name="T3" fmla="*/ 15 h 15"/>
                  <a:gd name="T4" fmla="*/ 0 w 26"/>
                  <a:gd name="T5" fmla="*/ 8 h 15"/>
                  <a:gd name="T6" fmla="*/ 0 w 26"/>
                  <a:gd name="T7" fmla="*/ 8 h 15"/>
                  <a:gd name="T8" fmla="*/ 0 w 26"/>
                  <a:gd name="T9" fmla="*/ 0 h 15"/>
                  <a:gd name="T10" fmla="*/ 7 w 26"/>
                  <a:gd name="T11" fmla="*/ 0 h 15"/>
                  <a:gd name="T12" fmla="*/ 19 w 26"/>
                  <a:gd name="T13" fmla="*/ 0 h 15"/>
                  <a:gd name="T14" fmla="*/ 26 w 26"/>
                  <a:gd name="T15" fmla="*/ 0 h 15"/>
                  <a:gd name="T16" fmla="*/ 26 w 26"/>
                  <a:gd name="T17" fmla="*/ 8 h 15"/>
                  <a:gd name="T18" fmla="*/ 26 w 26"/>
                  <a:gd name="T19" fmla="*/ 8 h 15"/>
                  <a:gd name="T20" fmla="*/ 26 w 26"/>
                  <a:gd name="T21" fmla="*/ 15 h 15"/>
                  <a:gd name="T22" fmla="*/ 19 w 26"/>
                  <a:gd name="T23" fmla="*/ 15 h 15"/>
                  <a:gd name="T24" fmla="*/ 7 w 2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6" y="0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15"/>
                    </a:lnTo>
                    <a:lnTo>
                      <a:pt x="1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1" name="Freeform 248"/>
              <p:cNvSpPr>
                <a:spLocks/>
              </p:cNvSpPr>
              <p:nvPr/>
            </p:nvSpPr>
            <p:spPr bwMode="auto">
              <a:xfrm>
                <a:off x="2268538" y="3581401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2" name="Freeform 249"/>
              <p:cNvSpPr>
                <a:spLocks/>
              </p:cNvSpPr>
              <p:nvPr/>
            </p:nvSpPr>
            <p:spPr bwMode="auto">
              <a:xfrm>
                <a:off x="2268538" y="3581401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6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3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3" name="Freeform 250"/>
              <p:cNvSpPr>
                <a:spLocks/>
              </p:cNvSpPr>
              <p:nvPr/>
            </p:nvSpPr>
            <p:spPr bwMode="auto">
              <a:xfrm>
                <a:off x="2278063" y="3581401"/>
                <a:ext cx="39688" cy="23813"/>
              </a:xfrm>
              <a:custGeom>
                <a:avLst/>
                <a:gdLst>
                  <a:gd name="T0" fmla="*/ 7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7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7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4" name="Freeform 251"/>
              <p:cNvSpPr>
                <a:spLocks/>
              </p:cNvSpPr>
              <p:nvPr/>
            </p:nvSpPr>
            <p:spPr bwMode="auto">
              <a:xfrm>
                <a:off x="2298701" y="3570288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5" name="Freeform 252"/>
              <p:cNvSpPr>
                <a:spLocks/>
              </p:cNvSpPr>
              <p:nvPr/>
            </p:nvSpPr>
            <p:spPr bwMode="auto">
              <a:xfrm>
                <a:off x="2298701" y="3570288"/>
                <a:ext cx="30163" cy="22225"/>
              </a:xfrm>
              <a:custGeom>
                <a:avLst/>
                <a:gdLst>
                  <a:gd name="T0" fmla="*/ 6 w 19"/>
                  <a:gd name="T1" fmla="*/ 14 h 14"/>
                  <a:gd name="T2" fmla="*/ 0 w 19"/>
                  <a:gd name="T3" fmla="*/ 14 h 14"/>
                  <a:gd name="T4" fmla="*/ 0 w 19"/>
                  <a:gd name="T5" fmla="*/ 7 h 14"/>
                  <a:gd name="T6" fmla="*/ 0 w 19"/>
                  <a:gd name="T7" fmla="*/ 7 h 14"/>
                  <a:gd name="T8" fmla="*/ 0 w 19"/>
                  <a:gd name="T9" fmla="*/ 0 h 14"/>
                  <a:gd name="T10" fmla="*/ 6 w 19"/>
                  <a:gd name="T11" fmla="*/ 0 h 14"/>
                  <a:gd name="T12" fmla="*/ 12 w 19"/>
                  <a:gd name="T13" fmla="*/ 0 h 14"/>
                  <a:gd name="T14" fmla="*/ 19 w 19"/>
                  <a:gd name="T15" fmla="*/ 0 h 14"/>
                  <a:gd name="T16" fmla="*/ 19 w 19"/>
                  <a:gd name="T17" fmla="*/ 7 h 14"/>
                  <a:gd name="T18" fmla="*/ 19 w 19"/>
                  <a:gd name="T19" fmla="*/ 7 h 14"/>
                  <a:gd name="T20" fmla="*/ 19 w 19"/>
                  <a:gd name="T21" fmla="*/ 14 h 14"/>
                  <a:gd name="T22" fmla="*/ 12 w 19"/>
                  <a:gd name="T23" fmla="*/ 14 h 14"/>
                  <a:gd name="T24" fmla="*/ 6 w 19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4"/>
                    </a:lnTo>
                    <a:lnTo>
                      <a:pt x="12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6" name="Freeform 253"/>
              <p:cNvSpPr>
                <a:spLocks/>
              </p:cNvSpPr>
              <p:nvPr/>
            </p:nvSpPr>
            <p:spPr bwMode="auto">
              <a:xfrm>
                <a:off x="2308226" y="355758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" name="Freeform 254"/>
              <p:cNvSpPr>
                <a:spLocks/>
              </p:cNvSpPr>
              <p:nvPr/>
            </p:nvSpPr>
            <p:spPr bwMode="auto">
              <a:xfrm>
                <a:off x="2308226" y="3557588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8" name="Freeform 255"/>
              <p:cNvSpPr>
                <a:spLocks/>
              </p:cNvSpPr>
              <p:nvPr/>
            </p:nvSpPr>
            <p:spPr bwMode="auto">
              <a:xfrm>
                <a:off x="2328863" y="3557588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8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8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9" name="Freeform 256"/>
              <p:cNvSpPr>
                <a:spLocks/>
              </p:cNvSpPr>
              <p:nvPr/>
            </p:nvSpPr>
            <p:spPr bwMode="auto">
              <a:xfrm>
                <a:off x="2347913" y="3546476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0" name="Freeform 257"/>
              <p:cNvSpPr>
                <a:spLocks/>
              </p:cNvSpPr>
              <p:nvPr/>
            </p:nvSpPr>
            <p:spPr bwMode="auto">
              <a:xfrm>
                <a:off x="2347913" y="3546476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6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3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1" name="Freeform 258"/>
              <p:cNvSpPr>
                <a:spLocks/>
              </p:cNvSpPr>
              <p:nvPr/>
            </p:nvSpPr>
            <p:spPr bwMode="auto">
              <a:xfrm>
                <a:off x="2357438" y="3533776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7 w 13"/>
                  <a:gd name="T5" fmla="*/ 23 h 23"/>
                  <a:gd name="T6" fmla="*/ 7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7 w 13"/>
                  <a:gd name="T17" fmla="*/ 0 h 23"/>
                  <a:gd name="T18" fmla="*/ 7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2" name="Freeform 259"/>
              <p:cNvSpPr>
                <a:spLocks/>
              </p:cNvSpPr>
              <p:nvPr/>
            </p:nvSpPr>
            <p:spPr bwMode="auto">
              <a:xfrm>
                <a:off x="2357438" y="3533776"/>
                <a:ext cx="41275" cy="23813"/>
              </a:xfrm>
              <a:custGeom>
                <a:avLst/>
                <a:gdLst>
                  <a:gd name="T0" fmla="*/ 7 w 26"/>
                  <a:gd name="T1" fmla="*/ 15 h 15"/>
                  <a:gd name="T2" fmla="*/ 0 w 26"/>
                  <a:gd name="T3" fmla="*/ 15 h 15"/>
                  <a:gd name="T4" fmla="*/ 0 w 26"/>
                  <a:gd name="T5" fmla="*/ 8 h 15"/>
                  <a:gd name="T6" fmla="*/ 0 w 26"/>
                  <a:gd name="T7" fmla="*/ 8 h 15"/>
                  <a:gd name="T8" fmla="*/ 0 w 26"/>
                  <a:gd name="T9" fmla="*/ 0 h 15"/>
                  <a:gd name="T10" fmla="*/ 7 w 26"/>
                  <a:gd name="T11" fmla="*/ 0 h 15"/>
                  <a:gd name="T12" fmla="*/ 19 w 26"/>
                  <a:gd name="T13" fmla="*/ 0 h 15"/>
                  <a:gd name="T14" fmla="*/ 26 w 26"/>
                  <a:gd name="T15" fmla="*/ 0 h 15"/>
                  <a:gd name="T16" fmla="*/ 26 w 26"/>
                  <a:gd name="T17" fmla="*/ 8 h 15"/>
                  <a:gd name="T18" fmla="*/ 26 w 26"/>
                  <a:gd name="T19" fmla="*/ 8 h 15"/>
                  <a:gd name="T20" fmla="*/ 26 w 26"/>
                  <a:gd name="T21" fmla="*/ 15 h 15"/>
                  <a:gd name="T22" fmla="*/ 19 w 26"/>
                  <a:gd name="T23" fmla="*/ 15 h 15"/>
                  <a:gd name="T24" fmla="*/ 7 w 2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6" y="0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15"/>
                    </a:lnTo>
                    <a:lnTo>
                      <a:pt x="1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3" name="Freeform 260"/>
              <p:cNvSpPr>
                <a:spLocks/>
              </p:cNvSpPr>
              <p:nvPr/>
            </p:nvSpPr>
            <p:spPr bwMode="auto">
              <a:xfrm>
                <a:off x="2378076" y="3533776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8 h 15"/>
                  <a:gd name="T6" fmla="*/ 0 w 19"/>
                  <a:gd name="T7" fmla="*/ 8 h 15"/>
                  <a:gd name="T8" fmla="*/ 0 w 19"/>
                  <a:gd name="T9" fmla="*/ 0 h 15"/>
                  <a:gd name="T10" fmla="*/ 6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8 h 15"/>
                  <a:gd name="T18" fmla="*/ 19 w 19"/>
                  <a:gd name="T19" fmla="*/ 8 h 15"/>
                  <a:gd name="T20" fmla="*/ 19 w 19"/>
                  <a:gd name="T21" fmla="*/ 15 h 15"/>
                  <a:gd name="T22" fmla="*/ 13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4" name="Freeform 261"/>
              <p:cNvSpPr>
                <a:spLocks/>
              </p:cNvSpPr>
              <p:nvPr/>
            </p:nvSpPr>
            <p:spPr bwMode="auto">
              <a:xfrm>
                <a:off x="2387601" y="3533776"/>
                <a:ext cx="69850" cy="23813"/>
              </a:xfrm>
              <a:custGeom>
                <a:avLst/>
                <a:gdLst>
                  <a:gd name="T0" fmla="*/ 7 w 44"/>
                  <a:gd name="T1" fmla="*/ 15 h 15"/>
                  <a:gd name="T2" fmla="*/ 0 w 44"/>
                  <a:gd name="T3" fmla="*/ 15 h 15"/>
                  <a:gd name="T4" fmla="*/ 0 w 44"/>
                  <a:gd name="T5" fmla="*/ 8 h 15"/>
                  <a:gd name="T6" fmla="*/ 0 w 44"/>
                  <a:gd name="T7" fmla="*/ 8 h 15"/>
                  <a:gd name="T8" fmla="*/ 0 w 44"/>
                  <a:gd name="T9" fmla="*/ 0 h 15"/>
                  <a:gd name="T10" fmla="*/ 7 w 44"/>
                  <a:gd name="T11" fmla="*/ 0 h 15"/>
                  <a:gd name="T12" fmla="*/ 38 w 44"/>
                  <a:gd name="T13" fmla="*/ 0 h 15"/>
                  <a:gd name="T14" fmla="*/ 44 w 44"/>
                  <a:gd name="T15" fmla="*/ 0 h 15"/>
                  <a:gd name="T16" fmla="*/ 44 w 44"/>
                  <a:gd name="T17" fmla="*/ 8 h 15"/>
                  <a:gd name="T18" fmla="*/ 44 w 44"/>
                  <a:gd name="T19" fmla="*/ 8 h 15"/>
                  <a:gd name="T20" fmla="*/ 44 w 44"/>
                  <a:gd name="T21" fmla="*/ 15 h 15"/>
                  <a:gd name="T22" fmla="*/ 38 w 44"/>
                  <a:gd name="T23" fmla="*/ 15 h 15"/>
                  <a:gd name="T24" fmla="*/ 7 w 4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15"/>
                    </a:lnTo>
                    <a:lnTo>
                      <a:pt x="38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5" name="Freeform 262"/>
              <p:cNvSpPr>
                <a:spLocks/>
              </p:cNvSpPr>
              <p:nvPr/>
            </p:nvSpPr>
            <p:spPr bwMode="auto">
              <a:xfrm>
                <a:off x="2438401" y="3522663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Freeform 263"/>
              <p:cNvSpPr>
                <a:spLocks/>
              </p:cNvSpPr>
              <p:nvPr/>
            </p:nvSpPr>
            <p:spPr bwMode="auto">
              <a:xfrm>
                <a:off x="2438401" y="3522663"/>
                <a:ext cx="98425" cy="23813"/>
              </a:xfrm>
              <a:custGeom>
                <a:avLst/>
                <a:gdLst>
                  <a:gd name="T0" fmla="*/ 6 w 62"/>
                  <a:gd name="T1" fmla="*/ 15 h 15"/>
                  <a:gd name="T2" fmla="*/ 0 w 62"/>
                  <a:gd name="T3" fmla="*/ 15 h 15"/>
                  <a:gd name="T4" fmla="*/ 0 w 62"/>
                  <a:gd name="T5" fmla="*/ 7 h 15"/>
                  <a:gd name="T6" fmla="*/ 0 w 62"/>
                  <a:gd name="T7" fmla="*/ 7 h 15"/>
                  <a:gd name="T8" fmla="*/ 0 w 62"/>
                  <a:gd name="T9" fmla="*/ 0 h 15"/>
                  <a:gd name="T10" fmla="*/ 6 w 62"/>
                  <a:gd name="T11" fmla="*/ 0 h 15"/>
                  <a:gd name="T12" fmla="*/ 56 w 62"/>
                  <a:gd name="T13" fmla="*/ 0 h 15"/>
                  <a:gd name="T14" fmla="*/ 62 w 62"/>
                  <a:gd name="T15" fmla="*/ 0 h 15"/>
                  <a:gd name="T16" fmla="*/ 62 w 62"/>
                  <a:gd name="T17" fmla="*/ 7 h 15"/>
                  <a:gd name="T18" fmla="*/ 62 w 62"/>
                  <a:gd name="T19" fmla="*/ 7 h 15"/>
                  <a:gd name="T20" fmla="*/ 62 w 62"/>
                  <a:gd name="T21" fmla="*/ 15 h 15"/>
                  <a:gd name="T22" fmla="*/ 56 w 62"/>
                  <a:gd name="T23" fmla="*/ 15 h 15"/>
                  <a:gd name="T24" fmla="*/ 6 w 6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2" y="0"/>
                    </a:lnTo>
                    <a:lnTo>
                      <a:pt x="62" y="7"/>
                    </a:lnTo>
                    <a:lnTo>
                      <a:pt x="62" y="7"/>
                    </a:lnTo>
                    <a:lnTo>
                      <a:pt x="62" y="15"/>
                    </a:lnTo>
                    <a:lnTo>
                      <a:pt x="56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Freeform 264"/>
              <p:cNvSpPr>
                <a:spLocks/>
              </p:cNvSpPr>
              <p:nvPr/>
            </p:nvSpPr>
            <p:spPr bwMode="auto">
              <a:xfrm>
                <a:off x="2517776" y="3511551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Freeform 265"/>
              <p:cNvSpPr>
                <a:spLocks/>
              </p:cNvSpPr>
              <p:nvPr/>
            </p:nvSpPr>
            <p:spPr bwMode="auto">
              <a:xfrm>
                <a:off x="2517776" y="3511551"/>
                <a:ext cx="39688" cy="22225"/>
              </a:xfrm>
              <a:custGeom>
                <a:avLst/>
                <a:gdLst>
                  <a:gd name="T0" fmla="*/ 6 w 25"/>
                  <a:gd name="T1" fmla="*/ 14 h 14"/>
                  <a:gd name="T2" fmla="*/ 0 w 25"/>
                  <a:gd name="T3" fmla="*/ 14 h 14"/>
                  <a:gd name="T4" fmla="*/ 0 w 25"/>
                  <a:gd name="T5" fmla="*/ 7 h 14"/>
                  <a:gd name="T6" fmla="*/ 0 w 25"/>
                  <a:gd name="T7" fmla="*/ 7 h 14"/>
                  <a:gd name="T8" fmla="*/ 0 w 25"/>
                  <a:gd name="T9" fmla="*/ 0 h 14"/>
                  <a:gd name="T10" fmla="*/ 6 w 25"/>
                  <a:gd name="T11" fmla="*/ 0 h 14"/>
                  <a:gd name="T12" fmla="*/ 19 w 25"/>
                  <a:gd name="T13" fmla="*/ 0 h 14"/>
                  <a:gd name="T14" fmla="*/ 25 w 25"/>
                  <a:gd name="T15" fmla="*/ 0 h 14"/>
                  <a:gd name="T16" fmla="*/ 25 w 25"/>
                  <a:gd name="T17" fmla="*/ 7 h 14"/>
                  <a:gd name="T18" fmla="*/ 25 w 25"/>
                  <a:gd name="T19" fmla="*/ 7 h 14"/>
                  <a:gd name="T20" fmla="*/ 25 w 25"/>
                  <a:gd name="T21" fmla="*/ 14 h 14"/>
                  <a:gd name="T22" fmla="*/ 19 w 25"/>
                  <a:gd name="T23" fmla="*/ 14 h 14"/>
                  <a:gd name="T24" fmla="*/ 6 w 2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4"/>
                    </a:lnTo>
                    <a:lnTo>
                      <a:pt x="19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Freeform 266"/>
              <p:cNvSpPr>
                <a:spLocks/>
              </p:cNvSpPr>
              <p:nvPr/>
            </p:nvSpPr>
            <p:spPr bwMode="auto">
              <a:xfrm>
                <a:off x="2536826" y="3511551"/>
                <a:ext cx="30163" cy="22225"/>
              </a:xfrm>
              <a:custGeom>
                <a:avLst/>
                <a:gdLst>
                  <a:gd name="T0" fmla="*/ 7 w 19"/>
                  <a:gd name="T1" fmla="*/ 14 h 14"/>
                  <a:gd name="T2" fmla="*/ 0 w 19"/>
                  <a:gd name="T3" fmla="*/ 14 h 14"/>
                  <a:gd name="T4" fmla="*/ 0 w 19"/>
                  <a:gd name="T5" fmla="*/ 7 h 14"/>
                  <a:gd name="T6" fmla="*/ 0 w 19"/>
                  <a:gd name="T7" fmla="*/ 7 h 14"/>
                  <a:gd name="T8" fmla="*/ 0 w 19"/>
                  <a:gd name="T9" fmla="*/ 0 h 14"/>
                  <a:gd name="T10" fmla="*/ 7 w 19"/>
                  <a:gd name="T11" fmla="*/ 0 h 14"/>
                  <a:gd name="T12" fmla="*/ 13 w 19"/>
                  <a:gd name="T13" fmla="*/ 0 h 14"/>
                  <a:gd name="T14" fmla="*/ 19 w 19"/>
                  <a:gd name="T15" fmla="*/ 0 h 14"/>
                  <a:gd name="T16" fmla="*/ 19 w 19"/>
                  <a:gd name="T17" fmla="*/ 7 h 14"/>
                  <a:gd name="T18" fmla="*/ 19 w 19"/>
                  <a:gd name="T19" fmla="*/ 7 h 14"/>
                  <a:gd name="T20" fmla="*/ 19 w 19"/>
                  <a:gd name="T21" fmla="*/ 14 h 14"/>
                  <a:gd name="T22" fmla="*/ 13 w 19"/>
                  <a:gd name="T23" fmla="*/ 14 h 14"/>
                  <a:gd name="T24" fmla="*/ 7 w 19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4">
                    <a:moveTo>
                      <a:pt x="7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4"/>
                    </a:lnTo>
                    <a:lnTo>
                      <a:pt x="13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Freeform 267"/>
              <p:cNvSpPr>
                <a:spLocks/>
              </p:cNvSpPr>
              <p:nvPr/>
            </p:nvSpPr>
            <p:spPr bwMode="auto">
              <a:xfrm>
                <a:off x="2547938" y="3498851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1" name="Freeform 268"/>
              <p:cNvSpPr>
                <a:spLocks/>
              </p:cNvSpPr>
              <p:nvPr/>
            </p:nvSpPr>
            <p:spPr bwMode="auto">
              <a:xfrm>
                <a:off x="2547938" y="3498851"/>
                <a:ext cx="119063" cy="23813"/>
              </a:xfrm>
              <a:custGeom>
                <a:avLst/>
                <a:gdLst>
                  <a:gd name="T0" fmla="*/ 6 w 75"/>
                  <a:gd name="T1" fmla="*/ 15 h 15"/>
                  <a:gd name="T2" fmla="*/ 0 w 75"/>
                  <a:gd name="T3" fmla="*/ 15 h 15"/>
                  <a:gd name="T4" fmla="*/ 0 w 75"/>
                  <a:gd name="T5" fmla="*/ 8 h 15"/>
                  <a:gd name="T6" fmla="*/ 0 w 75"/>
                  <a:gd name="T7" fmla="*/ 8 h 15"/>
                  <a:gd name="T8" fmla="*/ 0 w 75"/>
                  <a:gd name="T9" fmla="*/ 0 h 15"/>
                  <a:gd name="T10" fmla="*/ 6 w 75"/>
                  <a:gd name="T11" fmla="*/ 0 h 15"/>
                  <a:gd name="T12" fmla="*/ 68 w 75"/>
                  <a:gd name="T13" fmla="*/ 0 h 15"/>
                  <a:gd name="T14" fmla="*/ 75 w 75"/>
                  <a:gd name="T15" fmla="*/ 0 h 15"/>
                  <a:gd name="T16" fmla="*/ 75 w 75"/>
                  <a:gd name="T17" fmla="*/ 8 h 15"/>
                  <a:gd name="T18" fmla="*/ 75 w 75"/>
                  <a:gd name="T19" fmla="*/ 8 h 15"/>
                  <a:gd name="T20" fmla="*/ 75 w 75"/>
                  <a:gd name="T21" fmla="*/ 15 h 15"/>
                  <a:gd name="T22" fmla="*/ 68 w 75"/>
                  <a:gd name="T23" fmla="*/ 15 h 15"/>
                  <a:gd name="T24" fmla="*/ 6 w 7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8" y="0"/>
                    </a:lnTo>
                    <a:lnTo>
                      <a:pt x="75" y="0"/>
                    </a:lnTo>
                    <a:lnTo>
                      <a:pt x="75" y="8"/>
                    </a:lnTo>
                    <a:lnTo>
                      <a:pt x="75" y="8"/>
                    </a:lnTo>
                    <a:lnTo>
                      <a:pt x="75" y="15"/>
                    </a:lnTo>
                    <a:lnTo>
                      <a:pt x="6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Freeform 269"/>
              <p:cNvSpPr>
                <a:spLocks/>
              </p:cNvSpPr>
              <p:nvPr/>
            </p:nvSpPr>
            <p:spPr bwMode="auto">
              <a:xfrm>
                <a:off x="2646363" y="3498851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8 h 15"/>
                  <a:gd name="T6" fmla="*/ 0 w 19"/>
                  <a:gd name="T7" fmla="*/ 8 h 15"/>
                  <a:gd name="T8" fmla="*/ 0 w 19"/>
                  <a:gd name="T9" fmla="*/ 0 h 15"/>
                  <a:gd name="T10" fmla="*/ 6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8 h 15"/>
                  <a:gd name="T18" fmla="*/ 19 w 19"/>
                  <a:gd name="T19" fmla="*/ 8 h 15"/>
                  <a:gd name="T20" fmla="*/ 19 w 19"/>
                  <a:gd name="T21" fmla="*/ 15 h 15"/>
                  <a:gd name="T22" fmla="*/ 13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Freeform 270"/>
              <p:cNvSpPr>
                <a:spLocks/>
              </p:cNvSpPr>
              <p:nvPr/>
            </p:nvSpPr>
            <p:spPr bwMode="auto">
              <a:xfrm>
                <a:off x="2655888" y="348773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Freeform 271"/>
              <p:cNvSpPr>
                <a:spLocks/>
              </p:cNvSpPr>
              <p:nvPr/>
            </p:nvSpPr>
            <p:spPr bwMode="auto">
              <a:xfrm>
                <a:off x="2655888" y="3487738"/>
                <a:ext cx="120650" cy="23813"/>
              </a:xfrm>
              <a:custGeom>
                <a:avLst/>
                <a:gdLst>
                  <a:gd name="T0" fmla="*/ 7 w 76"/>
                  <a:gd name="T1" fmla="*/ 15 h 15"/>
                  <a:gd name="T2" fmla="*/ 0 w 76"/>
                  <a:gd name="T3" fmla="*/ 15 h 15"/>
                  <a:gd name="T4" fmla="*/ 0 w 76"/>
                  <a:gd name="T5" fmla="*/ 7 h 15"/>
                  <a:gd name="T6" fmla="*/ 0 w 76"/>
                  <a:gd name="T7" fmla="*/ 7 h 15"/>
                  <a:gd name="T8" fmla="*/ 0 w 76"/>
                  <a:gd name="T9" fmla="*/ 0 h 15"/>
                  <a:gd name="T10" fmla="*/ 7 w 76"/>
                  <a:gd name="T11" fmla="*/ 0 h 15"/>
                  <a:gd name="T12" fmla="*/ 69 w 76"/>
                  <a:gd name="T13" fmla="*/ 0 h 15"/>
                  <a:gd name="T14" fmla="*/ 76 w 76"/>
                  <a:gd name="T15" fmla="*/ 0 h 15"/>
                  <a:gd name="T16" fmla="*/ 76 w 76"/>
                  <a:gd name="T17" fmla="*/ 7 h 15"/>
                  <a:gd name="T18" fmla="*/ 76 w 76"/>
                  <a:gd name="T19" fmla="*/ 7 h 15"/>
                  <a:gd name="T20" fmla="*/ 76 w 76"/>
                  <a:gd name="T21" fmla="*/ 15 h 15"/>
                  <a:gd name="T22" fmla="*/ 69 w 76"/>
                  <a:gd name="T23" fmla="*/ 15 h 15"/>
                  <a:gd name="T24" fmla="*/ 7 w 7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69" y="0"/>
                    </a:lnTo>
                    <a:lnTo>
                      <a:pt x="76" y="0"/>
                    </a:lnTo>
                    <a:lnTo>
                      <a:pt x="76" y="7"/>
                    </a:lnTo>
                    <a:lnTo>
                      <a:pt x="76" y="7"/>
                    </a:lnTo>
                    <a:lnTo>
                      <a:pt x="76" y="15"/>
                    </a:lnTo>
                    <a:lnTo>
                      <a:pt x="6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Freeform 272"/>
              <p:cNvSpPr>
                <a:spLocks/>
              </p:cNvSpPr>
              <p:nvPr/>
            </p:nvSpPr>
            <p:spPr bwMode="auto">
              <a:xfrm>
                <a:off x="2755901" y="3487738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6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3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Freeform 273"/>
              <p:cNvSpPr>
                <a:spLocks/>
              </p:cNvSpPr>
              <p:nvPr/>
            </p:nvSpPr>
            <p:spPr bwMode="auto">
              <a:xfrm>
                <a:off x="2765426" y="3476626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Freeform 274"/>
              <p:cNvSpPr>
                <a:spLocks/>
              </p:cNvSpPr>
              <p:nvPr/>
            </p:nvSpPr>
            <p:spPr bwMode="auto">
              <a:xfrm>
                <a:off x="2765426" y="3476626"/>
                <a:ext cx="39688" cy="22225"/>
              </a:xfrm>
              <a:custGeom>
                <a:avLst/>
                <a:gdLst>
                  <a:gd name="T0" fmla="*/ 7 w 25"/>
                  <a:gd name="T1" fmla="*/ 14 h 14"/>
                  <a:gd name="T2" fmla="*/ 0 w 25"/>
                  <a:gd name="T3" fmla="*/ 14 h 14"/>
                  <a:gd name="T4" fmla="*/ 0 w 25"/>
                  <a:gd name="T5" fmla="*/ 7 h 14"/>
                  <a:gd name="T6" fmla="*/ 0 w 25"/>
                  <a:gd name="T7" fmla="*/ 7 h 14"/>
                  <a:gd name="T8" fmla="*/ 0 w 25"/>
                  <a:gd name="T9" fmla="*/ 0 h 14"/>
                  <a:gd name="T10" fmla="*/ 7 w 25"/>
                  <a:gd name="T11" fmla="*/ 0 h 14"/>
                  <a:gd name="T12" fmla="*/ 19 w 25"/>
                  <a:gd name="T13" fmla="*/ 0 h 14"/>
                  <a:gd name="T14" fmla="*/ 25 w 25"/>
                  <a:gd name="T15" fmla="*/ 0 h 14"/>
                  <a:gd name="T16" fmla="*/ 25 w 25"/>
                  <a:gd name="T17" fmla="*/ 7 h 14"/>
                  <a:gd name="T18" fmla="*/ 25 w 25"/>
                  <a:gd name="T19" fmla="*/ 7 h 14"/>
                  <a:gd name="T20" fmla="*/ 25 w 25"/>
                  <a:gd name="T21" fmla="*/ 14 h 14"/>
                  <a:gd name="T22" fmla="*/ 19 w 25"/>
                  <a:gd name="T23" fmla="*/ 14 h 14"/>
                  <a:gd name="T24" fmla="*/ 7 w 2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4">
                    <a:moveTo>
                      <a:pt x="7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4"/>
                    </a:lnTo>
                    <a:lnTo>
                      <a:pt x="19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Freeform 275"/>
              <p:cNvSpPr>
                <a:spLocks/>
              </p:cNvSpPr>
              <p:nvPr/>
            </p:nvSpPr>
            <p:spPr bwMode="auto">
              <a:xfrm>
                <a:off x="2786063" y="3476626"/>
                <a:ext cx="39688" cy="22225"/>
              </a:xfrm>
              <a:custGeom>
                <a:avLst/>
                <a:gdLst>
                  <a:gd name="T0" fmla="*/ 6 w 25"/>
                  <a:gd name="T1" fmla="*/ 14 h 14"/>
                  <a:gd name="T2" fmla="*/ 0 w 25"/>
                  <a:gd name="T3" fmla="*/ 14 h 14"/>
                  <a:gd name="T4" fmla="*/ 0 w 25"/>
                  <a:gd name="T5" fmla="*/ 7 h 14"/>
                  <a:gd name="T6" fmla="*/ 0 w 25"/>
                  <a:gd name="T7" fmla="*/ 7 h 14"/>
                  <a:gd name="T8" fmla="*/ 0 w 25"/>
                  <a:gd name="T9" fmla="*/ 0 h 14"/>
                  <a:gd name="T10" fmla="*/ 6 w 25"/>
                  <a:gd name="T11" fmla="*/ 0 h 14"/>
                  <a:gd name="T12" fmla="*/ 19 w 25"/>
                  <a:gd name="T13" fmla="*/ 0 h 14"/>
                  <a:gd name="T14" fmla="*/ 25 w 25"/>
                  <a:gd name="T15" fmla="*/ 0 h 14"/>
                  <a:gd name="T16" fmla="*/ 25 w 25"/>
                  <a:gd name="T17" fmla="*/ 7 h 14"/>
                  <a:gd name="T18" fmla="*/ 25 w 25"/>
                  <a:gd name="T19" fmla="*/ 7 h 14"/>
                  <a:gd name="T20" fmla="*/ 25 w 25"/>
                  <a:gd name="T21" fmla="*/ 14 h 14"/>
                  <a:gd name="T22" fmla="*/ 19 w 25"/>
                  <a:gd name="T23" fmla="*/ 14 h 14"/>
                  <a:gd name="T24" fmla="*/ 6 w 2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4"/>
                    </a:lnTo>
                    <a:lnTo>
                      <a:pt x="19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Freeform 276"/>
              <p:cNvSpPr>
                <a:spLocks/>
              </p:cNvSpPr>
              <p:nvPr/>
            </p:nvSpPr>
            <p:spPr bwMode="auto">
              <a:xfrm>
                <a:off x="2805113" y="3476626"/>
                <a:ext cx="179388" cy="22225"/>
              </a:xfrm>
              <a:custGeom>
                <a:avLst/>
                <a:gdLst>
                  <a:gd name="T0" fmla="*/ 7 w 113"/>
                  <a:gd name="T1" fmla="*/ 14 h 14"/>
                  <a:gd name="T2" fmla="*/ 0 w 113"/>
                  <a:gd name="T3" fmla="*/ 14 h 14"/>
                  <a:gd name="T4" fmla="*/ 0 w 113"/>
                  <a:gd name="T5" fmla="*/ 7 h 14"/>
                  <a:gd name="T6" fmla="*/ 0 w 113"/>
                  <a:gd name="T7" fmla="*/ 7 h 14"/>
                  <a:gd name="T8" fmla="*/ 0 w 113"/>
                  <a:gd name="T9" fmla="*/ 0 h 14"/>
                  <a:gd name="T10" fmla="*/ 7 w 113"/>
                  <a:gd name="T11" fmla="*/ 0 h 14"/>
                  <a:gd name="T12" fmla="*/ 107 w 113"/>
                  <a:gd name="T13" fmla="*/ 0 h 14"/>
                  <a:gd name="T14" fmla="*/ 113 w 113"/>
                  <a:gd name="T15" fmla="*/ 0 h 14"/>
                  <a:gd name="T16" fmla="*/ 113 w 113"/>
                  <a:gd name="T17" fmla="*/ 7 h 14"/>
                  <a:gd name="T18" fmla="*/ 113 w 113"/>
                  <a:gd name="T19" fmla="*/ 7 h 14"/>
                  <a:gd name="T20" fmla="*/ 113 w 113"/>
                  <a:gd name="T21" fmla="*/ 14 h 14"/>
                  <a:gd name="T22" fmla="*/ 107 w 113"/>
                  <a:gd name="T23" fmla="*/ 14 h 14"/>
                  <a:gd name="T24" fmla="*/ 7 w 113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" h="14">
                    <a:moveTo>
                      <a:pt x="7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07" y="0"/>
                    </a:lnTo>
                    <a:lnTo>
                      <a:pt x="113" y="0"/>
                    </a:lnTo>
                    <a:lnTo>
                      <a:pt x="113" y="7"/>
                    </a:lnTo>
                    <a:lnTo>
                      <a:pt x="113" y="7"/>
                    </a:lnTo>
                    <a:lnTo>
                      <a:pt x="113" y="14"/>
                    </a:lnTo>
                    <a:lnTo>
                      <a:pt x="107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Freeform 277"/>
              <p:cNvSpPr>
                <a:spLocks/>
              </p:cNvSpPr>
              <p:nvPr/>
            </p:nvSpPr>
            <p:spPr bwMode="auto">
              <a:xfrm>
                <a:off x="2965451" y="3463926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Freeform 278"/>
              <p:cNvSpPr>
                <a:spLocks/>
              </p:cNvSpPr>
              <p:nvPr/>
            </p:nvSpPr>
            <p:spPr bwMode="auto">
              <a:xfrm>
                <a:off x="2965451" y="3463926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8 h 15"/>
                  <a:gd name="T6" fmla="*/ 0 w 31"/>
                  <a:gd name="T7" fmla="*/ 8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8 h 15"/>
                  <a:gd name="T18" fmla="*/ 31 w 31"/>
                  <a:gd name="T19" fmla="*/ 8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Freeform 279"/>
              <p:cNvSpPr>
                <a:spLocks/>
              </p:cNvSpPr>
              <p:nvPr/>
            </p:nvSpPr>
            <p:spPr bwMode="auto">
              <a:xfrm>
                <a:off x="2995613" y="3463926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8 h 15"/>
                  <a:gd name="T6" fmla="*/ 0 w 31"/>
                  <a:gd name="T7" fmla="*/ 8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8 h 15"/>
                  <a:gd name="T18" fmla="*/ 31 w 31"/>
                  <a:gd name="T19" fmla="*/ 8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Freeform 280"/>
              <p:cNvSpPr>
                <a:spLocks/>
              </p:cNvSpPr>
              <p:nvPr/>
            </p:nvSpPr>
            <p:spPr bwMode="auto">
              <a:xfrm>
                <a:off x="3024188" y="345281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Freeform 281"/>
              <p:cNvSpPr>
                <a:spLocks/>
              </p:cNvSpPr>
              <p:nvPr/>
            </p:nvSpPr>
            <p:spPr bwMode="auto">
              <a:xfrm>
                <a:off x="3024188" y="3452813"/>
                <a:ext cx="80963" cy="23813"/>
              </a:xfrm>
              <a:custGeom>
                <a:avLst/>
                <a:gdLst>
                  <a:gd name="T0" fmla="*/ 7 w 51"/>
                  <a:gd name="T1" fmla="*/ 15 h 15"/>
                  <a:gd name="T2" fmla="*/ 0 w 51"/>
                  <a:gd name="T3" fmla="*/ 15 h 15"/>
                  <a:gd name="T4" fmla="*/ 0 w 51"/>
                  <a:gd name="T5" fmla="*/ 7 h 15"/>
                  <a:gd name="T6" fmla="*/ 0 w 51"/>
                  <a:gd name="T7" fmla="*/ 7 h 15"/>
                  <a:gd name="T8" fmla="*/ 0 w 51"/>
                  <a:gd name="T9" fmla="*/ 0 h 15"/>
                  <a:gd name="T10" fmla="*/ 7 w 51"/>
                  <a:gd name="T11" fmla="*/ 0 h 15"/>
                  <a:gd name="T12" fmla="*/ 44 w 51"/>
                  <a:gd name="T13" fmla="*/ 0 h 15"/>
                  <a:gd name="T14" fmla="*/ 51 w 51"/>
                  <a:gd name="T15" fmla="*/ 0 h 15"/>
                  <a:gd name="T16" fmla="*/ 51 w 51"/>
                  <a:gd name="T17" fmla="*/ 7 h 15"/>
                  <a:gd name="T18" fmla="*/ 51 w 51"/>
                  <a:gd name="T19" fmla="*/ 7 h 15"/>
                  <a:gd name="T20" fmla="*/ 51 w 51"/>
                  <a:gd name="T21" fmla="*/ 15 h 15"/>
                  <a:gd name="T22" fmla="*/ 44 w 51"/>
                  <a:gd name="T23" fmla="*/ 15 h 15"/>
                  <a:gd name="T24" fmla="*/ 7 w 5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44" y="0"/>
                    </a:lnTo>
                    <a:lnTo>
                      <a:pt x="51" y="0"/>
                    </a:lnTo>
                    <a:lnTo>
                      <a:pt x="51" y="7"/>
                    </a:lnTo>
                    <a:lnTo>
                      <a:pt x="51" y="7"/>
                    </a:lnTo>
                    <a:lnTo>
                      <a:pt x="51" y="15"/>
                    </a:lnTo>
                    <a:lnTo>
                      <a:pt x="44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Freeform 282"/>
              <p:cNvSpPr>
                <a:spLocks/>
              </p:cNvSpPr>
              <p:nvPr/>
            </p:nvSpPr>
            <p:spPr bwMode="auto">
              <a:xfrm>
                <a:off x="3084513" y="3452813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7 h 15"/>
                  <a:gd name="T6" fmla="*/ 0 w 31"/>
                  <a:gd name="T7" fmla="*/ 7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7 h 15"/>
                  <a:gd name="T18" fmla="*/ 31 w 31"/>
                  <a:gd name="T19" fmla="*/ 7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Freeform 283"/>
              <p:cNvSpPr>
                <a:spLocks/>
              </p:cNvSpPr>
              <p:nvPr/>
            </p:nvSpPr>
            <p:spPr bwMode="auto">
              <a:xfrm>
                <a:off x="3114676" y="3440113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Freeform 284"/>
              <p:cNvSpPr>
                <a:spLocks/>
              </p:cNvSpPr>
              <p:nvPr/>
            </p:nvSpPr>
            <p:spPr bwMode="auto">
              <a:xfrm>
                <a:off x="3114676" y="3440113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Freeform 285"/>
              <p:cNvSpPr>
                <a:spLocks/>
              </p:cNvSpPr>
              <p:nvPr/>
            </p:nvSpPr>
            <p:spPr bwMode="auto">
              <a:xfrm>
                <a:off x="3133726" y="3429001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Freeform 286"/>
              <p:cNvSpPr>
                <a:spLocks/>
              </p:cNvSpPr>
              <p:nvPr/>
            </p:nvSpPr>
            <p:spPr bwMode="auto">
              <a:xfrm>
                <a:off x="3133726" y="3429001"/>
                <a:ext cx="39688" cy="23813"/>
              </a:xfrm>
              <a:custGeom>
                <a:avLst/>
                <a:gdLst>
                  <a:gd name="T0" fmla="*/ 7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7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7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Freeform 287"/>
              <p:cNvSpPr>
                <a:spLocks/>
              </p:cNvSpPr>
              <p:nvPr/>
            </p:nvSpPr>
            <p:spPr bwMode="auto">
              <a:xfrm>
                <a:off x="3154363" y="3429001"/>
                <a:ext cx="128588" cy="23813"/>
              </a:xfrm>
              <a:custGeom>
                <a:avLst/>
                <a:gdLst>
                  <a:gd name="T0" fmla="*/ 6 w 81"/>
                  <a:gd name="T1" fmla="*/ 15 h 15"/>
                  <a:gd name="T2" fmla="*/ 0 w 81"/>
                  <a:gd name="T3" fmla="*/ 15 h 15"/>
                  <a:gd name="T4" fmla="*/ 0 w 81"/>
                  <a:gd name="T5" fmla="*/ 7 h 15"/>
                  <a:gd name="T6" fmla="*/ 0 w 81"/>
                  <a:gd name="T7" fmla="*/ 7 h 15"/>
                  <a:gd name="T8" fmla="*/ 0 w 81"/>
                  <a:gd name="T9" fmla="*/ 0 h 15"/>
                  <a:gd name="T10" fmla="*/ 6 w 81"/>
                  <a:gd name="T11" fmla="*/ 0 h 15"/>
                  <a:gd name="T12" fmla="*/ 75 w 81"/>
                  <a:gd name="T13" fmla="*/ 0 h 15"/>
                  <a:gd name="T14" fmla="*/ 81 w 81"/>
                  <a:gd name="T15" fmla="*/ 0 h 15"/>
                  <a:gd name="T16" fmla="*/ 81 w 81"/>
                  <a:gd name="T17" fmla="*/ 7 h 15"/>
                  <a:gd name="T18" fmla="*/ 81 w 81"/>
                  <a:gd name="T19" fmla="*/ 7 h 15"/>
                  <a:gd name="T20" fmla="*/ 81 w 81"/>
                  <a:gd name="T21" fmla="*/ 15 h 15"/>
                  <a:gd name="T22" fmla="*/ 75 w 81"/>
                  <a:gd name="T23" fmla="*/ 15 h 15"/>
                  <a:gd name="T24" fmla="*/ 6 w 8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75" y="0"/>
                    </a:lnTo>
                    <a:lnTo>
                      <a:pt x="81" y="0"/>
                    </a:lnTo>
                    <a:lnTo>
                      <a:pt x="81" y="7"/>
                    </a:lnTo>
                    <a:lnTo>
                      <a:pt x="81" y="7"/>
                    </a:lnTo>
                    <a:lnTo>
                      <a:pt x="81" y="15"/>
                    </a:lnTo>
                    <a:lnTo>
                      <a:pt x="7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Freeform 288"/>
              <p:cNvSpPr>
                <a:spLocks/>
              </p:cNvSpPr>
              <p:nvPr/>
            </p:nvSpPr>
            <p:spPr bwMode="auto">
              <a:xfrm>
                <a:off x="3263901" y="3417888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Freeform 289"/>
              <p:cNvSpPr>
                <a:spLocks/>
              </p:cNvSpPr>
              <p:nvPr/>
            </p:nvSpPr>
            <p:spPr bwMode="auto">
              <a:xfrm>
                <a:off x="3263901" y="3417888"/>
                <a:ext cx="49213" cy="22225"/>
              </a:xfrm>
              <a:custGeom>
                <a:avLst/>
                <a:gdLst>
                  <a:gd name="T0" fmla="*/ 6 w 31"/>
                  <a:gd name="T1" fmla="*/ 14 h 14"/>
                  <a:gd name="T2" fmla="*/ 0 w 31"/>
                  <a:gd name="T3" fmla="*/ 14 h 14"/>
                  <a:gd name="T4" fmla="*/ 0 w 31"/>
                  <a:gd name="T5" fmla="*/ 7 h 14"/>
                  <a:gd name="T6" fmla="*/ 0 w 31"/>
                  <a:gd name="T7" fmla="*/ 7 h 14"/>
                  <a:gd name="T8" fmla="*/ 0 w 31"/>
                  <a:gd name="T9" fmla="*/ 0 h 14"/>
                  <a:gd name="T10" fmla="*/ 6 w 31"/>
                  <a:gd name="T11" fmla="*/ 0 h 14"/>
                  <a:gd name="T12" fmla="*/ 25 w 31"/>
                  <a:gd name="T13" fmla="*/ 0 h 14"/>
                  <a:gd name="T14" fmla="*/ 31 w 31"/>
                  <a:gd name="T15" fmla="*/ 0 h 14"/>
                  <a:gd name="T16" fmla="*/ 31 w 31"/>
                  <a:gd name="T17" fmla="*/ 7 h 14"/>
                  <a:gd name="T18" fmla="*/ 31 w 31"/>
                  <a:gd name="T19" fmla="*/ 7 h 14"/>
                  <a:gd name="T20" fmla="*/ 31 w 31"/>
                  <a:gd name="T21" fmla="*/ 14 h 14"/>
                  <a:gd name="T22" fmla="*/ 25 w 31"/>
                  <a:gd name="T23" fmla="*/ 14 h 14"/>
                  <a:gd name="T24" fmla="*/ 6 w 31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4"/>
                    </a:lnTo>
                    <a:lnTo>
                      <a:pt x="25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Freeform 290"/>
              <p:cNvSpPr>
                <a:spLocks/>
              </p:cNvSpPr>
              <p:nvPr/>
            </p:nvSpPr>
            <p:spPr bwMode="auto">
              <a:xfrm>
                <a:off x="3294063" y="3417888"/>
                <a:ext cx="68263" cy="22225"/>
              </a:xfrm>
              <a:custGeom>
                <a:avLst/>
                <a:gdLst>
                  <a:gd name="T0" fmla="*/ 6 w 43"/>
                  <a:gd name="T1" fmla="*/ 14 h 14"/>
                  <a:gd name="T2" fmla="*/ 0 w 43"/>
                  <a:gd name="T3" fmla="*/ 14 h 14"/>
                  <a:gd name="T4" fmla="*/ 0 w 43"/>
                  <a:gd name="T5" fmla="*/ 7 h 14"/>
                  <a:gd name="T6" fmla="*/ 0 w 43"/>
                  <a:gd name="T7" fmla="*/ 7 h 14"/>
                  <a:gd name="T8" fmla="*/ 0 w 43"/>
                  <a:gd name="T9" fmla="*/ 0 h 14"/>
                  <a:gd name="T10" fmla="*/ 6 w 43"/>
                  <a:gd name="T11" fmla="*/ 0 h 14"/>
                  <a:gd name="T12" fmla="*/ 37 w 43"/>
                  <a:gd name="T13" fmla="*/ 0 h 14"/>
                  <a:gd name="T14" fmla="*/ 43 w 43"/>
                  <a:gd name="T15" fmla="*/ 0 h 14"/>
                  <a:gd name="T16" fmla="*/ 43 w 43"/>
                  <a:gd name="T17" fmla="*/ 7 h 14"/>
                  <a:gd name="T18" fmla="*/ 43 w 43"/>
                  <a:gd name="T19" fmla="*/ 7 h 14"/>
                  <a:gd name="T20" fmla="*/ 43 w 43"/>
                  <a:gd name="T21" fmla="*/ 14 h 14"/>
                  <a:gd name="T22" fmla="*/ 37 w 43"/>
                  <a:gd name="T23" fmla="*/ 14 h 14"/>
                  <a:gd name="T24" fmla="*/ 6 w 43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7" y="0"/>
                    </a:lnTo>
                    <a:lnTo>
                      <a:pt x="43" y="0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43" y="14"/>
                    </a:lnTo>
                    <a:lnTo>
                      <a:pt x="37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Freeform 291"/>
              <p:cNvSpPr>
                <a:spLocks/>
              </p:cNvSpPr>
              <p:nvPr/>
            </p:nvSpPr>
            <p:spPr bwMode="auto">
              <a:xfrm>
                <a:off x="3343276" y="3417888"/>
                <a:ext cx="100013" cy="22225"/>
              </a:xfrm>
              <a:custGeom>
                <a:avLst/>
                <a:gdLst>
                  <a:gd name="T0" fmla="*/ 6 w 63"/>
                  <a:gd name="T1" fmla="*/ 14 h 14"/>
                  <a:gd name="T2" fmla="*/ 0 w 63"/>
                  <a:gd name="T3" fmla="*/ 14 h 14"/>
                  <a:gd name="T4" fmla="*/ 0 w 63"/>
                  <a:gd name="T5" fmla="*/ 7 h 14"/>
                  <a:gd name="T6" fmla="*/ 0 w 63"/>
                  <a:gd name="T7" fmla="*/ 7 h 14"/>
                  <a:gd name="T8" fmla="*/ 0 w 63"/>
                  <a:gd name="T9" fmla="*/ 0 h 14"/>
                  <a:gd name="T10" fmla="*/ 6 w 63"/>
                  <a:gd name="T11" fmla="*/ 0 h 14"/>
                  <a:gd name="T12" fmla="*/ 56 w 63"/>
                  <a:gd name="T13" fmla="*/ 0 h 14"/>
                  <a:gd name="T14" fmla="*/ 63 w 63"/>
                  <a:gd name="T15" fmla="*/ 0 h 14"/>
                  <a:gd name="T16" fmla="*/ 63 w 63"/>
                  <a:gd name="T17" fmla="*/ 7 h 14"/>
                  <a:gd name="T18" fmla="*/ 63 w 63"/>
                  <a:gd name="T19" fmla="*/ 7 h 14"/>
                  <a:gd name="T20" fmla="*/ 63 w 63"/>
                  <a:gd name="T21" fmla="*/ 14 h 14"/>
                  <a:gd name="T22" fmla="*/ 56 w 63"/>
                  <a:gd name="T23" fmla="*/ 14 h 14"/>
                  <a:gd name="T24" fmla="*/ 6 w 63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3" y="0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3" y="14"/>
                    </a:lnTo>
                    <a:lnTo>
                      <a:pt x="56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Freeform 292"/>
              <p:cNvSpPr>
                <a:spLocks/>
              </p:cNvSpPr>
              <p:nvPr/>
            </p:nvSpPr>
            <p:spPr bwMode="auto">
              <a:xfrm>
                <a:off x="3422651" y="3417888"/>
                <a:ext cx="100013" cy="22225"/>
              </a:xfrm>
              <a:custGeom>
                <a:avLst/>
                <a:gdLst>
                  <a:gd name="T0" fmla="*/ 6 w 63"/>
                  <a:gd name="T1" fmla="*/ 14 h 14"/>
                  <a:gd name="T2" fmla="*/ 0 w 63"/>
                  <a:gd name="T3" fmla="*/ 14 h 14"/>
                  <a:gd name="T4" fmla="*/ 0 w 63"/>
                  <a:gd name="T5" fmla="*/ 7 h 14"/>
                  <a:gd name="T6" fmla="*/ 0 w 63"/>
                  <a:gd name="T7" fmla="*/ 7 h 14"/>
                  <a:gd name="T8" fmla="*/ 0 w 63"/>
                  <a:gd name="T9" fmla="*/ 0 h 14"/>
                  <a:gd name="T10" fmla="*/ 6 w 63"/>
                  <a:gd name="T11" fmla="*/ 0 h 14"/>
                  <a:gd name="T12" fmla="*/ 56 w 63"/>
                  <a:gd name="T13" fmla="*/ 0 h 14"/>
                  <a:gd name="T14" fmla="*/ 63 w 63"/>
                  <a:gd name="T15" fmla="*/ 0 h 14"/>
                  <a:gd name="T16" fmla="*/ 63 w 63"/>
                  <a:gd name="T17" fmla="*/ 7 h 14"/>
                  <a:gd name="T18" fmla="*/ 63 w 63"/>
                  <a:gd name="T19" fmla="*/ 7 h 14"/>
                  <a:gd name="T20" fmla="*/ 63 w 63"/>
                  <a:gd name="T21" fmla="*/ 14 h 14"/>
                  <a:gd name="T22" fmla="*/ 56 w 63"/>
                  <a:gd name="T23" fmla="*/ 14 h 14"/>
                  <a:gd name="T24" fmla="*/ 6 w 63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3" y="0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3" y="14"/>
                    </a:lnTo>
                    <a:lnTo>
                      <a:pt x="56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6" name="Freeform 293"/>
              <p:cNvSpPr>
                <a:spLocks/>
              </p:cNvSpPr>
              <p:nvPr/>
            </p:nvSpPr>
            <p:spPr bwMode="auto">
              <a:xfrm>
                <a:off x="3502026" y="340518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" name="Freeform 294"/>
              <p:cNvSpPr>
                <a:spLocks/>
              </p:cNvSpPr>
              <p:nvPr/>
            </p:nvSpPr>
            <p:spPr bwMode="auto">
              <a:xfrm>
                <a:off x="3502026" y="3405188"/>
                <a:ext cx="109538" cy="23813"/>
              </a:xfrm>
              <a:custGeom>
                <a:avLst/>
                <a:gdLst>
                  <a:gd name="T0" fmla="*/ 6 w 69"/>
                  <a:gd name="T1" fmla="*/ 15 h 15"/>
                  <a:gd name="T2" fmla="*/ 0 w 69"/>
                  <a:gd name="T3" fmla="*/ 15 h 15"/>
                  <a:gd name="T4" fmla="*/ 0 w 69"/>
                  <a:gd name="T5" fmla="*/ 8 h 15"/>
                  <a:gd name="T6" fmla="*/ 0 w 69"/>
                  <a:gd name="T7" fmla="*/ 8 h 15"/>
                  <a:gd name="T8" fmla="*/ 0 w 69"/>
                  <a:gd name="T9" fmla="*/ 0 h 15"/>
                  <a:gd name="T10" fmla="*/ 6 w 69"/>
                  <a:gd name="T11" fmla="*/ 0 h 15"/>
                  <a:gd name="T12" fmla="*/ 63 w 69"/>
                  <a:gd name="T13" fmla="*/ 0 h 15"/>
                  <a:gd name="T14" fmla="*/ 69 w 69"/>
                  <a:gd name="T15" fmla="*/ 0 h 15"/>
                  <a:gd name="T16" fmla="*/ 69 w 69"/>
                  <a:gd name="T17" fmla="*/ 8 h 15"/>
                  <a:gd name="T18" fmla="*/ 69 w 69"/>
                  <a:gd name="T19" fmla="*/ 8 h 15"/>
                  <a:gd name="T20" fmla="*/ 69 w 69"/>
                  <a:gd name="T21" fmla="*/ 15 h 15"/>
                  <a:gd name="T22" fmla="*/ 63 w 69"/>
                  <a:gd name="T23" fmla="*/ 15 h 15"/>
                  <a:gd name="T24" fmla="*/ 6 w 6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9" y="0"/>
                    </a:lnTo>
                    <a:lnTo>
                      <a:pt x="69" y="8"/>
                    </a:lnTo>
                    <a:lnTo>
                      <a:pt x="69" y="8"/>
                    </a:lnTo>
                    <a:lnTo>
                      <a:pt x="69" y="15"/>
                    </a:lnTo>
                    <a:lnTo>
                      <a:pt x="6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" name="Freeform 295"/>
              <p:cNvSpPr>
                <a:spLocks/>
              </p:cNvSpPr>
              <p:nvPr/>
            </p:nvSpPr>
            <p:spPr bwMode="auto">
              <a:xfrm>
                <a:off x="3592513" y="3394076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" name="Freeform 296"/>
              <p:cNvSpPr>
                <a:spLocks/>
              </p:cNvSpPr>
              <p:nvPr/>
            </p:nvSpPr>
            <p:spPr bwMode="auto">
              <a:xfrm>
                <a:off x="3592513" y="3394076"/>
                <a:ext cx="69850" cy="23813"/>
              </a:xfrm>
              <a:custGeom>
                <a:avLst/>
                <a:gdLst>
                  <a:gd name="T0" fmla="*/ 6 w 44"/>
                  <a:gd name="T1" fmla="*/ 15 h 15"/>
                  <a:gd name="T2" fmla="*/ 0 w 44"/>
                  <a:gd name="T3" fmla="*/ 15 h 15"/>
                  <a:gd name="T4" fmla="*/ 0 w 44"/>
                  <a:gd name="T5" fmla="*/ 7 h 15"/>
                  <a:gd name="T6" fmla="*/ 0 w 44"/>
                  <a:gd name="T7" fmla="*/ 7 h 15"/>
                  <a:gd name="T8" fmla="*/ 0 w 44"/>
                  <a:gd name="T9" fmla="*/ 0 h 15"/>
                  <a:gd name="T10" fmla="*/ 6 w 44"/>
                  <a:gd name="T11" fmla="*/ 0 h 15"/>
                  <a:gd name="T12" fmla="*/ 37 w 44"/>
                  <a:gd name="T13" fmla="*/ 0 h 15"/>
                  <a:gd name="T14" fmla="*/ 44 w 44"/>
                  <a:gd name="T15" fmla="*/ 0 h 15"/>
                  <a:gd name="T16" fmla="*/ 44 w 44"/>
                  <a:gd name="T17" fmla="*/ 7 h 15"/>
                  <a:gd name="T18" fmla="*/ 44 w 44"/>
                  <a:gd name="T19" fmla="*/ 7 h 15"/>
                  <a:gd name="T20" fmla="*/ 44 w 44"/>
                  <a:gd name="T21" fmla="*/ 15 h 15"/>
                  <a:gd name="T22" fmla="*/ 37 w 44"/>
                  <a:gd name="T23" fmla="*/ 15 h 15"/>
                  <a:gd name="T24" fmla="*/ 6 w 4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5"/>
                    </a:lnTo>
                    <a:lnTo>
                      <a:pt x="37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" name="Freeform 297"/>
              <p:cNvSpPr>
                <a:spLocks/>
              </p:cNvSpPr>
              <p:nvPr/>
            </p:nvSpPr>
            <p:spPr bwMode="auto">
              <a:xfrm>
                <a:off x="3641726" y="3394076"/>
                <a:ext cx="69850" cy="23813"/>
              </a:xfrm>
              <a:custGeom>
                <a:avLst/>
                <a:gdLst>
                  <a:gd name="T0" fmla="*/ 6 w 44"/>
                  <a:gd name="T1" fmla="*/ 15 h 15"/>
                  <a:gd name="T2" fmla="*/ 0 w 44"/>
                  <a:gd name="T3" fmla="*/ 15 h 15"/>
                  <a:gd name="T4" fmla="*/ 0 w 44"/>
                  <a:gd name="T5" fmla="*/ 7 h 15"/>
                  <a:gd name="T6" fmla="*/ 0 w 44"/>
                  <a:gd name="T7" fmla="*/ 7 h 15"/>
                  <a:gd name="T8" fmla="*/ 0 w 44"/>
                  <a:gd name="T9" fmla="*/ 0 h 15"/>
                  <a:gd name="T10" fmla="*/ 6 w 44"/>
                  <a:gd name="T11" fmla="*/ 0 h 15"/>
                  <a:gd name="T12" fmla="*/ 38 w 44"/>
                  <a:gd name="T13" fmla="*/ 0 h 15"/>
                  <a:gd name="T14" fmla="*/ 44 w 44"/>
                  <a:gd name="T15" fmla="*/ 0 h 15"/>
                  <a:gd name="T16" fmla="*/ 44 w 44"/>
                  <a:gd name="T17" fmla="*/ 7 h 15"/>
                  <a:gd name="T18" fmla="*/ 44 w 44"/>
                  <a:gd name="T19" fmla="*/ 7 h 15"/>
                  <a:gd name="T20" fmla="*/ 44 w 44"/>
                  <a:gd name="T21" fmla="*/ 15 h 15"/>
                  <a:gd name="T22" fmla="*/ 38 w 44"/>
                  <a:gd name="T23" fmla="*/ 15 h 15"/>
                  <a:gd name="T24" fmla="*/ 6 w 4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5"/>
                    </a:lnTo>
                    <a:lnTo>
                      <a:pt x="3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1" name="Freeform 298"/>
              <p:cNvSpPr>
                <a:spLocks/>
              </p:cNvSpPr>
              <p:nvPr/>
            </p:nvSpPr>
            <p:spPr bwMode="auto">
              <a:xfrm>
                <a:off x="3690938" y="3381376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7 w 13"/>
                  <a:gd name="T5" fmla="*/ 23 h 23"/>
                  <a:gd name="T6" fmla="*/ 7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7 w 13"/>
                  <a:gd name="T17" fmla="*/ 0 h 23"/>
                  <a:gd name="T18" fmla="*/ 7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" name="Freeform 299"/>
              <p:cNvSpPr>
                <a:spLocks/>
              </p:cNvSpPr>
              <p:nvPr/>
            </p:nvSpPr>
            <p:spPr bwMode="auto">
              <a:xfrm>
                <a:off x="3690938" y="3381376"/>
                <a:ext cx="50800" cy="23813"/>
              </a:xfrm>
              <a:custGeom>
                <a:avLst/>
                <a:gdLst>
                  <a:gd name="T0" fmla="*/ 7 w 32"/>
                  <a:gd name="T1" fmla="*/ 15 h 15"/>
                  <a:gd name="T2" fmla="*/ 0 w 32"/>
                  <a:gd name="T3" fmla="*/ 15 h 15"/>
                  <a:gd name="T4" fmla="*/ 0 w 32"/>
                  <a:gd name="T5" fmla="*/ 8 h 15"/>
                  <a:gd name="T6" fmla="*/ 0 w 32"/>
                  <a:gd name="T7" fmla="*/ 8 h 15"/>
                  <a:gd name="T8" fmla="*/ 0 w 32"/>
                  <a:gd name="T9" fmla="*/ 0 h 15"/>
                  <a:gd name="T10" fmla="*/ 7 w 32"/>
                  <a:gd name="T11" fmla="*/ 0 h 15"/>
                  <a:gd name="T12" fmla="*/ 25 w 32"/>
                  <a:gd name="T13" fmla="*/ 0 h 15"/>
                  <a:gd name="T14" fmla="*/ 32 w 32"/>
                  <a:gd name="T15" fmla="*/ 0 h 15"/>
                  <a:gd name="T16" fmla="*/ 32 w 32"/>
                  <a:gd name="T17" fmla="*/ 8 h 15"/>
                  <a:gd name="T18" fmla="*/ 32 w 32"/>
                  <a:gd name="T19" fmla="*/ 8 h 15"/>
                  <a:gd name="T20" fmla="*/ 32 w 32"/>
                  <a:gd name="T21" fmla="*/ 15 h 15"/>
                  <a:gd name="T22" fmla="*/ 25 w 32"/>
                  <a:gd name="T23" fmla="*/ 15 h 15"/>
                  <a:gd name="T24" fmla="*/ 7 w 3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15"/>
                    </a:lnTo>
                    <a:lnTo>
                      <a:pt x="25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3" name="Freeform 300"/>
              <p:cNvSpPr>
                <a:spLocks/>
              </p:cNvSpPr>
              <p:nvPr/>
            </p:nvSpPr>
            <p:spPr bwMode="auto">
              <a:xfrm>
                <a:off x="3721101" y="337026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Freeform 301"/>
              <p:cNvSpPr>
                <a:spLocks/>
              </p:cNvSpPr>
              <p:nvPr/>
            </p:nvSpPr>
            <p:spPr bwMode="auto">
              <a:xfrm>
                <a:off x="3721101" y="3370263"/>
                <a:ext cx="79375" cy="23813"/>
              </a:xfrm>
              <a:custGeom>
                <a:avLst/>
                <a:gdLst>
                  <a:gd name="T0" fmla="*/ 6 w 50"/>
                  <a:gd name="T1" fmla="*/ 15 h 15"/>
                  <a:gd name="T2" fmla="*/ 0 w 50"/>
                  <a:gd name="T3" fmla="*/ 15 h 15"/>
                  <a:gd name="T4" fmla="*/ 0 w 50"/>
                  <a:gd name="T5" fmla="*/ 7 h 15"/>
                  <a:gd name="T6" fmla="*/ 0 w 50"/>
                  <a:gd name="T7" fmla="*/ 7 h 15"/>
                  <a:gd name="T8" fmla="*/ 0 w 50"/>
                  <a:gd name="T9" fmla="*/ 0 h 15"/>
                  <a:gd name="T10" fmla="*/ 6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7 h 15"/>
                  <a:gd name="T18" fmla="*/ 50 w 50"/>
                  <a:gd name="T19" fmla="*/ 7 h 15"/>
                  <a:gd name="T20" fmla="*/ 50 w 50"/>
                  <a:gd name="T21" fmla="*/ 15 h 15"/>
                  <a:gd name="T22" fmla="*/ 44 w 50"/>
                  <a:gd name="T23" fmla="*/ 15 h 15"/>
                  <a:gd name="T24" fmla="*/ 6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5" name="Freeform 302"/>
              <p:cNvSpPr>
                <a:spLocks/>
              </p:cNvSpPr>
              <p:nvPr/>
            </p:nvSpPr>
            <p:spPr bwMode="auto">
              <a:xfrm>
                <a:off x="3781426" y="3359151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Freeform 303"/>
              <p:cNvSpPr>
                <a:spLocks/>
              </p:cNvSpPr>
              <p:nvPr/>
            </p:nvSpPr>
            <p:spPr bwMode="auto">
              <a:xfrm>
                <a:off x="3781426" y="3359151"/>
                <a:ext cx="149225" cy="22225"/>
              </a:xfrm>
              <a:custGeom>
                <a:avLst/>
                <a:gdLst>
                  <a:gd name="T0" fmla="*/ 6 w 94"/>
                  <a:gd name="T1" fmla="*/ 14 h 14"/>
                  <a:gd name="T2" fmla="*/ 0 w 94"/>
                  <a:gd name="T3" fmla="*/ 14 h 14"/>
                  <a:gd name="T4" fmla="*/ 0 w 94"/>
                  <a:gd name="T5" fmla="*/ 7 h 14"/>
                  <a:gd name="T6" fmla="*/ 0 w 94"/>
                  <a:gd name="T7" fmla="*/ 7 h 14"/>
                  <a:gd name="T8" fmla="*/ 0 w 94"/>
                  <a:gd name="T9" fmla="*/ 0 h 14"/>
                  <a:gd name="T10" fmla="*/ 6 w 94"/>
                  <a:gd name="T11" fmla="*/ 0 h 14"/>
                  <a:gd name="T12" fmla="*/ 87 w 94"/>
                  <a:gd name="T13" fmla="*/ 0 h 14"/>
                  <a:gd name="T14" fmla="*/ 94 w 94"/>
                  <a:gd name="T15" fmla="*/ 0 h 14"/>
                  <a:gd name="T16" fmla="*/ 94 w 94"/>
                  <a:gd name="T17" fmla="*/ 7 h 14"/>
                  <a:gd name="T18" fmla="*/ 94 w 94"/>
                  <a:gd name="T19" fmla="*/ 7 h 14"/>
                  <a:gd name="T20" fmla="*/ 94 w 94"/>
                  <a:gd name="T21" fmla="*/ 14 h 14"/>
                  <a:gd name="T22" fmla="*/ 87 w 94"/>
                  <a:gd name="T23" fmla="*/ 14 h 14"/>
                  <a:gd name="T24" fmla="*/ 6 w 94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87" y="0"/>
                    </a:lnTo>
                    <a:lnTo>
                      <a:pt x="94" y="0"/>
                    </a:lnTo>
                    <a:lnTo>
                      <a:pt x="94" y="7"/>
                    </a:lnTo>
                    <a:lnTo>
                      <a:pt x="94" y="7"/>
                    </a:lnTo>
                    <a:lnTo>
                      <a:pt x="94" y="14"/>
                    </a:lnTo>
                    <a:lnTo>
                      <a:pt x="87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7" name="Freeform 304"/>
              <p:cNvSpPr>
                <a:spLocks/>
              </p:cNvSpPr>
              <p:nvPr/>
            </p:nvSpPr>
            <p:spPr bwMode="auto">
              <a:xfrm>
                <a:off x="3910013" y="3346451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8" name="Freeform 305"/>
              <p:cNvSpPr>
                <a:spLocks/>
              </p:cNvSpPr>
              <p:nvPr/>
            </p:nvSpPr>
            <p:spPr bwMode="auto">
              <a:xfrm>
                <a:off x="3910013" y="3346451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8 h 15"/>
                  <a:gd name="T6" fmla="*/ 0 w 19"/>
                  <a:gd name="T7" fmla="*/ 8 h 15"/>
                  <a:gd name="T8" fmla="*/ 0 w 19"/>
                  <a:gd name="T9" fmla="*/ 0 h 15"/>
                  <a:gd name="T10" fmla="*/ 6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8 h 15"/>
                  <a:gd name="T18" fmla="*/ 19 w 19"/>
                  <a:gd name="T19" fmla="*/ 8 h 15"/>
                  <a:gd name="T20" fmla="*/ 19 w 19"/>
                  <a:gd name="T21" fmla="*/ 15 h 15"/>
                  <a:gd name="T22" fmla="*/ 13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9" name="Freeform 306"/>
              <p:cNvSpPr>
                <a:spLocks/>
              </p:cNvSpPr>
              <p:nvPr/>
            </p:nvSpPr>
            <p:spPr bwMode="auto">
              <a:xfrm>
                <a:off x="3919538" y="3346451"/>
                <a:ext cx="41275" cy="23813"/>
              </a:xfrm>
              <a:custGeom>
                <a:avLst/>
                <a:gdLst>
                  <a:gd name="T0" fmla="*/ 7 w 26"/>
                  <a:gd name="T1" fmla="*/ 15 h 15"/>
                  <a:gd name="T2" fmla="*/ 0 w 26"/>
                  <a:gd name="T3" fmla="*/ 15 h 15"/>
                  <a:gd name="T4" fmla="*/ 0 w 26"/>
                  <a:gd name="T5" fmla="*/ 8 h 15"/>
                  <a:gd name="T6" fmla="*/ 0 w 26"/>
                  <a:gd name="T7" fmla="*/ 8 h 15"/>
                  <a:gd name="T8" fmla="*/ 0 w 26"/>
                  <a:gd name="T9" fmla="*/ 0 h 15"/>
                  <a:gd name="T10" fmla="*/ 7 w 26"/>
                  <a:gd name="T11" fmla="*/ 0 h 15"/>
                  <a:gd name="T12" fmla="*/ 19 w 26"/>
                  <a:gd name="T13" fmla="*/ 0 h 15"/>
                  <a:gd name="T14" fmla="*/ 26 w 26"/>
                  <a:gd name="T15" fmla="*/ 0 h 15"/>
                  <a:gd name="T16" fmla="*/ 26 w 26"/>
                  <a:gd name="T17" fmla="*/ 8 h 15"/>
                  <a:gd name="T18" fmla="*/ 26 w 26"/>
                  <a:gd name="T19" fmla="*/ 8 h 15"/>
                  <a:gd name="T20" fmla="*/ 26 w 26"/>
                  <a:gd name="T21" fmla="*/ 15 h 15"/>
                  <a:gd name="T22" fmla="*/ 19 w 26"/>
                  <a:gd name="T23" fmla="*/ 15 h 15"/>
                  <a:gd name="T24" fmla="*/ 7 w 2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6" y="0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6" y="15"/>
                    </a:lnTo>
                    <a:lnTo>
                      <a:pt x="1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0" name="Freeform 307"/>
              <p:cNvSpPr>
                <a:spLocks/>
              </p:cNvSpPr>
              <p:nvPr/>
            </p:nvSpPr>
            <p:spPr bwMode="auto">
              <a:xfrm>
                <a:off x="3940176" y="333533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1" name="Freeform 308"/>
              <p:cNvSpPr>
                <a:spLocks/>
              </p:cNvSpPr>
              <p:nvPr/>
            </p:nvSpPr>
            <p:spPr bwMode="auto">
              <a:xfrm>
                <a:off x="3940176" y="3335338"/>
                <a:ext cx="79375" cy="23813"/>
              </a:xfrm>
              <a:custGeom>
                <a:avLst/>
                <a:gdLst>
                  <a:gd name="T0" fmla="*/ 6 w 50"/>
                  <a:gd name="T1" fmla="*/ 15 h 15"/>
                  <a:gd name="T2" fmla="*/ 0 w 50"/>
                  <a:gd name="T3" fmla="*/ 15 h 15"/>
                  <a:gd name="T4" fmla="*/ 0 w 50"/>
                  <a:gd name="T5" fmla="*/ 7 h 15"/>
                  <a:gd name="T6" fmla="*/ 0 w 50"/>
                  <a:gd name="T7" fmla="*/ 7 h 15"/>
                  <a:gd name="T8" fmla="*/ 0 w 50"/>
                  <a:gd name="T9" fmla="*/ 0 h 15"/>
                  <a:gd name="T10" fmla="*/ 6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7 h 15"/>
                  <a:gd name="T18" fmla="*/ 50 w 50"/>
                  <a:gd name="T19" fmla="*/ 7 h 15"/>
                  <a:gd name="T20" fmla="*/ 50 w 50"/>
                  <a:gd name="T21" fmla="*/ 15 h 15"/>
                  <a:gd name="T22" fmla="*/ 44 w 50"/>
                  <a:gd name="T23" fmla="*/ 15 h 15"/>
                  <a:gd name="T24" fmla="*/ 6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2" name="Freeform 309"/>
              <p:cNvSpPr>
                <a:spLocks/>
              </p:cNvSpPr>
              <p:nvPr/>
            </p:nvSpPr>
            <p:spPr bwMode="auto">
              <a:xfrm>
                <a:off x="4000501" y="3335338"/>
                <a:ext cx="68263" cy="23813"/>
              </a:xfrm>
              <a:custGeom>
                <a:avLst/>
                <a:gdLst>
                  <a:gd name="T0" fmla="*/ 6 w 43"/>
                  <a:gd name="T1" fmla="*/ 15 h 15"/>
                  <a:gd name="T2" fmla="*/ 0 w 43"/>
                  <a:gd name="T3" fmla="*/ 15 h 15"/>
                  <a:gd name="T4" fmla="*/ 0 w 43"/>
                  <a:gd name="T5" fmla="*/ 7 h 15"/>
                  <a:gd name="T6" fmla="*/ 0 w 43"/>
                  <a:gd name="T7" fmla="*/ 7 h 15"/>
                  <a:gd name="T8" fmla="*/ 0 w 43"/>
                  <a:gd name="T9" fmla="*/ 0 h 15"/>
                  <a:gd name="T10" fmla="*/ 6 w 43"/>
                  <a:gd name="T11" fmla="*/ 0 h 15"/>
                  <a:gd name="T12" fmla="*/ 37 w 43"/>
                  <a:gd name="T13" fmla="*/ 0 h 15"/>
                  <a:gd name="T14" fmla="*/ 43 w 43"/>
                  <a:gd name="T15" fmla="*/ 0 h 15"/>
                  <a:gd name="T16" fmla="*/ 43 w 43"/>
                  <a:gd name="T17" fmla="*/ 7 h 15"/>
                  <a:gd name="T18" fmla="*/ 43 w 43"/>
                  <a:gd name="T19" fmla="*/ 7 h 15"/>
                  <a:gd name="T20" fmla="*/ 43 w 43"/>
                  <a:gd name="T21" fmla="*/ 15 h 15"/>
                  <a:gd name="T22" fmla="*/ 37 w 43"/>
                  <a:gd name="T23" fmla="*/ 15 h 15"/>
                  <a:gd name="T24" fmla="*/ 6 w 4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7" y="0"/>
                    </a:lnTo>
                    <a:lnTo>
                      <a:pt x="43" y="0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43" y="15"/>
                    </a:lnTo>
                    <a:lnTo>
                      <a:pt x="37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3" name="Freeform 310"/>
              <p:cNvSpPr>
                <a:spLocks/>
              </p:cNvSpPr>
              <p:nvPr/>
            </p:nvSpPr>
            <p:spPr bwMode="auto">
              <a:xfrm>
                <a:off x="4049713" y="3322638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4" name="Freeform 311"/>
              <p:cNvSpPr>
                <a:spLocks/>
              </p:cNvSpPr>
              <p:nvPr/>
            </p:nvSpPr>
            <p:spPr bwMode="auto">
              <a:xfrm>
                <a:off x="4049713" y="3322638"/>
                <a:ext cx="100013" cy="23813"/>
              </a:xfrm>
              <a:custGeom>
                <a:avLst/>
                <a:gdLst>
                  <a:gd name="T0" fmla="*/ 6 w 63"/>
                  <a:gd name="T1" fmla="*/ 15 h 15"/>
                  <a:gd name="T2" fmla="*/ 0 w 63"/>
                  <a:gd name="T3" fmla="*/ 15 h 15"/>
                  <a:gd name="T4" fmla="*/ 0 w 63"/>
                  <a:gd name="T5" fmla="*/ 8 h 15"/>
                  <a:gd name="T6" fmla="*/ 0 w 63"/>
                  <a:gd name="T7" fmla="*/ 8 h 15"/>
                  <a:gd name="T8" fmla="*/ 0 w 63"/>
                  <a:gd name="T9" fmla="*/ 0 h 15"/>
                  <a:gd name="T10" fmla="*/ 6 w 63"/>
                  <a:gd name="T11" fmla="*/ 0 h 15"/>
                  <a:gd name="T12" fmla="*/ 56 w 63"/>
                  <a:gd name="T13" fmla="*/ 0 h 15"/>
                  <a:gd name="T14" fmla="*/ 63 w 63"/>
                  <a:gd name="T15" fmla="*/ 0 h 15"/>
                  <a:gd name="T16" fmla="*/ 63 w 63"/>
                  <a:gd name="T17" fmla="*/ 8 h 15"/>
                  <a:gd name="T18" fmla="*/ 63 w 63"/>
                  <a:gd name="T19" fmla="*/ 8 h 15"/>
                  <a:gd name="T20" fmla="*/ 63 w 63"/>
                  <a:gd name="T21" fmla="*/ 15 h 15"/>
                  <a:gd name="T22" fmla="*/ 56 w 63"/>
                  <a:gd name="T23" fmla="*/ 15 h 15"/>
                  <a:gd name="T24" fmla="*/ 6 w 6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3" y="0"/>
                    </a:lnTo>
                    <a:lnTo>
                      <a:pt x="63" y="8"/>
                    </a:lnTo>
                    <a:lnTo>
                      <a:pt x="63" y="8"/>
                    </a:lnTo>
                    <a:lnTo>
                      <a:pt x="63" y="15"/>
                    </a:lnTo>
                    <a:lnTo>
                      <a:pt x="56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5" name="Freeform 312"/>
              <p:cNvSpPr>
                <a:spLocks/>
              </p:cNvSpPr>
              <p:nvPr/>
            </p:nvSpPr>
            <p:spPr bwMode="auto">
              <a:xfrm>
                <a:off x="4129088" y="3322638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6" name="Freeform 313"/>
              <p:cNvSpPr>
                <a:spLocks/>
              </p:cNvSpPr>
              <p:nvPr/>
            </p:nvSpPr>
            <p:spPr bwMode="auto">
              <a:xfrm>
                <a:off x="4149726" y="3311526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7" name="Freeform 314"/>
              <p:cNvSpPr>
                <a:spLocks/>
              </p:cNvSpPr>
              <p:nvPr/>
            </p:nvSpPr>
            <p:spPr bwMode="auto">
              <a:xfrm>
                <a:off x="4149726" y="3311526"/>
                <a:ext cx="28575" cy="23813"/>
              </a:xfrm>
              <a:custGeom>
                <a:avLst/>
                <a:gdLst>
                  <a:gd name="T0" fmla="*/ 6 w 18"/>
                  <a:gd name="T1" fmla="*/ 15 h 15"/>
                  <a:gd name="T2" fmla="*/ 0 w 18"/>
                  <a:gd name="T3" fmla="*/ 15 h 15"/>
                  <a:gd name="T4" fmla="*/ 0 w 18"/>
                  <a:gd name="T5" fmla="*/ 7 h 15"/>
                  <a:gd name="T6" fmla="*/ 0 w 18"/>
                  <a:gd name="T7" fmla="*/ 7 h 15"/>
                  <a:gd name="T8" fmla="*/ 0 w 18"/>
                  <a:gd name="T9" fmla="*/ 0 h 15"/>
                  <a:gd name="T10" fmla="*/ 6 w 18"/>
                  <a:gd name="T11" fmla="*/ 0 h 15"/>
                  <a:gd name="T12" fmla="*/ 12 w 18"/>
                  <a:gd name="T13" fmla="*/ 0 h 15"/>
                  <a:gd name="T14" fmla="*/ 18 w 18"/>
                  <a:gd name="T15" fmla="*/ 0 h 15"/>
                  <a:gd name="T16" fmla="*/ 18 w 18"/>
                  <a:gd name="T17" fmla="*/ 7 h 15"/>
                  <a:gd name="T18" fmla="*/ 18 w 18"/>
                  <a:gd name="T19" fmla="*/ 7 h 15"/>
                  <a:gd name="T20" fmla="*/ 18 w 18"/>
                  <a:gd name="T21" fmla="*/ 15 h 15"/>
                  <a:gd name="T22" fmla="*/ 12 w 18"/>
                  <a:gd name="T23" fmla="*/ 15 h 15"/>
                  <a:gd name="T24" fmla="*/ 6 w 1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8" y="15"/>
                    </a:lnTo>
                    <a:lnTo>
                      <a:pt x="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8" name="Freeform 315"/>
              <p:cNvSpPr>
                <a:spLocks/>
              </p:cNvSpPr>
              <p:nvPr/>
            </p:nvSpPr>
            <p:spPr bwMode="auto">
              <a:xfrm>
                <a:off x="4159251" y="3311526"/>
                <a:ext cx="128588" cy="23813"/>
              </a:xfrm>
              <a:custGeom>
                <a:avLst/>
                <a:gdLst>
                  <a:gd name="T0" fmla="*/ 6 w 81"/>
                  <a:gd name="T1" fmla="*/ 15 h 15"/>
                  <a:gd name="T2" fmla="*/ 0 w 81"/>
                  <a:gd name="T3" fmla="*/ 15 h 15"/>
                  <a:gd name="T4" fmla="*/ 0 w 81"/>
                  <a:gd name="T5" fmla="*/ 7 h 15"/>
                  <a:gd name="T6" fmla="*/ 0 w 81"/>
                  <a:gd name="T7" fmla="*/ 7 h 15"/>
                  <a:gd name="T8" fmla="*/ 0 w 81"/>
                  <a:gd name="T9" fmla="*/ 0 h 15"/>
                  <a:gd name="T10" fmla="*/ 6 w 81"/>
                  <a:gd name="T11" fmla="*/ 0 h 15"/>
                  <a:gd name="T12" fmla="*/ 75 w 81"/>
                  <a:gd name="T13" fmla="*/ 0 h 15"/>
                  <a:gd name="T14" fmla="*/ 81 w 81"/>
                  <a:gd name="T15" fmla="*/ 0 h 15"/>
                  <a:gd name="T16" fmla="*/ 81 w 81"/>
                  <a:gd name="T17" fmla="*/ 7 h 15"/>
                  <a:gd name="T18" fmla="*/ 81 w 81"/>
                  <a:gd name="T19" fmla="*/ 7 h 15"/>
                  <a:gd name="T20" fmla="*/ 81 w 81"/>
                  <a:gd name="T21" fmla="*/ 15 h 15"/>
                  <a:gd name="T22" fmla="*/ 75 w 81"/>
                  <a:gd name="T23" fmla="*/ 15 h 15"/>
                  <a:gd name="T24" fmla="*/ 6 w 8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75" y="0"/>
                    </a:lnTo>
                    <a:lnTo>
                      <a:pt x="81" y="0"/>
                    </a:lnTo>
                    <a:lnTo>
                      <a:pt x="81" y="7"/>
                    </a:lnTo>
                    <a:lnTo>
                      <a:pt x="81" y="7"/>
                    </a:lnTo>
                    <a:lnTo>
                      <a:pt x="81" y="15"/>
                    </a:lnTo>
                    <a:lnTo>
                      <a:pt x="7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9" name="Freeform 316"/>
              <p:cNvSpPr>
                <a:spLocks/>
              </p:cNvSpPr>
              <p:nvPr/>
            </p:nvSpPr>
            <p:spPr bwMode="auto">
              <a:xfrm>
                <a:off x="4268788" y="3300413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0" name="Freeform 317"/>
              <p:cNvSpPr>
                <a:spLocks/>
              </p:cNvSpPr>
              <p:nvPr/>
            </p:nvSpPr>
            <p:spPr bwMode="auto">
              <a:xfrm>
                <a:off x="4268788" y="3300413"/>
                <a:ext cx="58738" cy="22225"/>
              </a:xfrm>
              <a:custGeom>
                <a:avLst/>
                <a:gdLst>
                  <a:gd name="T0" fmla="*/ 6 w 37"/>
                  <a:gd name="T1" fmla="*/ 14 h 14"/>
                  <a:gd name="T2" fmla="*/ 0 w 37"/>
                  <a:gd name="T3" fmla="*/ 14 h 14"/>
                  <a:gd name="T4" fmla="*/ 0 w 37"/>
                  <a:gd name="T5" fmla="*/ 7 h 14"/>
                  <a:gd name="T6" fmla="*/ 0 w 37"/>
                  <a:gd name="T7" fmla="*/ 7 h 14"/>
                  <a:gd name="T8" fmla="*/ 0 w 37"/>
                  <a:gd name="T9" fmla="*/ 0 h 14"/>
                  <a:gd name="T10" fmla="*/ 6 w 37"/>
                  <a:gd name="T11" fmla="*/ 0 h 14"/>
                  <a:gd name="T12" fmla="*/ 31 w 37"/>
                  <a:gd name="T13" fmla="*/ 0 h 14"/>
                  <a:gd name="T14" fmla="*/ 37 w 37"/>
                  <a:gd name="T15" fmla="*/ 0 h 14"/>
                  <a:gd name="T16" fmla="*/ 37 w 37"/>
                  <a:gd name="T17" fmla="*/ 7 h 14"/>
                  <a:gd name="T18" fmla="*/ 37 w 37"/>
                  <a:gd name="T19" fmla="*/ 7 h 14"/>
                  <a:gd name="T20" fmla="*/ 37 w 37"/>
                  <a:gd name="T21" fmla="*/ 14 h 14"/>
                  <a:gd name="T22" fmla="*/ 31 w 37"/>
                  <a:gd name="T23" fmla="*/ 14 h 14"/>
                  <a:gd name="T24" fmla="*/ 6 w 37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7" y="14"/>
                    </a:lnTo>
                    <a:lnTo>
                      <a:pt x="31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1" name="Freeform 318"/>
              <p:cNvSpPr>
                <a:spLocks/>
              </p:cNvSpPr>
              <p:nvPr/>
            </p:nvSpPr>
            <p:spPr bwMode="auto">
              <a:xfrm>
                <a:off x="4308476" y="3300413"/>
                <a:ext cx="60325" cy="22225"/>
              </a:xfrm>
              <a:custGeom>
                <a:avLst/>
                <a:gdLst>
                  <a:gd name="T0" fmla="*/ 6 w 38"/>
                  <a:gd name="T1" fmla="*/ 14 h 14"/>
                  <a:gd name="T2" fmla="*/ 0 w 38"/>
                  <a:gd name="T3" fmla="*/ 14 h 14"/>
                  <a:gd name="T4" fmla="*/ 0 w 38"/>
                  <a:gd name="T5" fmla="*/ 7 h 14"/>
                  <a:gd name="T6" fmla="*/ 0 w 38"/>
                  <a:gd name="T7" fmla="*/ 7 h 14"/>
                  <a:gd name="T8" fmla="*/ 0 w 38"/>
                  <a:gd name="T9" fmla="*/ 0 h 14"/>
                  <a:gd name="T10" fmla="*/ 6 w 38"/>
                  <a:gd name="T11" fmla="*/ 0 h 14"/>
                  <a:gd name="T12" fmla="*/ 31 w 38"/>
                  <a:gd name="T13" fmla="*/ 0 h 14"/>
                  <a:gd name="T14" fmla="*/ 38 w 38"/>
                  <a:gd name="T15" fmla="*/ 0 h 14"/>
                  <a:gd name="T16" fmla="*/ 38 w 38"/>
                  <a:gd name="T17" fmla="*/ 7 h 14"/>
                  <a:gd name="T18" fmla="*/ 38 w 38"/>
                  <a:gd name="T19" fmla="*/ 7 h 14"/>
                  <a:gd name="T20" fmla="*/ 38 w 38"/>
                  <a:gd name="T21" fmla="*/ 14 h 14"/>
                  <a:gd name="T22" fmla="*/ 31 w 38"/>
                  <a:gd name="T23" fmla="*/ 14 h 14"/>
                  <a:gd name="T24" fmla="*/ 6 w 38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8" y="14"/>
                    </a:lnTo>
                    <a:lnTo>
                      <a:pt x="31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2" name="Freeform 319"/>
              <p:cNvSpPr>
                <a:spLocks/>
              </p:cNvSpPr>
              <p:nvPr/>
            </p:nvSpPr>
            <p:spPr bwMode="auto">
              <a:xfrm>
                <a:off x="4348163" y="328771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3" name="Freeform 320"/>
              <p:cNvSpPr>
                <a:spLocks/>
              </p:cNvSpPr>
              <p:nvPr/>
            </p:nvSpPr>
            <p:spPr bwMode="auto">
              <a:xfrm>
                <a:off x="4348163" y="3287713"/>
                <a:ext cx="60325" cy="23813"/>
              </a:xfrm>
              <a:custGeom>
                <a:avLst/>
                <a:gdLst>
                  <a:gd name="T0" fmla="*/ 6 w 38"/>
                  <a:gd name="T1" fmla="*/ 15 h 15"/>
                  <a:gd name="T2" fmla="*/ 0 w 38"/>
                  <a:gd name="T3" fmla="*/ 15 h 15"/>
                  <a:gd name="T4" fmla="*/ 0 w 38"/>
                  <a:gd name="T5" fmla="*/ 8 h 15"/>
                  <a:gd name="T6" fmla="*/ 0 w 38"/>
                  <a:gd name="T7" fmla="*/ 8 h 15"/>
                  <a:gd name="T8" fmla="*/ 0 w 38"/>
                  <a:gd name="T9" fmla="*/ 0 h 15"/>
                  <a:gd name="T10" fmla="*/ 6 w 38"/>
                  <a:gd name="T11" fmla="*/ 0 h 15"/>
                  <a:gd name="T12" fmla="*/ 31 w 38"/>
                  <a:gd name="T13" fmla="*/ 0 h 15"/>
                  <a:gd name="T14" fmla="*/ 38 w 38"/>
                  <a:gd name="T15" fmla="*/ 0 h 15"/>
                  <a:gd name="T16" fmla="*/ 38 w 38"/>
                  <a:gd name="T17" fmla="*/ 8 h 15"/>
                  <a:gd name="T18" fmla="*/ 38 w 38"/>
                  <a:gd name="T19" fmla="*/ 8 h 15"/>
                  <a:gd name="T20" fmla="*/ 38 w 38"/>
                  <a:gd name="T21" fmla="*/ 15 h 15"/>
                  <a:gd name="T22" fmla="*/ 31 w 38"/>
                  <a:gd name="T23" fmla="*/ 15 h 15"/>
                  <a:gd name="T24" fmla="*/ 6 w 3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15"/>
                    </a:lnTo>
                    <a:lnTo>
                      <a:pt x="31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4" name="Freeform 321"/>
              <p:cNvSpPr>
                <a:spLocks/>
              </p:cNvSpPr>
              <p:nvPr/>
            </p:nvSpPr>
            <p:spPr bwMode="auto">
              <a:xfrm>
                <a:off x="4387851" y="3287713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8 h 15"/>
                  <a:gd name="T6" fmla="*/ 0 w 19"/>
                  <a:gd name="T7" fmla="*/ 8 h 15"/>
                  <a:gd name="T8" fmla="*/ 0 w 19"/>
                  <a:gd name="T9" fmla="*/ 0 h 15"/>
                  <a:gd name="T10" fmla="*/ 6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8 h 15"/>
                  <a:gd name="T18" fmla="*/ 19 w 19"/>
                  <a:gd name="T19" fmla="*/ 8 h 15"/>
                  <a:gd name="T20" fmla="*/ 19 w 19"/>
                  <a:gd name="T21" fmla="*/ 15 h 15"/>
                  <a:gd name="T22" fmla="*/ 13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5" name="Freeform 322"/>
              <p:cNvSpPr>
                <a:spLocks/>
              </p:cNvSpPr>
              <p:nvPr/>
            </p:nvSpPr>
            <p:spPr bwMode="auto">
              <a:xfrm>
                <a:off x="4397376" y="3287713"/>
                <a:ext cx="69850" cy="23813"/>
              </a:xfrm>
              <a:custGeom>
                <a:avLst/>
                <a:gdLst>
                  <a:gd name="T0" fmla="*/ 7 w 44"/>
                  <a:gd name="T1" fmla="*/ 15 h 15"/>
                  <a:gd name="T2" fmla="*/ 0 w 44"/>
                  <a:gd name="T3" fmla="*/ 15 h 15"/>
                  <a:gd name="T4" fmla="*/ 0 w 44"/>
                  <a:gd name="T5" fmla="*/ 8 h 15"/>
                  <a:gd name="T6" fmla="*/ 0 w 44"/>
                  <a:gd name="T7" fmla="*/ 8 h 15"/>
                  <a:gd name="T8" fmla="*/ 0 w 44"/>
                  <a:gd name="T9" fmla="*/ 0 h 15"/>
                  <a:gd name="T10" fmla="*/ 7 w 44"/>
                  <a:gd name="T11" fmla="*/ 0 h 15"/>
                  <a:gd name="T12" fmla="*/ 38 w 44"/>
                  <a:gd name="T13" fmla="*/ 0 h 15"/>
                  <a:gd name="T14" fmla="*/ 44 w 44"/>
                  <a:gd name="T15" fmla="*/ 0 h 15"/>
                  <a:gd name="T16" fmla="*/ 44 w 44"/>
                  <a:gd name="T17" fmla="*/ 8 h 15"/>
                  <a:gd name="T18" fmla="*/ 44 w 44"/>
                  <a:gd name="T19" fmla="*/ 8 h 15"/>
                  <a:gd name="T20" fmla="*/ 44 w 44"/>
                  <a:gd name="T21" fmla="*/ 15 h 15"/>
                  <a:gd name="T22" fmla="*/ 38 w 44"/>
                  <a:gd name="T23" fmla="*/ 15 h 15"/>
                  <a:gd name="T24" fmla="*/ 7 w 4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15"/>
                    </a:lnTo>
                    <a:lnTo>
                      <a:pt x="38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6" name="Freeform 323"/>
              <p:cNvSpPr>
                <a:spLocks/>
              </p:cNvSpPr>
              <p:nvPr/>
            </p:nvSpPr>
            <p:spPr bwMode="auto">
              <a:xfrm>
                <a:off x="4448176" y="3276601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7" name="Freeform 324"/>
              <p:cNvSpPr>
                <a:spLocks/>
              </p:cNvSpPr>
              <p:nvPr/>
            </p:nvSpPr>
            <p:spPr bwMode="auto">
              <a:xfrm>
                <a:off x="4448176" y="3276601"/>
                <a:ext cx="98425" cy="23813"/>
              </a:xfrm>
              <a:custGeom>
                <a:avLst/>
                <a:gdLst>
                  <a:gd name="T0" fmla="*/ 6 w 62"/>
                  <a:gd name="T1" fmla="*/ 15 h 15"/>
                  <a:gd name="T2" fmla="*/ 0 w 62"/>
                  <a:gd name="T3" fmla="*/ 15 h 15"/>
                  <a:gd name="T4" fmla="*/ 0 w 62"/>
                  <a:gd name="T5" fmla="*/ 7 h 15"/>
                  <a:gd name="T6" fmla="*/ 0 w 62"/>
                  <a:gd name="T7" fmla="*/ 7 h 15"/>
                  <a:gd name="T8" fmla="*/ 0 w 62"/>
                  <a:gd name="T9" fmla="*/ 0 h 15"/>
                  <a:gd name="T10" fmla="*/ 6 w 62"/>
                  <a:gd name="T11" fmla="*/ 0 h 15"/>
                  <a:gd name="T12" fmla="*/ 56 w 62"/>
                  <a:gd name="T13" fmla="*/ 0 h 15"/>
                  <a:gd name="T14" fmla="*/ 62 w 62"/>
                  <a:gd name="T15" fmla="*/ 0 h 15"/>
                  <a:gd name="T16" fmla="*/ 62 w 62"/>
                  <a:gd name="T17" fmla="*/ 7 h 15"/>
                  <a:gd name="T18" fmla="*/ 62 w 62"/>
                  <a:gd name="T19" fmla="*/ 7 h 15"/>
                  <a:gd name="T20" fmla="*/ 62 w 62"/>
                  <a:gd name="T21" fmla="*/ 15 h 15"/>
                  <a:gd name="T22" fmla="*/ 56 w 62"/>
                  <a:gd name="T23" fmla="*/ 15 h 15"/>
                  <a:gd name="T24" fmla="*/ 6 w 6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2" y="0"/>
                    </a:lnTo>
                    <a:lnTo>
                      <a:pt x="62" y="7"/>
                    </a:lnTo>
                    <a:lnTo>
                      <a:pt x="62" y="7"/>
                    </a:lnTo>
                    <a:lnTo>
                      <a:pt x="62" y="15"/>
                    </a:lnTo>
                    <a:lnTo>
                      <a:pt x="56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8" name="Freeform 325"/>
              <p:cNvSpPr>
                <a:spLocks/>
              </p:cNvSpPr>
              <p:nvPr/>
            </p:nvSpPr>
            <p:spPr bwMode="auto">
              <a:xfrm>
                <a:off x="4527551" y="3276601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6 w 19"/>
                  <a:gd name="T11" fmla="*/ 0 h 15"/>
                  <a:gd name="T12" fmla="*/ 12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2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" name="Freeform 326"/>
              <p:cNvSpPr>
                <a:spLocks/>
              </p:cNvSpPr>
              <p:nvPr/>
            </p:nvSpPr>
            <p:spPr bwMode="auto">
              <a:xfrm>
                <a:off x="4537076" y="3263901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6 w 13"/>
                  <a:gd name="T5" fmla="*/ 23 h 23"/>
                  <a:gd name="T6" fmla="*/ 6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6 w 13"/>
                  <a:gd name="T17" fmla="*/ 0 h 23"/>
                  <a:gd name="T18" fmla="*/ 6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" name="Freeform 327"/>
              <p:cNvSpPr>
                <a:spLocks/>
              </p:cNvSpPr>
              <p:nvPr/>
            </p:nvSpPr>
            <p:spPr bwMode="auto">
              <a:xfrm>
                <a:off x="4537076" y="3263901"/>
                <a:ext cx="60325" cy="23813"/>
              </a:xfrm>
              <a:custGeom>
                <a:avLst/>
                <a:gdLst>
                  <a:gd name="T0" fmla="*/ 6 w 38"/>
                  <a:gd name="T1" fmla="*/ 15 h 15"/>
                  <a:gd name="T2" fmla="*/ 0 w 38"/>
                  <a:gd name="T3" fmla="*/ 15 h 15"/>
                  <a:gd name="T4" fmla="*/ 0 w 38"/>
                  <a:gd name="T5" fmla="*/ 8 h 15"/>
                  <a:gd name="T6" fmla="*/ 0 w 38"/>
                  <a:gd name="T7" fmla="*/ 8 h 15"/>
                  <a:gd name="T8" fmla="*/ 0 w 38"/>
                  <a:gd name="T9" fmla="*/ 0 h 15"/>
                  <a:gd name="T10" fmla="*/ 6 w 38"/>
                  <a:gd name="T11" fmla="*/ 0 h 15"/>
                  <a:gd name="T12" fmla="*/ 31 w 38"/>
                  <a:gd name="T13" fmla="*/ 0 h 15"/>
                  <a:gd name="T14" fmla="*/ 38 w 38"/>
                  <a:gd name="T15" fmla="*/ 0 h 15"/>
                  <a:gd name="T16" fmla="*/ 38 w 38"/>
                  <a:gd name="T17" fmla="*/ 8 h 15"/>
                  <a:gd name="T18" fmla="*/ 38 w 38"/>
                  <a:gd name="T19" fmla="*/ 8 h 15"/>
                  <a:gd name="T20" fmla="*/ 38 w 38"/>
                  <a:gd name="T21" fmla="*/ 15 h 15"/>
                  <a:gd name="T22" fmla="*/ 31 w 38"/>
                  <a:gd name="T23" fmla="*/ 15 h 15"/>
                  <a:gd name="T24" fmla="*/ 6 w 3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15"/>
                    </a:lnTo>
                    <a:lnTo>
                      <a:pt x="31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" name="Freeform 328"/>
              <p:cNvSpPr>
                <a:spLocks/>
              </p:cNvSpPr>
              <p:nvPr/>
            </p:nvSpPr>
            <p:spPr bwMode="auto">
              <a:xfrm>
                <a:off x="4576763" y="3263901"/>
                <a:ext cx="60325" cy="23813"/>
              </a:xfrm>
              <a:custGeom>
                <a:avLst/>
                <a:gdLst>
                  <a:gd name="T0" fmla="*/ 6 w 38"/>
                  <a:gd name="T1" fmla="*/ 15 h 15"/>
                  <a:gd name="T2" fmla="*/ 0 w 38"/>
                  <a:gd name="T3" fmla="*/ 15 h 15"/>
                  <a:gd name="T4" fmla="*/ 0 w 38"/>
                  <a:gd name="T5" fmla="*/ 8 h 15"/>
                  <a:gd name="T6" fmla="*/ 0 w 38"/>
                  <a:gd name="T7" fmla="*/ 8 h 15"/>
                  <a:gd name="T8" fmla="*/ 0 w 38"/>
                  <a:gd name="T9" fmla="*/ 0 h 15"/>
                  <a:gd name="T10" fmla="*/ 6 w 38"/>
                  <a:gd name="T11" fmla="*/ 0 h 15"/>
                  <a:gd name="T12" fmla="*/ 31 w 38"/>
                  <a:gd name="T13" fmla="*/ 0 h 15"/>
                  <a:gd name="T14" fmla="*/ 38 w 38"/>
                  <a:gd name="T15" fmla="*/ 0 h 15"/>
                  <a:gd name="T16" fmla="*/ 38 w 38"/>
                  <a:gd name="T17" fmla="*/ 8 h 15"/>
                  <a:gd name="T18" fmla="*/ 38 w 38"/>
                  <a:gd name="T19" fmla="*/ 8 h 15"/>
                  <a:gd name="T20" fmla="*/ 38 w 38"/>
                  <a:gd name="T21" fmla="*/ 15 h 15"/>
                  <a:gd name="T22" fmla="*/ 31 w 38"/>
                  <a:gd name="T23" fmla="*/ 15 h 15"/>
                  <a:gd name="T24" fmla="*/ 6 w 3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15"/>
                    </a:lnTo>
                    <a:lnTo>
                      <a:pt x="31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" name="Freeform 329"/>
              <p:cNvSpPr>
                <a:spLocks/>
              </p:cNvSpPr>
              <p:nvPr/>
            </p:nvSpPr>
            <p:spPr bwMode="auto">
              <a:xfrm>
                <a:off x="4616451" y="325278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" name="Freeform 330"/>
              <p:cNvSpPr>
                <a:spLocks/>
              </p:cNvSpPr>
              <p:nvPr/>
            </p:nvSpPr>
            <p:spPr bwMode="auto">
              <a:xfrm>
                <a:off x="4616451" y="3252788"/>
                <a:ext cx="100013" cy="23813"/>
              </a:xfrm>
              <a:custGeom>
                <a:avLst/>
                <a:gdLst>
                  <a:gd name="T0" fmla="*/ 6 w 63"/>
                  <a:gd name="T1" fmla="*/ 15 h 15"/>
                  <a:gd name="T2" fmla="*/ 0 w 63"/>
                  <a:gd name="T3" fmla="*/ 15 h 15"/>
                  <a:gd name="T4" fmla="*/ 0 w 63"/>
                  <a:gd name="T5" fmla="*/ 7 h 15"/>
                  <a:gd name="T6" fmla="*/ 0 w 63"/>
                  <a:gd name="T7" fmla="*/ 7 h 15"/>
                  <a:gd name="T8" fmla="*/ 0 w 63"/>
                  <a:gd name="T9" fmla="*/ 0 h 15"/>
                  <a:gd name="T10" fmla="*/ 6 w 63"/>
                  <a:gd name="T11" fmla="*/ 0 h 15"/>
                  <a:gd name="T12" fmla="*/ 57 w 63"/>
                  <a:gd name="T13" fmla="*/ 0 h 15"/>
                  <a:gd name="T14" fmla="*/ 63 w 63"/>
                  <a:gd name="T15" fmla="*/ 0 h 15"/>
                  <a:gd name="T16" fmla="*/ 63 w 63"/>
                  <a:gd name="T17" fmla="*/ 7 h 15"/>
                  <a:gd name="T18" fmla="*/ 63 w 63"/>
                  <a:gd name="T19" fmla="*/ 7 h 15"/>
                  <a:gd name="T20" fmla="*/ 63 w 63"/>
                  <a:gd name="T21" fmla="*/ 15 h 15"/>
                  <a:gd name="T22" fmla="*/ 57 w 63"/>
                  <a:gd name="T23" fmla="*/ 15 h 15"/>
                  <a:gd name="T24" fmla="*/ 6 w 6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3" y="15"/>
                    </a:lnTo>
                    <a:lnTo>
                      <a:pt x="57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" name="Freeform 331"/>
              <p:cNvSpPr>
                <a:spLocks/>
              </p:cNvSpPr>
              <p:nvPr/>
            </p:nvSpPr>
            <p:spPr bwMode="auto">
              <a:xfrm>
                <a:off x="4695826" y="3252788"/>
                <a:ext cx="39688" cy="23813"/>
              </a:xfrm>
              <a:custGeom>
                <a:avLst/>
                <a:gdLst>
                  <a:gd name="T0" fmla="*/ 7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7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7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" name="Freeform 332"/>
              <p:cNvSpPr>
                <a:spLocks/>
              </p:cNvSpPr>
              <p:nvPr/>
            </p:nvSpPr>
            <p:spPr bwMode="auto">
              <a:xfrm>
                <a:off x="4716463" y="3241676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" name="Freeform 333"/>
              <p:cNvSpPr>
                <a:spLocks/>
              </p:cNvSpPr>
              <p:nvPr/>
            </p:nvSpPr>
            <p:spPr bwMode="auto">
              <a:xfrm>
                <a:off x="4716463" y="3241676"/>
                <a:ext cx="69850" cy="22225"/>
              </a:xfrm>
              <a:custGeom>
                <a:avLst/>
                <a:gdLst>
                  <a:gd name="T0" fmla="*/ 6 w 44"/>
                  <a:gd name="T1" fmla="*/ 14 h 14"/>
                  <a:gd name="T2" fmla="*/ 0 w 44"/>
                  <a:gd name="T3" fmla="*/ 14 h 14"/>
                  <a:gd name="T4" fmla="*/ 0 w 44"/>
                  <a:gd name="T5" fmla="*/ 7 h 14"/>
                  <a:gd name="T6" fmla="*/ 0 w 44"/>
                  <a:gd name="T7" fmla="*/ 7 h 14"/>
                  <a:gd name="T8" fmla="*/ 0 w 44"/>
                  <a:gd name="T9" fmla="*/ 0 h 14"/>
                  <a:gd name="T10" fmla="*/ 6 w 44"/>
                  <a:gd name="T11" fmla="*/ 0 h 14"/>
                  <a:gd name="T12" fmla="*/ 37 w 44"/>
                  <a:gd name="T13" fmla="*/ 0 h 14"/>
                  <a:gd name="T14" fmla="*/ 44 w 44"/>
                  <a:gd name="T15" fmla="*/ 0 h 14"/>
                  <a:gd name="T16" fmla="*/ 44 w 44"/>
                  <a:gd name="T17" fmla="*/ 7 h 14"/>
                  <a:gd name="T18" fmla="*/ 44 w 44"/>
                  <a:gd name="T19" fmla="*/ 7 h 14"/>
                  <a:gd name="T20" fmla="*/ 44 w 44"/>
                  <a:gd name="T21" fmla="*/ 14 h 14"/>
                  <a:gd name="T22" fmla="*/ 37 w 44"/>
                  <a:gd name="T23" fmla="*/ 14 h 14"/>
                  <a:gd name="T24" fmla="*/ 6 w 44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4"/>
                    </a:lnTo>
                    <a:lnTo>
                      <a:pt x="37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" name="Freeform 334"/>
              <p:cNvSpPr>
                <a:spLocks/>
              </p:cNvSpPr>
              <p:nvPr/>
            </p:nvSpPr>
            <p:spPr bwMode="auto">
              <a:xfrm>
                <a:off x="4765676" y="3228976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" name="Freeform 335"/>
              <p:cNvSpPr>
                <a:spLocks/>
              </p:cNvSpPr>
              <p:nvPr/>
            </p:nvSpPr>
            <p:spPr bwMode="auto">
              <a:xfrm>
                <a:off x="4765676" y="3228976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" name="Freeform 336"/>
              <p:cNvSpPr>
                <a:spLocks/>
              </p:cNvSpPr>
              <p:nvPr/>
            </p:nvSpPr>
            <p:spPr bwMode="auto">
              <a:xfrm>
                <a:off x="4786313" y="3228976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8 h 15"/>
                  <a:gd name="T6" fmla="*/ 0 w 19"/>
                  <a:gd name="T7" fmla="*/ 8 h 15"/>
                  <a:gd name="T8" fmla="*/ 0 w 19"/>
                  <a:gd name="T9" fmla="*/ 0 h 15"/>
                  <a:gd name="T10" fmla="*/ 6 w 19"/>
                  <a:gd name="T11" fmla="*/ 0 h 15"/>
                  <a:gd name="T12" fmla="*/ 12 w 19"/>
                  <a:gd name="T13" fmla="*/ 0 h 15"/>
                  <a:gd name="T14" fmla="*/ 19 w 19"/>
                  <a:gd name="T15" fmla="*/ 0 h 15"/>
                  <a:gd name="T16" fmla="*/ 19 w 19"/>
                  <a:gd name="T17" fmla="*/ 8 h 15"/>
                  <a:gd name="T18" fmla="*/ 19 w 19"/>
                  <a:gd name="T19" fmla="*/ 8 h 15"/>
                  <a:gd name="T20" fmla="*/ 19 w 19"/>
                  <a:gd name="T21" fmla="*/ 15 h 15"/>
                  <a:gd name="T22" fmla="*/ 12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15"/>
                    </a:lnTo>
                    <a:lnTo>
                      <a:pt x="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0" name="Freeform 337"/>
              <p:cNvSpPr>
                <a:spLocks/>
              </p:cNvSpPr>
              <p:nvPr/>
            </p:nvSpPr>
            <p:spPr bwMode="auto">
              <a:xfrm>
                <a:off x="4795838" y="3228976"/>
                <a:ext cx="109538" cy="23813"/>
              </a:xfrm>
              <a:custGeom>
                <a:avLst/>
                <a:gdLst>
                  <a:gd name="T0" fmla="*/ 6 w 69"/>
                  <a:gd name="T1" fmla="*/ 15 h 15"/>
                  <a:gd name="T2" fmla="*/ 0 w 69"/>
                  <a:gd name="T3" fmla="*/ 15 h 15"/>
                  <a:gd name="T4" fmla="*/ 0 w 69"/>
                  <a:gd name="T5" fmla="*/ 8 h 15"/>
                  <a:gd name="T6" fmla="*/ 0 w 69"/>
                  <a:gd name="T7" fmla="*/ 8 h 15"/>
                  <a:gd name="T8" fmla="*/ 0 w 69"/>
                  <a:gd name="T9" fmla="*/ 0 h 15"/>
                  <a:gd name="T10" fmla="*/ 6 w 69"/>
                  <a:gd name="T11" fmla="*/ 0 h 15"/>
                  <a:gd name="T12" fmla="*/ 63 w 69"/>
                  <a:gd name="T13" fmla="*/ 0 h 15"/>
                  <a:gd name="T14" fmla="*/ 69 w 69"/>
                  <a:gd name="T15" fmla="*/ 0 h 15"/>
                  <a:gd name="T16" fmla="*/ 69 w 69"/>
                  <a:gd name="T17" fmla="*/ 8 h 15"/>
                  <a:gd name="T18" fmla="*/ 69 w 69"/>
                  <a:gd name="T19" fmla="*/ 8 h 15"/>
                  <a:gd name="T20" fmla="*/ 69 w 69"/>
                  <a:gd name="T21" fmla="*/ 15 h 15"/>
                  <a:gd name="T22" fmla="*/ 63 w 69"/>
                  <a:gd name="T23" fmla="*/ 15 h 15"/>
                  <a:gd name="T24" fmla="*/ 6 w 6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9" y="0"/>
                    </a:lnTo>
                    <a:lnTo>
                      <a:pt x="69" y="8"/>
                    </a:lnTo>
                    <a:lnTo>
                      <a:pt x="69" y="8"/>
                    </a:lnTo>
                    <a:lnTo>
                      <a:pt x="69" y="15"/>
                    </a:lnTo>
                    <a:lnTo>
                      <a:pt x="6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1" name="Freeform 338"/>
              <p:cNvSpPr>
                <a:spLocks/>
              </p:cNvSpPr>
              <p:nvPr/>
            </p:nvSpPr>
            <p:spPr bwMode="auto">
              <a:xfrm>
                <a:off x="4884738" y="321786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2" name="Freeform 339"/>
              <p:cNvSpPr>
                <a:spLocks/>
              </p:cNvSpPr>
              <p:nvPr/>
            </p:nvSpPr>
            <p:spPr bwMode="auto">
              <a:xfrm>
                <a:off x="4884738" y="3217863"/>
                <a:ext cx="90488" cy="23813"/>
              </a:xfrm>
              <a:custGeom>
                <a:avLst/>
                <a:gdLst>
                  <a:gd name="T0" fmla="*/ 7 w 57"/>
                  <a:gd name="T1" fmla="*/ 15 h 15"/>
                  <a:gd name="T2" fmla="*/ 0 w 57"/>
                  <a:gd name="T3" fmla="*/ 15 h 15"/>
                  <a:gd name="T4" fmla="*/ 0 w 57"/>
                  <a:gd name="T5" fmla="*/ 7 h 15"/>
                  <a:gd name="T6" fmla="*/ 0 w 57"/>
                  <a:gd name="T7" fmla="*/ 7 h 15"/>
                  <a:gd name="T8" fmla="*/ 0 w 57"/>
                  <a:gd name="T9" fmla="*/ 0 h 15"/>
                  <a:gd name="T10" fmla="*/ 7 w 57"/>
                  <a:gd name="T11" fmla="*/ 0 h 15"/>
                  <a:gd name="T12" fmla="*/ 51 w 57"/>
                  <a:gd name="T13" fmla="*/ 0 h 15"/>
                  <a:gd name="T14" fmla="*/ 57 w 57"/>
                  <a:gd name="T15" fmla="*/ 0 h 15"/>
                  <a:gd name="T16" fmla="*/ 57 w 57"/>
                  <a:gd name="T17" fmla="*/ 7 h 15"/>
                  <a:gd name="T18" fmla="*/ 57 w 57"/>
                  <a:gd name="T19" fmla="*/ 7 h 15"/>
                  <a:gd name="T20" fmla="*/ 57 w 57"/>
                  <a:gd name="T21" fmla="*/ 15 h 15"/>
                  <a:gd name="T22" fmla="*/ 51 w 57"/>
                  <a:gd name="T23" fmla="*/ 15 h 15"/>
                  <a:gd name="T24" fmla="*/ 7 w 57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7" y="0"/>
                    </a:lnTo>
                    <a:lnTo>
                      <a:pt x="57" y="7"/>
                    </a:lnTo>
                    <a:lnTo>
                      <a:pt x="57" y="7"/>
                    </a:lnTo>
                    <a:lnTo>
                      <a:pt x="57" y="15"/>
                    </a:lnTo>
                    <a:lnTo>
                      <a:pt x="51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3" name="Freeform 340"/>
              <p:cNvSpPr>
                <a:spLocks/>
              </p:cNvSpPr>
              <p:nvPr/>
            </p:nvSpPr>
            <p:spPr bwMode="auto">
              <a:xfrm>
                <a:off x="4954588" y="3217863"/>
                <a:ext cx="30163" cy="23813"/>
              </a:xfrm>
              <a:custGeom>
                <a:avLst/>
                <a:gdLst>
                  <a:gd name="T0" fmla="*/ 7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7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3 w 19"/>
                  <a:gd name="T23" fmla="*/ 15 h 15"/>
                  <a:gd name="T24" fmla="*/ 7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4" name="Freeform 341"/>
              <p:cNvSpPr>
                <a:spLocks/>
              </p:cNvSpPr>
              <p:nvPr/>
            </p:nvSpPr>
            <p:spPr bwMode="auto">
              <a:xfrm>
                <a:off x="4965701" y="3194051"/>
                <a:ext cx="19050" cy="47625"/>
              </a:xfrm>
              <a:custGeom>
                <a:avLst/>
                <a:gdLst>
                  <a:gd name="T0" fmla="*/ 12 w 12"/>
                  <a:gd name="T1" fmla="*/ 22 h 30"/>
                  <a:gd name="T2" fmla="*/ 12 w 12"/>
                  <a:gd name="T3" fmla="*/ 30 h 30"/>
                  <a:gd name="T4" fmla="*/ 6 w 12"/>
                  <a:gd name="T5" fmla="*/ 30 h 30"/>
                  <a:gd name="T6" fmla="*/ 6 w 12"/>
                  <a:gd name="T7" fmla="*/ 30 h 30"/>
                  <a:gd name="T8" fmla="*/ 0 w 12"/>
                  <a:gd name="T9" fmla="*/ 30 h 30"/>
                  <a:gd name="T10" fmla="*/ 0 w 12"/>
                  <a:gd name="T11" fmla="*/ 22 h 30"/>
                  <a:gd name="T12" fmla="*/ 0 w 12"/>
                  <a:gd name="T13" fmla="*/ 7 h 30"/>
                  <a:gd name="T14" fmla="*/ 0 w 12"/>
                  <a:gd name="T15" fmla="*/ 0 h 30"/>
                  <a:gd name="T16" fmla="*/ 6 w 12"/>
                  <a:gd name="T17" fmla="*/ 0 h 30"/>
                  <a:gd name="T18" fmla="*/ 6 w 12"/>
                  <a:gd name="T19" fmla="*/ 0 h 30"/>
                  <a:gd name="T20" fmla="*/ 12 w 12"/>
                  <a:gd name="T21" fmla="*/ 0 h 30"/>
                  <a:gd name="T22" fmla="*/ 12 w 12"/>
                  <a:gd name="T23" fmla="*/ 7 h 30"/>
                  <a:gd name="T24" fmla="*/ 12 w 12"/>
                  <a:gd name="T25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30">
                    <a:moveTo>
                      <a:pt x="12" y="22"/>
                    </a:moveTo>
                    <a:lnTo>
                      <a:pt x="12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0" y="22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5" name="Freeform 342"/>
              <p:cNvSpPr>
                <a:spLocks/>
              </p:cNvSpPr>
              <p:nvPr/>
            </p:nvSpPr>
            <p:spPr bwMode="auto">
              <a:xfrm>
                <a:off x="4965701" y="3194051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6 w 25"/>
                  <a:gd name="T11" fmla="*/ 0 h 15"/>
                  <a:gd name="T12" fmla="*/ 18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8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6" name="Freeform 343"/>
              <p:cNvSpPr>
                <a:spLocks/>
              </p:cNvSpPr>
              <p:nvPr/>
            </p:nvSpPr>
            <p:spPr bwMode="auto">
              <a:xfrm>
                <a:off x="4984751" y="3194051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7" name="Freeform 344"/>
              <p:cNvSpPr>
                <a:spLocks/>
              </p:cNvSpPr>
              <p:nvPr/>
            </p:nvSpPr>
            <p:spPr bwMode="auto">
              <a:xfrm>
                <a:off x="5005388" y="3182938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8" name="Freeform 345"/>
              <p:cNvSpPr>
                <a:spLocks/>
              </p:cNvSpPr>
              <p:nvPr/>
            </p:nvSpPr>
            <p:spPr bwMode="auto">
              <a:xfrm>
                <a:off x="5005388" y="3182938"/>
                <a:ext cx="28575" cy="22225"/>
              </a:xfrm>
              <a:custGeom>
                <a:avLst/>
                <a:gdLst>
                  <a:gd name="T0" fmla="*/ 6 w 18"/>
                  <a:gd name="T1" fmla="*/ 14 h 14"/>
                  <a:gd name="T2" fmla="*/ 0 w 18"/>
                  <a:gd name="T3" fmla="*/ 14 h 14"/>
                  <a:gd name="T4" fmla="*/ 0 w 18"/>
                  <a:gd name="T5" fmla="*/ 7 h 14"/>
                  <a:gd name="T6" fmla="*/ 0 w 18"/>
                  <a:gd name="T7" fmla="*/ 7 h 14"/>
                  <a:gd name="T8" fmla="*/ 0 w 18"/>
                  <a:gd name="T9" fmla="*/ 0 h 14"/>
                  <a:gd name="T10" fmla="*/ 6 w 18"/>
                  <a:gd name="T11" fmla="*/ 0 h 14"/>
                  <a:gd name="T12" fmla="*/ 12 w 18"/>
                  <a:gd name="T13" fmla="*/ 0 h 14"/>
                  <a:gd name="T14" fmla="*/ 18 w 18"/>
                  <a:gd name="T15" fmla="*/ 0 h 14"/>
                  <a:gd name="T16" fmla="*/ 18 w 18"/>
                  <a:gd name="T17" fmla="*/ 7 h 14"/>
                  <a:gd name="T18" fmla="*/ 18 w 18"/>
                  <a:gd name="T19" fmla="*/ 7 h 14"/>
                  <a:gd name="T20" fmla="*/ 18 w 18"/>
                  <a:gd name="T21" fmla="*/ 14 h 14"/>
                  <a:gd name="T22" fmla="*/ 12 w 18"/>
                  <a:gd name="T23" fmla="*/ 14 h 14"/>
                  <a:gd name="T24" fmla="*/ 6 w 18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8" y="14"/>
                    </a:lnTo>
                    <a:lnTo>
                      <a:pt x="12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9" name="Freeform 346"/>
              <p:cNvSpPr>
                <a:spLocks/>
              </p:cNvSpPr>
              <p:nvPr/>
            </p:nvSpPr>
            <p:spPr bwMode="auto">
              <a:xfrm>
                <a:off x="5014913" y="3182938"/>
                <a:ext cx="39688" cy="22225"/>
              </a:xfrm>
              <a:custGeom>
                <a:avLst/>
                <a:gdLst>
                  <a:gd name="T0" fmla="*/ 6 w 25"/>
                  <a:gd name="T1" fmla="*/ 14 h 14"/>
                  <a:gd name="T2" fmla="*/ 0 w 25"/>
                  <a:gd name="T3" fmla="*/ 14 h 14"/>
                  <a:gd name="T4" fmla="*/ 0 w 25"/>
                  <a:gd name="T5" fmla="*/ 7 h 14"/>
                  <a:gd name="T6" fmla="*/ 0 w 25"/>
                  <a:gd name="T7" fmla="*/ 7 h 14"/>
                  <a:gd name="T8" fmla="*/ 0 w 25"/>
                  <a:gd name="T9" fmla="*/ 0 h 14"/>
                  <a:gd name="T10" fmla="*/ 6 w 25"/>
                  <a:gd name="T11" fmla="*/ 0 h 14"/>
                  <a:gd name="T12" fmla="*/ 19 w 25"/>
                  <a:gd name="T13" fmla="*/ 0 h 14"/>
                  <a:gd name="T14" fmla="*/ 25 w 25"/>
                  <a:gd name="T15" fmla="*/ 0 h 14"/>
                  <a:gd name="T16" fmla="*/ 25 w 25"/>
                  <a:gd name="T17" fmla="*/ 7 h 14"/>
                  <a:gd name="T18" fmla="*/ 25 w 25"/>
                  <a:gd name="T19" fmla="*/ 7 h 14"/>
                  <a:gd name="T20" fmla="*/ 25 w 25"/>
                  <a:gd name="T21" fmla="*/ 14 h 14"/>
                  <a:gd name="T22" fmla="*/ 19 w 25"/>
                  <a:gd name="T23" fmla="*/ 14 h 14"/>
                  <a:gd name="T24" fmla="*/ 6 w 2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4"/>
                    </a:lnTo>
                    <a:lnTo>
                      <a:pt x="19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0" name="Freeform 347"/>
              <p:cNvSpPr>
                <a:spLocks/>
              </p:cNvSpPr>
              <p:nvPr/>
            </p:nvSpPr>
            <p:spPr bwMode="auto">
              <a:xfrm>
                <a:off x="5033963" y="317023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1" name="Freeform 348"/>
              <p:cNvSpPr>
                <a:spLocks/>
              </p:cNvSpPr>
              <p:nvPr/>
            </p:nvSpPr>
            <p:spPr bwMode="auto">
              <a:xfrm>
                <a:off x="5033963" y="3170238"/>
                <a:ext cx="30163" cy="23813"/>
              </a:xfrm>
              <a:custGeom>
                <a:avLst/>
                <a:gdLst>
                  <a:gd name="T0" fmla="*/ 7 w 19"/>
                  <a:gd name="T1" fmla="*/ 15 h 15"/>
                  <a:gd name="T2" fmla="*/ 0 w 19"/>
                  <a:gd name="T3" fmla="*/ 15 h 15"/>
                  <a:gd name="T4" fmla="*/ 0 w 19"/>
                  <a:gd name="T5" fmla="*/ 8 h 15"/>
                  <a:gd name="T6" fmla="*/ 0 w 19"/>
                  <a:gd name="T7" fmla="*/ 8 h 15"/>
                  <a:gd name="T8" fmla="*/ 0 w 19"/>
                  <a:gd name="T9" fmla="*/ 0 h 15"/>
                  <a:gd name="T10" fmla="*/ 7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8 h 15"/>
                  <a:gd name="T18" fmla="*/ 19 w 19"/>
                  <a:gd name="T19" fmla="*/ 8 h 15"/>
                  <a:gd name="T20" fmla="*/ 19 w 19"/>
                  <a:gd name="T21" fmla="*/ 15 h 15"/>
                  <a:gd name="T22" fmla="*/ 13 w 19"/>
                  <a:gd name="T23" fmla="*/ 15 h 15"/>
                  <a:gd name="T24" fmla="*/ 7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2" name="Freeform 349"/>
              <p:cNvSpPr>
                <a:spLocks/>
              </p:cNvSpPr>
              <p:nvPr/>
            </p:nvSpPr>
            <p:spPr bwMode="auto">
              <a:xfrm>
                <a:off x="5045076" y="3170238"/>
                <a:ext cx="88900" cy="23813"/>
              </a:xfrm>
              <a:custGeom>
                <a:avLst/>
                <a:gdLst>
                  <a:gd name="T0" fmla="*/ 6 w 56"/>
                  <a:gd name="T1" fmla="*/ 15 h 15"/>
                  <a:gd name="T2" fmla="*/ 0 w 56"/>
                  <a:gd name="T3" fmla="*/ 15 h 15"/>
                  <a:gd name="T4" fmla="*/ 0 w 56"/>
                  <a:gd name="T5" fmla="*/ 8 h 15"/>
                  <a:gd name="T6" fmla="*/ 0 w 56"/>
                  <a:gd name="T7" fmla="*/ 8 h 15"/>
                  <a:gd name="T8" fmla="*/ 0 w 56"/>
                  <a:gd name="T9" fmla="*/ 0 h 15"/>
                  <a:gd name="T10" fmla="*/ 6 w 56"/>
                  <a:gd name="T11" fmla="*/ 0 h 15"/>
                  <a:gd name="T12" fmla="*/ 50 w 56"/>
                  <a:gd name="T13" fmla="*/ 0 h 15"/>
                  <a:gd name="T14" fmla="*/ 56 w 56"/>
                  <a:gd name="T15" fmla="*/ 0 h 15"/>
                  <a:gd name="T16" fmla="*/ 56 w 56"/>
                  <a:gd name="T17" fmla="*/ 8 h 15"/>
                  <a:gd name="T18" fmla="*/ 56 w 56"/>
                  <a:gd name="T19" fmla="*/ 8 h 15"/>
                  <a:gd name="T20" fmla="*/ 56 w 56"/>
                  <a:gd name="T21" fmla="*/ 15 h 15"/>
                  <a:gd name="T22" fmla="*/ 50 w 56"/>
                  <a:gd name="T23" fmla="*/ 15 h 15"/>
                  <a:gd name="T24" fmla="*/ 6 w 5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15"/>
                    </a:lnTo>
                    <a:lnTo>
                      <a:pt x="50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3" name="Freeform 350"/>
              <p:cNvSpPr>
                <a:spLocks/>
              </p:cNvSpPr>
              <p:nvPr/>
            </p:nvSpPr>
            <p:spPr bwMode="auto">
              <a:xfrm>
                <a:off x="5114926" y="3159126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4" name="Freeform 351"/>
              <p:cNvSpPr>
                <a:spLocks/>
              </p:cNvSpPr>
              <p:nvPr/>
            </p:nvSpPr>
            <p:spPr bwMode="auto">
              <a:xfrm>
                <a:off x="5114926" y="3159126"/>
                <a:ext cx="28575" cy="23813"/>
              </a:xfrm>
              <a:custGeom>
                <a:avLst/>
                <a:gdLst>
                  <a:gd name="T0" fmla="*/ 6 w 18"/>
                  <a:gd name="T1" fmla="*/ 15 h 15"/>
                  <a:gd name="T2" fmla="*/ 0 w 18"/>
                  <a:gd name="T3" fmla="*/ 15 h 15"/>
                  <a:gd name="T4" fmla="*/ 0 w 18"/>
                  <a:gd name="T5" fmla="*/ 7 h 15"/>
                  <a:gd name="T6" fmla="*/ 0 w 18"/>
                  <a:gd name="T7" fmla="*/ 7 h 15"/>
                  <a:gd name="T8" fmla="*/ 0 w 18"/>
                  <a:gd name="T9" fmla="*/ 0 h 15"/>
                  <a:gd name="T10" fmla="*/ 6 w 18"/>
                  <a:gd name="T11" fmla="*/ 0 h 15"/>
                  <a:gd name="T12" fmla="*/ 12 w 18"/>
                  <a:gd name="T13" fmla="*/ 0 h 15"/>
                  <a:gd name="T14" fmla="*/ 18 w 18"/>
                  <a:gd name="T15" fmla="*/ 0 h 15"/>
                  <a:gd name="T16" fmla="*/ 18 w 18"/>
                  <a:gd name="T17" fmla="*/ 7 h 15"/>
                  <a:gd name="T18" fmla="*/ 18 w 18"/>
                  <a:gd name="T19" fmla="*/ 7 h 15"/>
                  <a:gd name="T20" fmla="*/ 18 w 18"/>
                  <a:gd name="T21" fmla="*/ 15 h 15"/>
                  <a:gd name="T22" fmla="*/ 12 w 18"/>
                  <a:gd name="T23" fmla="*/ 15 h 15"/>
                  <a:gd name="T24" fmla="*/ 6 w 1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8" y="15"/>
                    </a:lnTo>
                    <a:lnTo>
                      <a:pt x="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5" name="Freeform 352"/>
              <p:cNvSpPr>
                <a:spLocks/>
              </p:cNvSpPr>
              <p:nvPr/>
            </p:nvSpPr>
            <p:spPr bwMode="auto">
              <a:xfrm>
                <a:off x="5124451" y="3159126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6" name="Freeform 353"/>
              <p:cNvSpPr>
                <a:spLocks/>
              </p:cNvSpPr>
              <p:nvPr/>
            </p:nvSpPr>
            <p:spPr bwMode="auto">
              <a:xfrm>
                <a:off x="5143501" y="3159126"/>
                <a:ext cx="100013" cy="23813"/>
              </a:xfrm>
              <a:custGeom>
                <a:avLst/>
                <a:gdLst>
                  <a:gd name="T0" fmla="*/ 7 w 63"/>
                  <a:gd name="T1" fmla="*/ 15 h 15"/>
                  <a:gd name="T2" fmla="*/ 0 w 63"/>
                  <a:gd name="T3" fmla="*/ 15 h 15"/>
                  <a:gd name="T4" fmla="*/ 0 w 63"/>
                  <a:gd name="T5" fmla="*/ 7 h 15"/>
                  <a:gd name="T6" fmla="*/ 0 w 63"/>
                  <a:gd name="T7" fmla="*/ 7 h 15"/>
                  <a:gd name="T8" fmla="*/ 0 w 63"/>
                  <a:gd name="T9" fmla="*/ 0 h 15"/>
                  <a:gd name="T10" fmla="*/ 7 w 63"/>
                  <a:gd name="T11" fmla="*/ 0 h 15"/>
                  <a:gd name="T12" fmla="*/ 57 w 63"/>
                  <a:gd name="T13" fmla="*/ 0 h 15"/>
                  <a:gd name="T14" fmla="*/ 63 w 63"/>
                  <a:gd name="T15" fmla="*/ 0 h 15"/>
                  <a:gd name="T16" fmla="*/ 63 w 63"/>
                  <a:gd name="T17" fmla="*/ 7 h 15"/>
                  <a:gd name="T18" fmla="*/ 63 w 63"/>
                  <a:gd name="T19" fmla="*/ 7 h 15"/>
                  <a:gd name="T20" fmla="*/ 63 w 63"/>
                  <a:gd name="T21" fmla="*/ 15 h 15"/>
                  <a:gd name="T22" fmla="*/ 57 w 63"/>
                  <a:gd name="T23" fmla="*/ 15 h 15"/>
                  <a:gd name="T24" fmla="*/ 7 w 6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3" y="15"/>
                    </a:lnTo>
                    <a:lnTo>
                      <a:pt x="57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7" name="Freeform 354"/>
              <p:cNvSpPr>
                <a:spLocks/>
              </p:cNvSpPr>
              <p:nvPr/>
            </p:nvSpPr>
            <p:spPr bwMode="auto">
              <a:xfrm>
                <a:off x="5224463" y="3146426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8" name="Freeform 355"/>
              <p:cNvSpPr>
                <a:spLocks/>
              </p:cNvSpPr>
              <p:nvPr/>
            </p:nvSpPr>
            <p:spPr bwMode="auto">
              <a:xfrm>
                <a:off x="5224463" y="3146426"/>
                <a:ext cx="68263" cy="23813"/>
              </a:xfrm>
              <a:custGeom>
                <a:avLst/>
                <a:gdLst>
                  <a:gd name="T0" fmla="*/ 6 w 43"/>
                  <a:gd name="T1" fmla="*/ 15 h 15"/>
                  <a:gd name="T2" fmla="*/ 0 w 43"/>
                  <a:gd name="T3" fmla="*/ 15 h 15"/>
                  <a:gd name="T4" fmla="*/ 0 w 43"/>
                  <a:gd name="T5" fmla="*/ 8 h 15"/>
                  <a:gd name="T6" fmla="*/ 0 w 43"/>
                  <a:gd name="T7" fmla="*/ 8 h 15"/>
                  <a:gd name="T8" fmla="*/ 0 w 43"/>
                  <a:gd name="T9" fmla="*/ 0 h 15"/>
                  <a:gd name="T10" fmla="*/ 6 w 43"/>
                  <a:gd name="T11" fmla="*/ 0 h 15"/>
                  <a:gd name="T12" fmla="*/ 37 w 43"/>
                  <a:gd name="T13" fmla="*/ 0 h 15"/>
                  <a:gd name="T14" fmla="*/ 43 w 43"/>
                  <a:gd name="T15" fmla="*/ 0 h 15"/>
                  <a:gd name="T16" fmla="*/ 43 w 43"/>
                  <a:gd name="T17" fmla="*/ 8 h 15"/>
                  <a:gd name="T18" fmla="*/ 43 w 43"/>
                  <a:gd name="T19" fmla="*/ 8 h 15"/>
                  <a:gd name="T20" fmla="*/ 43 w 43"/>
                  <a:gd name="T21" fmla="*/ 15 h 15"/>
                  <a:gd name="T22" fmla="*/ 37 w 43"/>
                  <a:gd name="T23" fmla="*/ 15 h 15"/>
                  <a:gd name="T24" fmla="*/ 6 w 4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7" y="0"/>
                    </a:lnTo>
                    <a:lnTo>
                      <a:pt x="43" y="0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43" y="15"/>
                    </a:lnTo>
                    <a:lnTo>
                      <a:pt x="37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9" name="Freeform 356"/>
              <p:cNvSpPr>
                <a:spLocks/>
              </p:cNvSpPr>
              <p:nvPr/>
            </p:nvSpPr>
            <p:spPr bwMode="auto">
              <a:xfrm>
                <a:off x="5273676" y="3146426"/>
                <a:ext cx="100013" cy="23813"/>
              </a:xfrm>
              <a:custGeom>
                <a:avLst/>
                <a:gdLst>
                  <a:gd name="T0" fmla="*/ 6 w 63"/>
                  <a:gd name="T1" fmla="*/ 15 h 15"/>
                  <a:gd name="T2" fmla="*/ 0 w 63"/>
                  <a:gd name="T3" fmla="*/ 15 h 15"/>
                  <a:gd name="T4" fmla="*/ 0 w 63"/>
                  <a:gd name="T5" fmla="*/ 8 h 15"/>
                  <a:gd name="T6" fmla="*/ 0 w 63"/>
                  <a:gd name="T7" fmla="*/ 8 h 15"/>
                  <a:gd name="T8" fmla="*/ 0 w 63"/>
                  <a:gd name="T9" fmla="*/ 0 h 15"/>
                  <a:gd name="T10" fmla="*/ 6 w 63"/>
                  <a:gd name="T11" fmla="*/ 0 h 15"/>
                  <a:gd name="T12" fmla="*/ 56 w 63"/>
                  <a:gd name="T13" fmla="*/ 0 h 15"/>
                  <a:gd name="T14" fmla="*/ 63 w 63"/>
                  <a:gd name="T15" fmla="*/ 0 h 15"/>
                  <a:gd name="T16" fmla="*/ 63 w 63"/>
                  <a:gd name="T17" fmla="*/ 8 h 15"/>
                  <a:gd name="T18" fmla="*/ 63 w 63"/>
                  <a:gd name="T19" fmla="*/ 8 h 15"/>
                  <a:gd name="T20" fmla="*/ 63 w 63"/>
                  <a:gd name="T21" fmla="*/ 15 h 15"/>
                  <a:gd name="T22" fmla="*/ 56 w 63"/>
                  <a:gd name="T23" fmla="*/ 15 h 15"/>
                  <a:gd name="T24" fmla="*/ 6 w 6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3" y="0"/>
                    </a:lnTo>
                    <a:lnTo>
                      <a:pt x="63" y="8"/>
                    </a:lnTo>
                    <a:lnTo>
                      <a:pt x="63" y="8"/>
                    </a:lnTo>
                    <a:lnTo>
                      <a:pt x="63" y="15"/>
                    </a:lnTo>
                    <a:lnTo>
                      <a:pt x="56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0" name="Freeform 357"/>
              <p:cNvSpPr>
                <a:spLocks/>
              </p:cNvSpPr>
              <p:nvPr/>
            </p:nvSpPr>
            <p:spPr bwMode="auto">
              <a:xfrm>
                <a:off x="5353051" y="313531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1" name="Freeform 358"/>
              <p:cNvSpPr>
                <a:spLocks/>
              </p:cNvSpPr>
              <p:nvPr/>
            </p:nvSpPr>
            <p:spPr bwMode="auto">
              <a:xfrm>
                <a:off x="5353051" y="3135313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6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3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2" name="Freeform 359"/>
              <p:cNvSpPr>
                <a:spLocks/>
              </p:cNvSpPr>
              <p:nvPr/>
            </p:nvSpPr>
            <p:spPr bwMode="auto">
              <a:xfrm>
                <a:off x="5362576" y="3135313"/>
                <a:ext cx="39688" cy="23813"/>
              </a:xfrm>
              <a:custGeom>
                <a:avLst/>
                <a:gdLst>
                  <a:gd name="T0" fmla="*/ 7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7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7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3" name="Freeform 360"/>
              <p:cNvSpPr>
                <a:spLocks/>
              </p:cNvSpPr>
              <p:nvPr/>
            </p:nvSpPr>
            <p:spPr bwMode="auto">
              <a:xfrm>
                <a:off x="5383213" y="3124201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4" name="Freeform 361"/>
              <p:cNvSpPr>
                <a:spLocks/>
              </p:cNvSpPr>
              <p:nvPr/>
            </p:nvSpPr>
            <p:spPr bwMode="auto">
              <a:xfrm>
                <a:off x="5383213" y="3124201"/>
                <a:ext cx="69850" cy="22225"/>
              </a:xfrm>
              <a:custGeom>
                <a:avLst/>
                <a:gdLst>
                  <a:gd name="T0" fmla="*/ 6 w 44"/>
                  <a:gd name="T1" fmla="*/ 14 h 14"/>
                  <a:gd name="T2" fmla="*/ 0 w 44"/>
                  <a:gd name="T3" fmla="*/ 14 h 14"/>
                  <a:gd name="T4" fmla="*/ 0 w 44"/>
                  <a:gd name="T5" fmla="*/ 7 h 14"/>
                  <a:gd name="T6" fmla="*/ 0 w 44"/>
                  <a:gd name="T7" fmla="*/ 7 h 14"/>
                  <a:gd name="T8" fmla="*/ 0 w 44"/>
                  <a:gd name="T9" fmla="*/ 0 h 14"/>
                  <a:gd name="T10" fmla="*/ 6 w 44"/>
                  <a:gd name="T11" fmla="*/ 0 h 14"/>
                  <a:gd name="T12" fmla="*/ 37 w 44"/>
                  <a:gd name="T13" fmla="*/ 0 h 14"/>
                  <a:gd name="T14" fmla="*/ 44 w 44"/>
                  <a:gd name="T15" fmla="*/ 0 h 14"/>
                  <a:gd name="T16" fmla="*/ 44 w 44"/>
                  <a:gd name="T17" fmla="*/ 7 h 14"/>
                  <a:gd name="T18" fmla="*/ 44 w 44"/>
                  <a:gd name="T19" fmla="*/ 7 h 14"/>
                  <a:gd name="T20" fmla="*/ 44 w 44"/>
                  <a:gd name="T21" fmla="*/ 14 h 14"/>
                  <a:gd name="T22" fmla="*/ 37 w 44"/>
                  <a:gd name="T23" fmla="*/ 14 h 14"/>
                  <a:gd name="T24" fmla="*/ 6 w 44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4"/>
                    </a:lnTo>
                    <a:lnTo>
                      <a:pt x="37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5" name="Freeform 362"/>
              <p:cNvSpPr>
                <a:spLocks/>
              </p:cNvSpPr>
              <p:nvPr/>
            </p:nvSpPr>
            <p:spPr bwMode="auto">
              <a:xfrm>
                <a:off x="5432426" y="3111501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6" name="Freeform 363"/>
              <p:cNvSpPr>
                <a:spLocks/>
              </p:cNvSpPr>
              <p:nvPr/>
            </p:nvSpPr>
            <p:spPr bwMode="auto">
              <a:xfrm>
                <a:off x="5432426" y="3111501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8 h 15"/>
                  <a:gd name="T6" fmla="*/ 0 w 31"/>
                  <a:gd name="T7" fmla="*/ 8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8 h 15"/>
                  <a:gd name="T18" fmla="*/ 31 w 31"/>
                  <a:gd name="T19" fmla="*/ 8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7" name="Freeform 364"/>
              <p:cNvSpPr>
                <a:spLocks/>
              </p:cNvSpPr>
              <p:nvPr/>
            </p:nvSpPr>
            <p:spPr bwMode="auto">
              <a:xfrm>
                <a:off x="5462588" y="3100388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8" name="Freeform 365"/>
              <p:cNvSpPr>
                <a:spLocks/>
              </p:cNvSpPr>
              <p:nvPr/>
            </p:nvSpPr>
            <p:spPr bwMode="auto">
              <a:xfrm>
                <a:off x="5462588" y="3100388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6 w 19"/>
                  <a:gd name="T11" fmla="*/ 0 h 15"/>
                  <a:gd name="T12" fmla="*/ 12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2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9" name="Freeform 366"/>
              <p:cNvSpPr>
                <a:spLocks/>
              </p:cNvSpPr>
              <p:nvPr/>
            </p:nvSpPr>
            <p:spPr bwMode="auto">
              <a:xfrm>
                <a:off x="5472113" y="3100388"/>
                <a:ext cx="50800" cy="23813"/>
              </a:xfrm>
              <a:custGeom>
                <a:avLst/>
                <a:gdLst>
                  <a:gd name="T0" fmla="*/ 6 w 32"/>
                  <a:gd name="T1" fmla="*/ 15 h 15"/>
                  <a:gd name="T2" fmla="*/ 0 w 32"/>
                  <a:gd name="T3" fmla="*/ 15 h 15"/>
                  <a:gd name="T4" fmla="*/ 0 w 32"/>
                  <a:gd name="T5" fmla="*/ 7 h 15"/>
                  <a:gd name="T6" fmla="*/ 0 w 32"/>
                  <a:gd name="T7" fmla="*/ 7 h 15"/>
                  <a:gd name="T8" fmla="*/ 0 w 32"/>
                  <a:gd name="T9" fmla="*/ 0 h 15"/>
                  <a:gd name="T10" fmla="*/ 6 w 32"/>
                  <a:gd name="T11" fmla="*/ 0 h 15"/>
                  <a:gd name="T12" fmla="*/ 25 w 32"/>
                  <a:gd name="T13" fmla="*/ 0 h 15"/>
                  <a:gd name="T14" fmla="*/ 32 w 32"/>
                  <a:gd name="T15" fmla="*/ 0 h 15"/>
                  <a:gd name="T16" fmla="*/ 32 w 32"/>
                  <a:gd name="T17" fmla="*/ 7 h 15"/>
                  <a:gd name="T18" fmla="*/ 32 w 32"/>
                  <a:gd name="T19" fmla="*/ 7 h 15"/>
                  <a:gd name="T20" fmla="*/ 32 w 32"/>
                  <a:gd name="T21" fmla="*/ 15 h 15"/>
                  <a:gd name="T22" fmla="*/ 25 w 32"/>
                  <a:gd name="T23" fmla="*/ 15 h 15"/>
                  <a:gd name="T24" fmla="*/ 6 w 3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2" y="7"/>
                    </a:lnTo>
                    <a:lnTo>
                      <a:pt x="32" y="7"/>
                    </a:lnTo>
                    <a:lnTo>
                      <a:pt x="32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0" name="Freeform 367"/>
              <p:cNvSpPr>
                <a:spLocks/>
              </p:cNvSpPr>
              <p:nvPr/>
            </p:nvSpPr>
            <p:spPr bwMode="auto">
              <a:xfrm>
                <a:off x="5502276" y="3087688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6 w 13"/>
                  <a:gd name="T5" fmla="*/ 23 h 23"/>
                  <a:gd name="T6" fmla="*/ 6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6 w 13"/>
                  <a:gd name="T17" fmla="*/ 0 h 23"/>
                  <a:gd name="T18" fmla="*/ 6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1" name="Freeform 368"/>
              <p:cNvSpPr>
                <a:spLocks/>
              </p:cNvSpPr>
              <p:nvPr/>
            </p:nvSpPr>
            <p:spPr bwMode="auto">
              <a:xfrm>
                <a:off x="5502276" y="3087688"/>
                <a:ext cx="88900" cy="23813"/>
              </a:xfrm>
              <a:custGeom>
                <a:avLst/>
                <a:gdLst>
                  <a:gd name="T0" fmla="*/ 6 w 56"/>
                  <a:gd name="T1" fmla="*/ 15 h 15"/>
                  <a:gd name="T2" fmla="*/ 0 w 56"/>
                  <a:gd name="T3" fmla="*/ 15 h 15"/>
                  <a:gd name="T4" fmla="*/ 0 w 56"/>
                  <a:gd name="T5" fmla="*/ 8 h 15"/>
                  <a:gd name="T6" fmla="*/ 0 w 56"/>
                  <a:gd name="T7" fmla="*/ 8 h 15"/>
                  <a:gd name="T8" fmla="*/ 0 w 56"/>
                  <a:gd name="T9" fmla="*/ 0 h 15"/>
                  <a:gd name="T10" fmla="*/ 6 w 56"/>
                  <a:gd name="T11" fmla="*/ 0 h 15"/>
                  <a:gd name="T12" fmla="*/ 50 w 56"/>
                  <a:gd name="T13" fmla="*/ 0 h 15"/>
                  <a:gd name="T14" fmla="*/ 56 w 56"/>
                  <a:gd name="T15" fmla="*/ 0 h 15"/>
                  <a:gd name="T16" fmla="*/ 56 w 56"/>
                  <a:gd name="T17" fmla="*/ 8 h 15"/>
                  <a:gd name="T18" fmla="*/ 56 w 56"/>
                  <a:gd name="T19" fmla="*/ 8 h 15"/>
                  <a:gd name="T20" fmla="*/ 56 w 56"/>
                  <a:gd name="T21" fmla="*/ 15 h 15"/>
                  <a:gd name="T22" fmla="*/ 50 w 56"/>
                  <a:gd name="T23" fmla="*/ 15 h 15"/>
                  <a:gd name="T24" fmla="*/ 6 w 5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15"/>
                    </a:lnTo>
                    <a:lnTo>
                      <a:pt x="50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2" name="Freeform 369"/>
              <p:cNvSpPr>
                <a:spLocks/>
              </p:cNvSpPr>
              <p:nvPr/>
            </p:nvSpPr>
            <p:spPr bwMode="auto">
              <a:xfrm>
                <a:off x="5572126" y="3087688"/>
                <a:ext cx="79375" cy="23813"/>
              </a:xfrm>
              <a:custGeom>
                <a:avLst/>
                <a:gdLst>
                  <a:gd name="T0" fmla="*/ 6 w 50"/>
                  <a:gd name="T1" fmla="*/ 15 h 15"/>
                  <a:gd name="T2" fmla="*/ 0 w 50"/>
                  <a:gd name="T3" fmla="*/ 15 h 15"/>
                  <a:gd name="T4" fmla="*/ 0 w 50"/>
                  <a:gd name="T5" fmla="*/ 8 h 15"/>
                  <a:gd name="T6" fmla="*/ 0 w 50"/>
                  <a:gd name="T7" fmla="*/ 8 h 15"/>
                  <a:gd name="T8" fmla="*/ 0 w 50"/>
                  <a:gd name="T9" fmla="*/ 0 h 15"/>
                  <a:gd name="T10" fmla="*/ 6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8 h 15"/>
                  <a:gd name="T18" fmla="*/ 50 w 50"/>
                  <a:gd name="T19" fmla="*/ 8 h 15"/>
                  <a:gd name="T20" fmla="*/ 50 w 50"/>
                  <a:gd name="T21" fmla="*/ 15 h 15"/>
                  <a:gd name="T22" fmla="*/ 44 w 50"/>
                  <a:gd name="T23" fmla="*/ 15 h 15"/>
                  <a:gd name="T24" fmla="*/ 6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3" name="Freeform 370"/>
              <p:cNvSpPr>
                <a:spLocks/>
              </p:cNvSpPr>
              <p:nvPr/>
            </p:nvSpPr>
            <p:spPr bwMode="auto">
              <a:xfrm>
                <a:off x="5632451" y="3087688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8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8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4" name="Freeform 371"/>
              <p:cNvSpPr>
                <a:spLocks/>
              </p:cNvSpPr>
              <p:nvPr/>
            </p:nvSpPr>
            <p:spPr bwMode="auto">
              <a:xfrm>
                <a:off x="5651501" y="3076576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5" name="Freeform 372"/>
              <p:cNvSpPr>
                <a:spLocks/>
              </p:cNvSpPr>
              <p:nvPr/>
            </p:nvSpPr>
            <p:spPr bwMode="auto">
              <a:xfrm>
                <a:off x="5651501" y="3076576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7 h 15"/>
                  <a:gd name="T6" fmla="*/ 0 w 31"/>
                  <a:gd name="T7" fmla="*/ 7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7 h 15"/>
                  <a:gd name="T18" fmla="*/ 31 w 31"/>
                  <a:gd name="T19" fmla="*/ 7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6" name="Freeform 373"/>
              <p:cNvSpPr>
                <a:spLocks/>
              </p:cNvSpPr>
              <p:nvPr/>
            </p:nvSpPr>
            <p:spPr bwMode="auto">
              <a:xfrm>
                <a:off x="5681663" y="3076576"/>
                <a:ext cx="128588" cy="23813"/>
              </a:xfrm>
              <a:custGeom>
                <a:avLst/>
                <a:gdLst>
                  <a:gd name="T0" fmla="*/ 6 w 81"/>
                  <a:gd name="T1" fmla="*/ 15 h 15"/>
                  <a:gd name="T2" fmla="*/ 0 w 81"/>
                  <a:gd name="T3" fmla="*/ 15 h 15"/>
                  <a:gd name="T4" fmla="*/ 0 w 81"/>
                  <a:gd name="T5" fmla="*/ 7 h 15"/>
                  <a:gd name="T6" fmla="*/ 0 w 81"/>
                  <a:gd name="T7" fmla="*/ 7 h 15"/>
                  <a:gd name="T8" fmla="*/ 0 w 81"/>
                  <a:gd name="T9" fmla="*/ 0 h 15"/>
                  <a:gd name="T10" fmla="*/ 6 w 81"/>
                  <a:gd name="T11" fmla="*/ 0 h 15"/>
                  <a:gd name="T12" fmla="*/ 75 w 81"/>
                  <a:gd name="T13" fmla="*/ 0 h 15"/>
                  <a:gd name="T14" fmla="*/ 81 w 81"/>
                  <a:gd name="T15" fmla="*/ 0 h 15"/>
                  <a:gd name="T16" fmla="*/ 81 w 81"/>
                  <a:gd name="T17" fmla="*/ 7 h 15"/>
                  <a:gd name="T18" fmla="*/ 81 w 81"/>
                  <a:gd name="T19" fmla="*/ 7 h 15"/>
                  <a:gd name="T20" fmla="*/ 81 w 81"/>
                  <a:gd name="T21" fmla="*/ 15 h 15"/>
                  <a:gd name="T22" fmla="*/ 75 w 81"/>
                  <a:gd name="T23" fmla="*/ 15 h 15"/>
                  <a:gd name="T24" fmla="*/ 6 w 8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75" y="0"/>
                    </a:lnTo>
                    <a:lnTo>
                      <a:pt x="81" y="0"/>
                    </a:lnTo>
                    <a:lnTo>
                      <a:pt x="81" y="7"/>
                    </a:lnTo>
                    <a:lnTo>
                      <a:pt x="81" y="7"/>
                    </a:lnTo>
                    <a:lnTo>
                      <a:pt x="81" y="15"/>
                    </a:lnTo>
                    <a:lnTo>
                      <a:pt x="7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7" name="Freeform 374"/>
              <p:cNvSpPr>
                <a:spLocks/>
              </p:cNvSpPr>
              <p:nvPr/>
            </p:nvSpPr>
            <p:spPr bwMode="auto">
              <a:xfrm>
                <a:off x="5791201" y="3065463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8" name="Freeform 375"/>
              <p:cNvSpPr>
                <a:spLocks/>
              </p:cNvSpPr>
              <p:nvPr/>
            </p:nvSpPr>
            <p:spPr bwMode="auto">
              <a:xfrm>
                <a:off x="5791201" y="3065463"/>
                <a:ext cx="39688" cy="22225"/>
              </a:xfrm>
              <a:custGeom>
                <a:avLst/>
                <a:gdLst>
                  <a:gd name="T0" fmla="*/ 6 w 25"/>
                  <a:gd name="T1" fmla="*/ 14 h 14"/>
                  <a:gd name="T2" fmla="*/ 0 w 25"/>
                  <a:gd name="T3" fmla="*/ 14 h 14"/>
                  <a:gd name="T4" fmla="*/ 0 w 25"/>
                  <a:gd name="T5" fmla="*/ 7 h 14"/>
                  <a:gd name="T6" fmla="*/ 0 w 25"/>
                  <a:gd name="T7" fmla="*/ 7 h 14"/>
                  <a:gd name="T8" fmla="*/ 0 w 25"/>
                  <a:gd name="T9" fmla="*/ 0 h 14"/>
                  <a:gd name="T10" fmla="*/ 6 w 25"/>
                  <a:gd name="T11" fmla="*/ 0 h 14"/>
                  <a:gd name="T12" fmla="*/ 19 w 25"/>
                  <a:gd name="T13" fmla="*/ 0 h 14"/>
                  <a:gd name="T14" fmla="*/ 25 w 25"/>
                  <a:gd name="T15" fmla="*/ 0 h 14"/>
                  <a:gd name="T16" fmla="*/ 25 w 25"/>
                  <a:gd name="T17" fmla="*/ 7 h 14"/>
                  <a:gd name="T18" fmla="*/ 25 w 25"/>
                  <a:gd name="T19" fmla="*/ 7 h 14"/>
                  <a:gd name="T20" fmla="*/ 25 w 25"/>
                  <a:gd name="T21" fmla="*/ 14 h 14"/>
                  <a:gd name="T22" fmla="*/ 19 w 25"/>
                  <a:gd name="T23" fmla="*/ 14 h 14"/>
                  <a:gd name="T24" fmla="*/ 6 w 2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4"/>
                    </a:lnTo>
                    <a:lnTo>
                      <a:pt x="19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9" name="Freeform 376"/>
              <p:cNvSpPr>
                <a:spLocks/>
              </p:cNvSpPr>
              <p:nvPr/>
            </p:nvSpPr>
            <p:spPr bwMode="auto">
              <a:xfrm>
                <a:off x="5810251" y="3065463"/>
                <a:ext cx="50800" cy="22225"/>
              </a:xfrm>
              <a:custGeom>
                <a:avLst/>
                <a:gdLst>
                  <a:gd name="T0" fmla="*/ 7 w 32"/>
                  <a:gd name="T1" fmla="*/ 14 h 14"/>
                  <a:gd name="T2" fmla="*/ 0 w 32"/>
                  <a:gd name="T3" fmla="*/ 14 h 14"/>
                  <a:gd name="T4" fmla="*/ 0 w 32"/>
                  <a:gd name="T5" fmla="*/ 7 h 14"/>
                  <a:gd name="T6" fmla="*/ 0 w 32"/>
                  <a:gd name="T7" fmla="*/ 7 h 14"/>
                  <a:gd name="T8" fmla="*/ 0 w 32"/>
                  <a:gd name="T9" fmla="*/ 0 h 14"/>
                  <a:gd name="T10" fmla="*/ 7 w 32"/>
                  <a:gd name="T11" fmla="*/ 0 h 14"/>
                  <a:gd name="T12" fmla="*/ 25 w 32"/>
                  <a:gd name="T13" fmla="*/ 0 h 14"/>
                  <a:gd name="T14" fmla="*/ 32 w 32"/>
                  <a:gd name="T15" fmla="*/ 0 h 14"/>
                  <a:gd name="T16" fmla="*/ 32 w 32"/>
                  <a:gd name="T17" fmla="*/ 7 h 14"/>
                  <a:gd name="T18" fmla="*/ 32 w 32"/>
                  <a:gd name="T19" fmla="*/ 7 h 14"/>
                  <a:gd name="T20" fmla="*/ 32 w 32"/>
                  <a:gd name="T21" fmla="*/ 14 h 14"/>
                  <a:gd name="T22" fmla="*/ 25 w 32"/>
                  <a:gd name="T23" fmla="*/ 14 h 14"/>
                  <a:gd name="T24" fmla="*/ 7 w 32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4">
                    <a:moveTo>
                      <a:pt x="7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2" y="7"/>
                    </a:lnTo>
                    <a:lnTo>
                      <a:pt x="32" y="7"/>
                    </a:lnTo>
                    <a:lnTo>
                      <a:pt x="32" y="14"/>
                    </a:lnTo>
                    <a:lnTo>
                      <a:pt x="25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0" name="Freeform 377"/>
              <p:cNvSpPr>
                <a:spLocks/>
              </p:cNvSpPr>
              <p:nvPr/>
            </p:nvSpPr>
            <p:spPr bwMode="auto">
              <a:xfrm>
                <a:off x="5840413" y="305276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1" name="Freeform 378"/>
              <p:cNvSpPr>
                <a:spLocks/>
              </p:cNvSpPr>
              <p:nvPr/>
            </p:nvSpPr>
            <p:spPr bwMode="auto">
              <a:xfrm>
                <a:off x="5840413" y="3052763"/>
                <a:ext cx="79375" cy="23813"/>
              </a:xfrm>
              <a:custGeom>
                <a:avLst/>
                <a:gdLst>
                  <a:gd name="T0" fmla="*/ 6 w 50"/>
                  <a:gd name="T1" fmla="*/ 15 h 15"/>
                  <a:gd name="T2" fmla="*/ 0 w 50"/>
                  <a:gd name="T3" fmla="*/ 15 h 15"/>
                  <a:gd name="T4" fmla="*/ 0 w 50"/>
                  <a:gd name="T5" fmla="*/ 8 h 15"/>
                  <a:gd name="T6" fmla="*/ 0 w 50"/>
                  <a:gd name="T7" fmla="*/ 8 h 15"/>
                  <a:gd name="T8" fmla="*/ 0 w 50"/>
                  <a:gd name="T9" fmla="*/ 0 h 15"/>
                  <a:gd name="T10" fmla="*/ 6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8 h 15"/>
                  <a:gd name="T18" fmla="*/ 50 w 50"/>
                  <a:gd name="T19" fmla="*/ 8 h 15"/>
                  <a:gd name="T20" fmla="*/ 50 w 50"/>
                  <a:gd name="T21" fmla="*/ 15 h 15"/>
                  <a:gd name="T22" fmla="*/ 44 w 50"/>
                  <a:gd name="T23" fmla="*/ 15 h 15"/>
                  <a:gd name="T24" fmla="*/ 6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2" name="Freeform 379"/>
              <p:cNvSpPr>
                <a:spLocks/>
              </p:cNvSpPr>
              <p:nvPr/>
            </p:nvSpPr>
            <p:spPr bwMode="auto">
              <a:xfrm>
                <a:off x="5900738" y="3052763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3" name="Freeform 380"/>
              <p:cNvSpPr>
                <a:spLocks/>
              </p:cNvSpPr>
              <p:nvPr/>
            </p:nvSpPr>
            <p:spPr bwMode="auto">
              <a:xfrm>
                <a:off x="5919788" y="3041651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4" name="Freeform 381"/>
              <p:cNvSpPr>
                <a:spLocks/>
              </p:cNvSpPr>
              <p:nvPr/>
            </p:nvSpPr>
            <p:spPr bwMode="auto">
              <a:xfrm>
                <a:off x="5919788" y="3041651"/>
                <a:ext cx="100013" cy="23813"/>
              </a:xfrm>
              <a:custGeom>
                <a:avLst/>
                <a:gdLst>
                  <a:gd name="T0" fmla="*/ 7 w 63"/>
                  <a:gd name="T1" fmla="*/ 15 h 15"/>
                  <a:gd name="T2" fmla="*/ 0 w 63"/>
                  <a:gd name="T3" fmla="*/ 15 h 15"/>
                  <a:gd name="T4" fmla="*/ 0 w 63"/>
                  <a:gd name="T5" fmla="*/ 7 h 15"/>
                  <a:gd name="T6" fmla="*/ 0 w 63"/>
                  <a:gd name="T7" fmla="*/ 7 h 15"/>
                  <a:gd name="T8" fmla="*/ 0 w 63"/>
                  <a:gd name="T9" fmla="*/ 0 h 15"/>
                  <a:gd name="T10" fmla="*/ 7 w 63"/>
                  <a:gd name="T11" fmla="*/ 0 h 15"/>
                  <a:gd name="T12" fmla="*/ 57 w 63"/>
                  <a:gd name="T13" fmla="*/ 0 h 15"/>
                  <a:gd name="T14" fmla="*/ 63 w 63"/>
                  <a:gd name="T15" fmla="*/ 0 h 15"/>
                  <a:gd name="T16" fmla="*/ 63 w 63"/>
                  <a:gd name="T17" fmla="*/ 7 h 15"/>
                  <a:gd name="T18" fmla="*/ 63 w 63"/>
                  <a:gd name="T19" fmla="*/ 7 h 15"/>
                  <a:gd name="T20" fmla="*/ 63 w 63"/>
                  <a:gd name="T21" fmla="*/ 15 h 15"/>
                  <a:gd name="T22" fmla="*/ 57 w 63"/>
                  <a:gd name="T23" fmla="*/ 15 h 15"/>
                  <a:gd name="T24" fmla="*/ 7 w 6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3" y="15"/>
                    </a:lnTo>
                    <a:lnTo>
                      <a:pt x="57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5" name="Freeform 382"/>
              <p:cNvSpPr>
                <a:spLocks/>
              </p:cNvSpPr>
              <p:nvPr/>
            </p:nvSpPr>
            <p:spPr bwMode="auto">
              <a:xfrm>
                <a:off x="5999163" y="3028951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7 w 13"/>
                  <a:gd name="T5" fmla="*/ 23 h 23"/>
                  <a:gd name="T6" fmla="*/ 7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7 w 13"/>
                  <a:gd name="T17" fmla="*/ 0 h 23"/>
                  <a:gd name="T18" fmla="*/ 7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6" name="Freeform 383"/>
              <p:cNvSpPr>
                <a:spLocks/>
              </p:cNvSpPr>
              <p:nvPr/>
            </p:nvSpPr>
            <p:spPr bwMode="auto">
              <a:xfrm>
                <a:off x="5999163" y="3028951"/>
                <a:ext cx="209550" cy="23813"/>
              </a:xfrm>
              <a:custGeom>
                <a:avLst/>
                <a:gdLst>
                  <a:gd name="T0" fmla="*/ 7 w 132"/>
                  <a:gd name="T1" fmla="*/ 15 h 15"/>
                  <a:gd name="T2" fmla="*/ 0 w 132"/>
                  <a:gd name="T3" fmla="*/ 15 h 15"/>
                  <a:gd name="T4" fmla="*/ 0 w 132"/>
                  <a:gd name="T5" fmla="*/ 8 h 15"/>
                  <a:gd name="T6" fmla="*/ 0 w 132"/>
                  <a:gd name="T7" fmla="*/ 8 h 15"/>
                  <a:gd name="T8" fmla="*/ 0 w 132"/>
                  <a:gd name="T9" fmla="*/ 0 h 15"/>
                  <a:gd name="T10" fmla="*/ 7 w 132"/>
                  <a:gd name="T11" fmla="*/ 0 h 15"/>
                  <a:gd name="T12" fmla="*/ 126 w 132"/>
                  <a:gd name="T13" fmla="*/ 0 h 15"/>
                  <a:gd name="T14" fmla="*/ 132 w 132"/>
                  <a:gd name="T15" fmla="*/ 0 h 15"/>
                  <a:gd name="T16" fmla="*/ 132 w 132"/>
                  <a:gd name="T17" fmla="*/ 8 h 15"/>
                  <a:gd name="T18" fmla="*/ 132 w 132"/>
                  <a:gd name="T19" fmla="*/ 8 h 15"/>
                  <a:gd name="T20" fmla="*/ 132 w 132"/>
                  <a:gd name="T21" fmla="*/ 15 h 15"/>
                  <a:gd name="T22" fmla="*/ 126 w 132"/>
                  <a:gd name="T23" fmla="*/ 15 h 15"/>
                  <a:gd name="T24" fmla="*/ 7 w 13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2" y="8"/>
                    </a:lnTo>
                    <a:lnTo>
                      <a:pt x="132" y="8"/>
                    </a:lnTo>
                    <a:lnTo>
                      <a:pt x="132" y="15"/>
                    </a:lnTo>
                    <a:lnTo>
                      <a:pt x="126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7" name="Freeform 384"/>
              <p:cNvSpPr>
                <a:spLocks/>
              </p:cNvSpPr>
              <p:nvPr/>
            </p:nvSpPr>
            <p:spPr bwMode="auto">
              <a:xfrm>
                <a:off x="6188076" y="3028951"/>
                <a:ext cx="50800" cy="23813"/>
              </a:xfrm>
              <a:custGeom>
                <a:avLst/>
                <a:gdLst>
                  <a:gd name="T0" fmla="*/ 7 w 32"/>
                  <a:gd name="T1" fmla="*/ 15 h 15"/>
                  <a:gd name="T2" fmla="*/ 0 w 32"/>
                  <a:gd name="T3" fmla="*/ 15 h 15"/>
                  <a:gd name="T4" fmla="*/ 0 w 32"/>
                  <a:gd name="T5" fmla="*/ 8 h 15"/>
                  <a:gd name="T6" fmla="*/ 0 w 32"/>
                  <a:gd name="T7" fmla="*/ 8 h 15"/>
                  <a:gd name="T8" fmla="*/ 0 w 32"/>
                  <a:gd name="T9" fmla="*/ 0 h 15"/>
                  <a:gd name="T10" fmla="*/ 7 w 32"/>
                  <a:gd name="T11" fmla="*/ 0 h 15"/>
                  <a:gd name="T12" fmla="*/ 26 w 32"/>
                  <a:gd name="T13" fmla="*/ 0 h 15"/>
                  <a:gd name="T14" fmla="*/ 32 w 32"/>
                  <a:gd name="T15" fmla="*/ 0 h 15"/>
                  <a:gd name="T16" fmla="*/ 32 w 32"/>
                  <a:gd name="T17" fmla="*/ 8 h 15"/>
                  <a:gd name="T18" fmla="*/ 32 w 32"/>
                  <a:gd name="T19" fmla="*/ 8 h 15"/>
                  <a:gd name="T20" fmla="*/ 32 w 32"/>
                  <a:gd name="T21" fmla="*/ 15 h 15"/>
                  <a:gd name="T22" fmla="*/ 26 w 32"/>
                  <a:gd name="T23" fmla="*/ 15 h 15"/>
                  <a:gd name="T24" fmla="*/ 7 w 3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15"/>
                    </a:lnTo>
                    <a:lnTo>
                      <a:pt x="26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8" name="Freeform 385"/>
              <p:cNvSpPr>
                <a:spLocks/>
              </p:cNvSpPr>
              <p:nvPr/>
            </p:nvSpPr>
            <p:spPr bwMode="auto">
              <a:xfrm>
                <a:off x="6218238" y="301783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9" name="Freeform 386"/>
              <p:cNvSpPr>
                <a:spLocks/>
              </p:cNvSpPr>
              <p:nvPr/>
            </p:nvSpPr>
            <p:spPr bwMode="auto">
              <a:xfrm>
                <a:off x="6218238" y="3017838"/>
                <a:ext cx="30163" cy="23813"/>
              </a:xfrm>
              <a:custGeom>
                <a:avLst/>
                <a:gdLst>
                  <a:gd name="T0" fmla="*/ 7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7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3 w 19"/>
                  <a:gd name="T23" fmla="*/ 15 h 15"/>
                  <a:gd name="T24" fmla="*/ 7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0" name="Freeform 387"/>
              <p:cNvSpPr>
                <a:spLocks/>
              </p:cNvSpPr>
              <p:nvPr/>
            </p:nvSpPr>
            <p:spPr bwMode="auto">
              <a:xfrm>
                <a:off x="6229351" y="3017838"/>
                <a:ext cx="28575" cy="23813"/>
              </a:xfrm>
              <a:custGeom>
                <a:avLst/>
                <a:gdLst>
                  <a:gd name="T0" fmla="*/ 6 w 18"/>
                  <a:gd name="T1" fmla="*/ 15 h 15"/>
                  <a:gd name="T2" fmla="*/ 0 w 18"/>
                  <a:gd name="T3" fmla="*/ 15 h 15"/>
                  <a:gd name="T4" fmla="*/ 0 w 18"/>
                  <a:gd name="T5" fmla="*/ 7 h 15"/>
                  <a:gd name="T6" fmla="*/ 0 w 18"/>
                  <a:gd name="T7" fmla="*/ 7 h 15"/>
                  <a:gd name="T8" fmla="*/ 0 w 18"/>
                  <a:gd name="T9" fmla="*/ 0 h 15"/>
                  <a:gd name="T10" fmla="*/ 6 w 18"/>
                  <a:gd name="T11" fmla="*/ 0 h 15"/>
                  <a:gd name="T12" fmla="*/ 12 w 18"/>
                  <a:gd name="T13" fmla="*/ 0 h 15"/>
                  <a:gd name="T14" fmla="*/ 18 w 18"/>
                  <a:gd name="T15" fmla="*/ 0 h 15"/>
                  <a:gd name="T16" fmla="*/ 18 w 18"/>
                  <a:gd name="T17" fmla="*/ 7 h 15"/>
                  <a:gd name="T18" fmla="*/ 18 w 18"/>
                  <a:gd name="T19" fmla="*/ 7 h 15"/>
                  <a:gd name="T20" fmla="*/ 18 w 18"/>
                  <a:gd name="T21" fmla="*/ 15 h 15"/>
                  <a:gd name="T22" fmla="*/ 12 w 18"/>
                  <a:gd name="T23" fmla="*/ 15 h 15"/>
                  <a:gd name="T24" fmla="*/ 6 w 1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8" y="15"/>
                    </a:lnTo>
                    <a:lnTo>
                      <a:pt x="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1" name="Freeform 388"/>
              <p:cNvSpPr>
                <a:spLocks/>
              </p:cNvSpPr>
              <p:nvPr/>
            </p:nvSpPr>
            <p:spPr bwMode="auto">
              <a:xfrm>
                <a:off x="6238876" y="3017838"/>
                <a:ext cx="58738" cy="23813"/>
              </a:xfrm>
              <a:custGeom>
                <a:avLst/>
                <a:gdLst>
                  <a:gd name="T0" fmla="*/ 6 w 37"/>
                  <a:gd name="T1" fmla="*/ 15 h 15"/>
                  <a:gd name="T2" fmla="*/ 0 w 37"/>
                  <a:gd name="T3" fmla="*/ 15 h 15"/>
                  <a:gd name="T4" fmla="*/ 0 w 37"/>
                  <a:gd name="T5" fmla="*/ 7 h 15"/>
                  <a:gd name="T6" fmla="*/ 0 w 37"/>
                  <a:gd name="T7" fmla="*/ 7 h 15"/>
                  <a:gd name="T8" fmla="*/ 0 w 37"/>
                  <a:gd name="T9" fmla="*/ 0 h 15"/>
                  <a:gd name="T10" fmla="*/ 6 w 37"/>
                  <a:gd name="T11" fmla="*/ 0 h 15"/>
                  <a:gd name="T12" fmla="*/ 31 w 37"/>
                  <a:gd name="T13" fmla="*/ 0 h 15"/>
                  <a:gd name="T14" fmla="*/ 37 w 37"/>
                  <a:gd name="T15" fmla="*/ 0 h 15"/>
                  <a:gd name="T16" fmla="*/ 37 w 37"/>
                  <a:gd name="T17" fmla="*/ 7 h 15"/>
                  <a:gd name="T18" fmla="*/ 37 w 37"/>
                  <a:gd name="T19" fmla="*/ 7 h 15"/>
                  <a:gd name="T20" fmla="*/ 37 w 37"/>
                  <a:gd name="T21" fmla="*/ 15 h 15"/>
                  <a:gd name="T22" fmla="*/ 31 w 37"/>
                  <a:gd name="T23" fmla="*/ 15 h 15"/>
                  <a:gd name="T24" fmla="*/ 6 w 37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7" y="15"/>
                    </a:lnTo>
                    <a:lnTo>
                      <a:pt x="31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2" name="Freeform 389"/>
              <p:cNvSpPr>
                <a:spLocks/>
              </p:cNvSpPr>
              <p:nvPr/>
            </p:nvSpPr>
            <p:spPr bwMode="auto">
              <a:xfrm>
                <a:off x="6278563" y="3017838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3" name="Freeform 390"/>
              <p:cNvSpPr>
                <a:spLocks/>
              </p:cNvSpPr>
              <p:nvPr/>
            </p:nvSpPr>
            <p:spPr bwMode="auto">
              <a:xfrm>
                <a:off x="6297613" y="3006726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4" name="Freeform 391"/>
              <p:cNvSpPr>
                <a:spLocks/>
              </p:cNvSpPr>
              <p:nvPr/>
            </p:nvSpPr>
            <p:spPr bwMode="auto">
              <a:xfrm>
                <a:off x="6297613" y="3006726"/>
                <a:ext cx="230188" cy="22225"/>
              </a:xfrm>
              <a:custGeom>
                <a:avLst/>
                <a:gdLst>
                  <a:gd name="T0" fmla="*/ 7 w 145"/>
                  <a:gd name="T1" fmla="*/ 14 h 14"/>
                  <a:gd name="T2" fmla="*/ 0 w 145"/>
                  <a:gd name="T3" fmla="*/ 14 h 14"/>
                  <a:gd name="T4" fmla="*/ 0 w 145"/>
                  <a:gd name="T5" fmla="*/ 7 h 14"/>
                  <a:gd name="T6" fmla="*/ 0 w 145"/>
                  <a:gd name="T7" fmla="*/ 7 h 14"/>
                  <a:gd name="T8" fmla="*/ 0 w 145"/>
                  <a:gd name="T9" fmla="*/ 0 h 14"/>
                  <a:gd name="T10" fmla="*/ 7 w 145"/>
                  <a:gd name="T11" fmla="*/ 0 h 14"/>
                  <a:gd name="T12" fmla="*/ 138 w 145"/>
                  <a:gd name="T13" fmla="*/ 0 h 14"/>
                  <a:gd name="T14" fmla="*/ 145 w 145"/>
                  <a:gd name="T15" fmla="*/ 0 h 14"/>
                  <a:gd name="T16" fmla="*/ 145 w 145"/>
                  <a:gd name="T17" fmla="*/ 7 h 14"/>
                  <a:gd name="T18" fmla="*/ 145 w 145"/>
                  <a:gd name="T19" fmla="*/ 7 h 14"/>
                  <a:gd name="T20" fmla="*/ 145 w 145"/>
                  <a:gd name="T21" fmla="*/ 14 h 14"/>
                  <a:gd name="T22" fmla="*/ 138 w 145"/>
                  <a:gd name="T23" fmla="*/ 14 h 14"/>
                  <a:gd name="T24" fmla="*/ 7 w 14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5" h="14">
                    <a:moveTo>
                      <a:pt x="7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38" y="0"/>
                    </a:lnTo>
                    <a:lnTo>
                      <a:pt x="145" y="0"/>
                    </a:lnTo>
                    <a:lnTo>
                      <a:pt x="145" y="7"/>
                    </a:lnTo>
                    <a:lnTo>
                      <a:pt x="145" y="7"/>
                    </a:lnTo>
                    <a:lnTo>
                      <a:pt x="145" y="14"/>
                    </a:lnTo>
                    <a:lnTo>
                      <a:pt x="138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5" name="Freeform 392"/>
              <p:cNvSpPr>
                <a:spLocks/>
              </p:cNvSpPr>
              <p:nvPr/>
            </p:nvSpPr>
            <p:spPr bwMode="auto">
              <a:xfrm>
                <a:off x="6507163" y="3006726"/>
                <a:ext cx="100013" cy="22225"/>
              </a:xfrm>
              <a:custGeom>
                <a:avLst/>
                <a:gdLst>
                  <a:gd name="T0" fmla="*/ 6 w 63"/>
                  <a:gd name="T1" fmla="*/ 14 h 14"/>
                  <a:gd name="T2" fmla="*/ 0 w 63"/>
                  <a:gd name="T3" fmla="*/ 14 h 14"/>
                  <a:gd name="T4" fmla="*/ 0 w 63"/>
                  <a:gd name="T5" fmla="*/ 7 h 14"/>
                  <a:gd name="T6" fmla="*/ 0 w 63"/>
                  <a:gd name="T7" fmla="*/ 7 h 14"/>
                  <a:gd name="T8" fmla="*/ 0 w 63"/>
                  <a:gd name="T9" fmla="*/ 0 h 14"/>
                  <a:gd name="T10" fmla="*/ 6 w 63"/>
                  <a:gd name="T11" fmla="*/ 0 h 14"/>
                  <a:gd name="T12" fmla="*/ 56 w 63"/>
                  <a:gd name="T13" fmla="*/ 0 h 14"/>
                  <a:gd name="T14" fmla="*/ 63 w 63"/>
                  <a:gd name="T15" fmla="*/ 0 h 14"/>
                  <a:gd name="T16" fmla="*/ 63 w 63"/>
                  <a:gd name="T17" fmla="*/ 7 h 14"/>
                  <a:gd name="T18" fmla="*/ 63 w 63"/>
                  <a:gd name="T19" fmla="*/ 7 h 14"/>
                  <a:gd name="T20" fmla="*/ 63 w 63"/>
                  <a:gd name="T21" fmla="*/ 14 h 14"/>
                  <a:gd name="T22" fmla="*/ 56 w 63"/>
                  <a:gd name="T23" fmla="*/ 14 h 14"/>
                  <a:gd name="T24" fmla="*/ 6 w 63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3" y="0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3" y="14"/>
                    </a:lnTo>
                    <a:lnTo>
                      <a:pt x="56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6" name="Freeform 393"/>
              <p:cNvSpPr>
                <a:spLocks/>
              </p:cNvSpPr>
              <p:nvPr/>
            </p:nvSpPr>
            <p:spPr bwMode="auto">
              <a:xfrm>
                <a:off x="6586538" y="2994026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7" name="Freeform 394"/>
              <p:cNvSpPr>
                <a:spLocks/>
              </p:cNvSpPr>
              <p:nvPr/>
            </p:nvSpPr>
            <p:spPr bwMode="auto">
              <a:xfrm>
                <a:off x="6586538" y="2994026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8 h 15"/>
                  <a:gd name="T6" fmla="*/ 0 w 19"/>
                  <a:gd name="T7" fmla="*/ 8 h 15"/>
                  <a:gd name="T8" fmla="*/ 0 w 19"/>
                  <a:gd name="T9" fmla="*/ 0 h 15"/>
                  <a:gd name="T10" fmla="*/ 6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8 h 15"/>
                  <a:gd name="T18" fmla="*/ 19 w 19"/>
                  <a:gd name="T19" fmla="*/ 8 h 15"/>
                  <a:gd name="T20" fmla="*/ 19 w 19"/>
                  <a:gd name="T21" fmla="*/ 15 h 15"/>
                  <a:gd name="T22" fmla="*/ 13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8" name="Freeform 395"/>
              <p:cNvSpPr>
                <a:spLocks/>
              </p:cNvSpPr>
              <p:nvPr/>
            </p:nvSpPr>
            <p:spPr bwMode="auto">
              <a:xfrm>
                <a:off x="6596063" y="2994026"/>
                <a:ext cx="50800" cy="23813"/>
              </a:xfrm>
              <a:custGeom>
                <a:avLst/>
                <a:gdLst>
                  <a:gd name="T0" fmla="*/ 7 w 32"/>
                  <a:gd name="T1" fmla="*/ 15 h 15"/>
                  <a:gd name="T2" fmla="*/ 0 w 32"/>
                  <a:gd name="T3" fmla="*/ 15 h 15"/>
                  <a:gd name="T4" fmla="*/ 0 w 32"/>
                  <a:gd name="T5" fmla="*/ 8 h 15"/>
                  <a:gd name="T6" fmla="*/ 0 w 32"/>
                  <a:gd name="T7" fmla="*/ 8 h 15"/>
                  <a:gd name="T8" fmla="*/ 0 w 32"/>
                  <a:gd name="T9" fmla="*/ 0 h 15"/>
                  <a:gd name="T10" fmla="*/ 7 w 32"/>
                  <a:gd name="T11" fmla="*/ 0 h 15"/>
                  <a:gd name="T12" fmla="*/ 26 w 32"/>
                  <a:gd name="T13" fmla="*/ 0 h 15"/>
                  <a:gd name="T14" fmla="*/ 32 w 32"/>
                  <a:gd name="T15" fmla="*/ 0 h 15"/>
                  <a:gd name="T16" fmla="*/ 32 w 32"/>
                  <a:gd name="T17" fmla="*/ 8 h 15"/>
                  <a:gd name="T18" fmla="*/ 32 w 32"/>
                  <a:gd name="T19" fmla="*/ 8 h 15"/>
                  <a:gd name="T20" fmla="*/ 32 w 32"/>
                  <a:gd name="T21" fmla="*/ 15 h 15"/>
                  <a:gd name="T22" fmla="*/ 26 w 32"/>
                  <a:gd name="T23" fmla="*/ 15 h 15"/>
                  <a:gd name="T24" fmla="*/ 7 w 3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15"/>
                    </a:lnTo>
                    <a:lnTo>
                      <a:pt x="26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9" name="Freeform 396"/>
              <p:cNvSpPr>
                <a:spLocks/>
              </p:cNvSpPr>
              <p:nvPr/>
            </p:nvSpPr>
            <p:spPr bwMode="auto">
              <a:xfrm>
                <a:off x="6626226" y="298291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0" name="Freeform 397"/>
              <p:cNvSpPr>
                <a:spLocks/>
              </p:cNvSpPr>
              <p:nvPr/>
            </p:nvSpPr>
            <p:spPr bwMode="auto">
              <a:xfrm>
                <a:off x="6626226" y="2982913"/>
                <a:ext cx="39688" cy="23813"/>
              </a:xfrm>
              <a:custGeom>
                <a:avLst/>
                <a:gdLst>
                  <a:gd name="T0" fmla="*/ 7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7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7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" name="Freeform 398"/>
              <p:cNvSpPr>
                <a:spLocks/>
              </p:cNvSpPr>
              <p:nvPr/>
            </p:nvSpPr>
            <p:spPr bwMode="auto">
              <a:xfrm>
                <a:off x="6646863" y="2982913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2" name="Freeform 399"/>
              <p:cNvSpPr>
                <a:spLocks/>
              </p:cNvSpPr>
              <p:nvPr/>
            </p:nvSpPr>
            <p:spPr bwMode="auto">
              <a:xfrm>
                <a:off x="6665913" y="2970213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7 w 13"/>
                  <a:gd name="T5" fmla="*/ 23 h 23"/>
                  <a:gd name="T6" fmla="*/ 7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7 w 13"/>
                  <a:gd name="T17" fmla="*/ 0 h 23"/>
                  <a:gd name="T18" fmla="*/ 7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3" name="Freeform 400"/>
              <p:cNvSpPr>
                <a:spLocks/>
              </p:cNvSpPr>
              <p:nvPr/>
            </p:nvSpPr>
            <p:spPr bwMode="auto">
              <a:xfrm>
                <a:off x="6665913" y="2970213"/>
                <a:ext cx="79375" cy="23813"/>
              </a:xfrm>
              <a:custGeom>
                <a:avLst/>
                <a:gdLst>
                  <a:gd name="T0" fmla="*/ 7 w 50"/>
                  <a:gd name="T1" fmla="*/ 15 h 15"/>
                  <a:gd name="T2" fmla="*/ 0 w 50"/>
                  <a:gd name="T3" fmla="*/ 15 h 15"/>
                  <a:gd name="T4" fmla="*/ 0 w 50"/>
                  <a:gd name="T5" fmla="*/ 8 h 15"/>
                  <a:gd name="T6" fmla="*/ 0 w 50"/>
                  <a:gd name="T7" fmla="*/ 8 h 15"/>
                  <a:gd name="T8" fmla="*/ 0 w 50"/>
                  <a:gd name="T9" fmla="*/ 0 h 15"/>
                  <a:gd name="T10" fmla="*/ 7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8 h 15"/>
                  <a:gd name="T18" fmla="*/ 50 w 50"/>
                  <a:gd name="T19" fmla="*/ 8 h 15"/>
                  <a:gd name="T20" fmla="*/ 50 w 50"/>
                  <a:gd name="T21" fmla="*/ 15 h 15"/>
                  <a:gd name="T22" fmla="*/ 44 w 50"/>
                  <a:gd name="T23" fmla="*/ 15 h 15"/>
                  <a:gd name="T24" fmla="*/ 7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4" name="Freeform 401"/>
              <p:cNvSpPr>
                <a:spLocks/>
              </p:cNvSpPr>
              <p:nvPr/>
            </p:nvSpPr>
            <p:spPr bwMode="auto">
              <a:xfrm>
                <a:off x="6726238" y="2970213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8 h 15"/>
                  <a:gd name="T6" fmla="*/ 0 w 19"/>
                  <a:gd name="T7" fmla="*/ 8 h 15"/>
                  <a:gd name="T8" fmla="*/ 0 w 19"/>
                  <a:gd name="T9" fmla="*/ 0 h 15"/>
                  <a:gd name="T10" fmla="*/ 6 w 19"/>
                  <a:gd name="T11" fmla="*/ 0 h 15"/>
                  <a:gd name="T12" fmla="*/ 12 w 19"/>
                  <a:gd name="T13" fmla="*/ 0 h 15"/>
                  <a:gd name="T14" fmla="*/ 19 w 19"/>
                  <a:gd name="T15" fmla="*/ 0 h 15"/>
                  <a:gd name="T16" fmla="*/ 19 w 19"/>
                  <a:gd name="T17" fmla="*/ 8 h 15"/>
                  <a:gd name="T18" fmla="*/ 19 w 19"/>
                  <a:gd name="T19" fmla="*/ 8 h 15"/>
                  <a:gd name="T20" fmla="*/ 19 w 19"/>
                  <a:gd name="T21" fmla="*/ 15 h 15"/>
                  <a:gd name="T22" fmla="*/ 12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15"/>
                    </a:lnTo>
                    <a:lnTo>
                      <a:pt x="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5" name="Freeform 402"/>
              <p:cNvSpPr>
                <a:spLocks/>
              </p:cNvSpPr>
              <p:nvPr/>
            </p:nvSpPr>
            <p:spPr bwMode="auto">
              <a:xfrm>
                <a:off x="6735763" y="2959101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6" name="Freeform 403"/>
              <p:cNvSpPr>
                <a:spLocks/>
              </p:cNvSpPr>
              <p:nvPr/>
            </p:nvSpPr>
            <p:spPr bwMode="auto">
              <a:xfrm>
                <a:off x="6735763" y="2959101"/>
                <a:ext cx="60325" cy="23813"/>
              </a:xfrm>
              <a:custGeom>
                <a:avLst/>
                <a:gdLst>
                  <a:gd name="T0" fmla="*/ 6 w 38"/>
                  <a:gd name="T1" fmla="*/ 15 h 15"/>
                  <a:gd name="T2" fmla="*/ 0 w 38"/>
                  <a:gd name="T3" fmla="*/ 15 h 15"/>
                  <a:gd name="T4" fmla="*/ 0 w 38"/>
                  <a:gd name="T5" fmla="*/ 7 h 15"/>
                  <a:gd name="T6" fmla="*/ 0 w 38"/>
                  <a:gd name="T7" fmla="*/ 7 h 15"/>
                  <a:gd name="T8" fmla="*/ 0 w 38"/>
                  <a:gd name="T9" fmla="*/ 0 h 15"/>
                  <a:gd name="T10" fmla="*/ 6 w 38"/>
                  <a:gd name="T11" fmla="*/ 0 h 15"/>
                  <a:gd name="T12" fmla="*/ 32 w 38"/>
                  <a:gd name="T13" fmla="*/ 0 h 15"/>
                  <a:gd name="T14" fmla="*/ 38 w 38"/>
                  <a:gd name="T15" fmla="*/ 0 h 15"/>
                  <a:gd name="T16" fmla="*/ 38 w 38"/>
                  <a:gd name="T17" fmla="*/ 7 h 15"/>
                  <a:gd name="T18" fmla="*/ 38 w 38"/>
                  <a:gd name="T19" fmla="*/ 7 h 15"/>
                  <a:gd name="T20" fmla="*/ 38 w 38"/>
                  <a:gd name="T21" fmla="*/ 15 h 15"/>
                  <a:gd name="T22" fmla="*/ 32 w 38"/>
                  <a:gd name="T23" fmla="*/ 15 h 15"/>
                  <a:gd name="T24" fmla="*/ 6 w 3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8" y="15"/>
                    </a:lnTo>
                    <a:lnTo>
                      <a:pt x="3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7" name="Freeform 404"/>
              <p:cNvSpPr>
                <a:spLocks/>
              </p:cNvSpPr>
              <p:nvPr/>
            </p:nvSpPr>
            <p:spPr bwMode="auto">
              <a:xfrm>
                <a:off x="6775451" y="2959101"/>
                <a:ext cx="30163" cy="23813"/>
              </a:xfrm>
              <a:custGeom>
                <a:avLst/>
                <a:gdLst>
                  <a:gd name="T0" fmla="*/ 7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7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3 w 19"/>
                  <a:gd name="T23" fmla="*/ 15 h 15"/>
                  <a:gd name="T24" fmla="*/ 7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8" name="Freeform 405"/>
              <p:cNvSpPr>
                <a:spLocks/>
              </p:cNvSpPr>
              <p:nvPr/>
            </p:nvSpPr>
            <p:spPr bwMode="auto">
              <a:xfrm>
                <a:off x="6786563" y="2947988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9" name="Freeform 406"/>
              <p:cNvSpPr>
                <a:spLocks/>
              </p:cNvSpPr>
              <p:nvPr/>
            </p:nvSpPr>
            <p:spPr bwMode="auto">
              <a:xfrm>
                <a:off x="6786563" y="2947988"/>
                <a:ext cx="39688" cy="22225"/>
              </a:xfrm>
              <a:custGeom>
                <a:avLst/>
                <a:gdLst>
                  <a:gd name="T0" fmla="*/ 6 w 25"/>
                  <a:gd name="T1" fmla="*/ 14 h 14"/>
                  <a:gd name="T2" fmla="*/ 0 w 25"/>
                  <a:gd name="T3" fmla="*/ 14 h 14"/>
                  <a:gd name="T4" fmla="*/ 0 w 25"/>
                  <a:gd name="T5" fmla="*/ 7 h 14"/>
                  <a:gd name="T6" fmla="*/ 0 w 25"/>
                  <a:gd name="T7" fmla="*/ 7 h 14"/>
                  <a:gd name="T8" fmla="*/ 0 w 25"/>
                  <a:gd name="T9" fmla="*/ 0 h 14"/>
                  <a:gd name="T10" fmla="*/ 6 w 25"/>
                  <a:gd name="T11" fmla="*/ 0 h 14"/>
                  <a:gd name="T12" fmla="*/ 18 w 25"/>
                  <a:gd name="T13" fmla="*/ 0 h 14"/>
                  <a:gd name="T14" fmla="*/ 25 w 25"/>
                  <a:gd name="T15" fmla="*/ 0 h 14"/>
                  <a:gd name="T16" fmla="*/ 25 w 25"/>
                  <a:gd name="T17" fmla="*/ 7 h 14"/>
                  <a:gd name="T18" fmla="*/ 25 w 25"/>
                  <a:gd name="T19" fmla="*/ 7 h 14"/>
                  <a:gd name="T20" fmla="*/ 25 w 25"/>
                  <a:gd name="T21" fmla="*/ 14 h 14"/>
                  <a:gd name="T22" fmla="*/ 18 w 25"/>
                  <a:gd name="T23" fmla="*/ 14 h 14"/>
                  <a:gd name="T24" fmla="*/ 6 w 2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4"/>
                    </a:lnTo>
                    <a:lnTo>
                      <a:pt x="18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0" name="Freeform 408"/>
              <p:cNvSpPr>
                <a:spLocks/>
              </p:cNvSpPr>
              <p:nvPr/>
            </p:nvSpPr>
            <p:spPr bwMode="auto">
              <a:xfrm>
                <a:off x="6805613" y="293528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" name="Freeform 409"/>
              <p:cNvSpPr>
                <a:spLocks/>
              </p:cNvSpPr>
              <p:nvPr/>
            </p:nvSpPr>
            <p:spPr bwMode="auto">
              <a:xfrm>
                <a:off x="6805613" y="2935288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8 h 15"/>
                  <a:gd name="T6" fmla="*/ 0 w 31"/>
                  <a:gd name="T7" fmla="*/ 8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8 h 15"/>
                  <a:gd name="T18" fmla="*/ 31 w 31"/>
                  <a:gd name="T19" fmla="*/ 8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" name="Freeform 410"/>
              <p:cNvSpPr>
                <a:spLocks/>
              </p:cNvSpPr>
              <p:nvPr/>
            </p:nvSpPr>
            <p:spPr bwMode="auto">
              <a:xfrm>
                <a:off x="6835775" y="2924175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" name="Freeform 411"/>
              <p:cNvSpPr>
                <a:spLocks/>
              </p:cNvSpPr>
              <p:nvPr/>
            </p:nvSpPr>
            <p:spPr bwMode="auto">
              <a:xfrm>
                <a:off x="6835775" y="2924175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" name="Freeform 412"/>
              <p:cNvSpPr>
                <a:spLocks/>
              </p:cNvSpPr>
              <p:nvPr/>
            </p:nvSpPr>
            <p:spPr bwMode="auto">
              <a:xfrm>
                <a:off x="6854825" y="2911475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7 w 13"/>
                  <a:gd name="T5" fmla="*/ 23 h 23"/>
                  <a:gd name="T6" fmla="*/ 7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7 w 13"/>
                  <a:gd name="T17" fmla="*/ 0 h 23"/>
                  <a:gd name="T18" fmla="*/ 7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" name="Freeform 413"/>
              <p:cNvSpPr>
                <a:spLocks/>
              </p:cNvSpPr>
              <p:nvPr/>
            </p:nvSpPr>
            <p:spPr bwMode="auto">
              <a:xfrm>
                <a:off x="6854825" y="2911475"/>
                <a:ext cx="50800" cy="23813"/>
              </a:xfrm>
              <a:custGeom>
                <a:avLst/>
                <a:gdLst>
                  <a:gd name="T0" fmla="*/ 7 w 32"/>
                  <a:gd name="T1" fmla="*/ 15 h 15"/>
                  <a:gd name="T2" fmla="*/ 0 w 32"/>
                  <a:gd name="T3" fmla="*/ 15 h 15"/>
                  <a:gd name="T4" fmla="*/ 0 w 32"/>
                  <a:gd name="T5" fmla="*/ 8 h 15"/>
                  <a:gd name="T6" fmla="*/ 0 w 32"/>
                  <a:gd name="T7" fmla="*/ 8 h 15"/>
                  <a:gd name="T8" fmla="*/ 0 w 32"/>
                  <a:gd name="T9" fmla="*/ 0 h 15"/>
                  <a:gd name="T10" fmla="*/ 7 w 32"/>
                  <a:gd name="T11" fmla="*/ 0 h 15"/>
                  <a:gd name="T12" fmla="*/ 26 w 32"/>
                  <a:gd name="T13" fmla="*/ 0 h 15"/>
                  <a:gd name="T14" fmla="*/ 32 w 32"/>
                  <a:gd name="T15" fmla="*/ 0 h 15"/>
                  <a:gd name="T16" fmla="*/ 32 w 32"/>
                  <a:gd name="T17" fmla="*/ 8 h 15"/>
                  <a:gd name="T18" fmla="*/ 32 w 32"/>
                  <a:gd name="T19" fmla="*/ 8 h 15"/>
                  <a:gd name="T20" fmla="*/ 32 w 32"/>
                  <a:gd name="T21" fmla="*/ 15 h 15"/>
                  <a:gd name="T22" fmla="*/ 26 w 32"/>
                  <a:gd name="T23" fmla="*/ 15 h 15"/>
                  <a:gd name="T24" fmla="*/ 7 w 3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15"/>
                    </a:lnTo>
                    <a:lnTo>
                      <a:pt x="26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" name="Freeform 414"/>
              <p:cNvSpPr>
                <a:spLocks/>
              </p:cNvSpPr>
              <p:nvPr/>
            </p:nvSpPr>
            <p:spPr bwMode="auto">
              <a:xfrm>
                <a:off x="6884988" y="2911475"/>
                <a:ext cx="188913" cy="23813"/>
              </a:xfrm>
              <a:custGeom>
                <a:avLst/>
                <a:gdLst>
                  <a:gd name="T0" fmla="*/ 7 w 119"/>
                  <a:gd name="T1" fmla="*/ 15 h 15"/>
                  <a:gd name="T2" fmla="*/ 0 w 119"/>
                  <a:gd name="T3" fmla="*/ 15 h 15"/>
                  <a:gd name="T4" fmla="*/ 0 w 119"/>
                  <a:gd name="T5" fmla="*/ 8 h 15"/>
                  <a:gd name="T6" fmla="*/ 0 w 119"/>
                  <a:gd name="T7" fmla="*/ 8 h 15"/>
                  <a:gd name="T8" fmla="*/ 0 w 119"/>
                  <a:gd name="T9" fmla="*/ 0 h 15"/>
                  <a:gd name="T10" fmla="*/ 7 w 119"/>
                  <a:gd name="T11" fmla="*/ 0 h 15"/>
                  <a:gd name="T12" fmla="*/ 113 w 119"/>
                  <a:gd name="T13" fmla="*/ 0 h 15"/>
                  <a:gd name="T14" fmla="*/ 119 w 119"/>
                  <a:gd name="T15" fmla="*/ 0 h 15"/>
                  <a:gd name="T16" fmla="*/ 119 w 119"/>
                  <a:gd name="T17" fmla="*/ 8 h 15"/>
                  <a:gd name="T18" fmla="*/ 119 w 119"/>
                  <a:gd name="T19" fmla="*/ 8 h 15"/>
                  <a:gd name="T20" fmla="*/ 119 w 119"/>
                  <a:gd name="T21" fmla="*/ 15 h 15"/>
                  <a:gd name="T22" fmla="*/ 113 w 119"/>
                  <a:gd name="T23" fmla="*/ 15 h 15"/>
                  <a:gd name="T24" fmla="*/ 7 w 1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9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13" y="0"/>
                    </a:lnTo>
                    <a:lnTo>
                      <a:pt x="119" y="0"/>
                    </a:lnTo>
                    <a:lnTo>
                      <a:pt x="119" y="8"/>
                    </a:lnTo>
                    <a:lnTo>
                      <a:pt x="119" y="8"/>
                    </a:lnTo>
                    <a:lnTo>
                      <a:pt x="119" y="15"/>
                    </a:lnTo>
                    <a:lnTo>
                      <a:pt x="113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" name="Freeform 415"/>
              <p:cNvSpPr>
                <a:spLocks/>
              </p:cNvSpPr>
              <p:nvPr/>
            </p:nvSpPr>
            <p:spPr bwMode="auto">
              <a:xfrm>
                <a:off x="7054850" y="2900363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" name="Freeform 416"/>
              <p:cNvSpPr>
                <a:spLocks/>
              </p:cNvSpPr>
              <p:nvPr/>
            </p:nvSpPr>
            <p:spPr bwMode="auto">
              <a:xfrm>
                <a:off x="7054850" y="2900363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7 h 15"/>
                  <a:gd name="T6" fmla="*/ 0 w 31"/>
                  <a:gd name="T7" fmla="*/ 7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7 h 15"/>
                  <a:gd name="T18" fmla="*/ 31 w 31"/>
                  <a:gd name="T19" fmla="*/ 7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" name="Freeform 417"/>
              <p:cNvSpPr>
                <a:spLocks/>
              </p:cNvSpPr>
              <p:nvPr/>
            </p:nvSpPr>
            <p:spPr bwMode="auto">
              <a:xfrm>
                <a:off x="7085013" y="2889250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" name="Freeform 418"/>
              <p:cNvSpPr>
                <a:spLocks/>
              </p:cNvSpPr>
              <p:nvPr/>
            </p:nvSpPr>
            <p:spPr bwMode="auto">
              <a:xfrm>
                <a:off x="7085013" y="2889250"/>
                <a:ext cx="58738" cy="22225"/>
              </a:xfrm>
              <a:custGeom>
                <a:avLst/>
                <a:gdLst>
                  <a:gd name="T0" fmla="*/ 6 w 37"/>
                  <a:gd name="T1" fmla="*/ 14 h 14"/>
                  <a:gd name="T2" fmla="*/ 0 w 37"/>
                  <a:gd name="T3" fmla="*/ 14 h 14"/>
                  <a:gd name="T4" fmla="*/ 0 w 37"/>
                  <a:gd name="T5" fmla="*/ 7 h 14"/>
                  <a:gd name="T6" fmla="*/ 0 w 37"/>
                  <a:gd name="T7" fmla="*/ 7 h 14"/>
                  <a:gd name="T8" fmla="*/ 0 w 37"/>
                  <a:gd name="T9" fmla="*/ 0 h 14"/>
                  <a:gd name="T10" fmla="*/ 6 w 37"/>
                  <a:gd name="T11" fmla="*/ 0 h 14"/>
                  <a:gd name="T12" fmla="*/ 31 w 37"/>
                  <a:gd name="T13" fmla="*/ 0 h 14"/>
                  <a:gd name="T14" fmla="*/ 37 w 37"/>
                  <a:gd name="T15" fmla="*/ 0 h 14"/>
                  <a:gd name="T16" fmla="*/ 37 w 37"/>
                  <a:gd name="T17" fmla="*/ 7 h 14"/>
                  <a:gd name="T18" fmla="*/ 37 w 37"/>
                  <a:gd name="T19" fmla="*/ 7 h 14"/>
                  <a:gd name="T20" fmla="*/ 37 w 37"/>
                  <a:gd name="T21" fmla="*/ 14 h 14"/>
                  <a:gd name="T22" fmla="*/ 31 w 37"/>
                  <a:gd name="T23" fmla="*/ 14 h 14"/>
                  <a:gd name="T24" fmla="*/ 6 w 37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7" y="14"/>
                    </a:lnTo>
                    <a:lnTo>
                      <a:pt x="31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" name="Freeform 419"/>
              <p:cNvSpPr>
                <a:spLocks/>
              </p:cNvSpPr>
              <p:nvPr/>
            </p:nvSpPr>
            <p:spPr bwMode="auto">
              <a:xfrm>
                <a:off x="7124700" y="2876550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" name="Freeform 420"/>
              <p:cNvSpPr>
                <a:spLocks/>
              </p:cNvSpPr>
              <p:nvPr/>
            </p:nvSpPr>
            <p:spPr bwMode="auto">
              <a:xfrm>
                <a:off x="7124700" y="2876550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8 h 15"/>
                  <a:gd name="T6" fmla="*/ 0 w 31"/>
                  <a:gd name="T7" fmla="*/ 8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8 h 15"/>
                  <a:gd name="T18" fmla="*/ 31 w 31"/>
                  <a:gd name="T19" fmla="*/ 8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" name="Freeform 421"/>
              <p:cNvSpPr>
                <a:spLocks/>
              </p:cNvSpPr>
              <p:nvPr/>
            </p:nvSpPr>
            <p:spPr bwMode="auto">
              <a:xfrm>
                <a:off x="7153275" y="2876550"/>
                <a:ext cx="209550" cy="23813"/>
              </a:xfrm>
              <a:custGeom>
                <a:avLst/>
                <a:gdLst>
                  <a:gd name="T0" fmla="*/ 7 w 132"/>
                  <a:gd name="T1" fmla="*/ 15 h 15"/>
                  <a:gd name="T2" fmla="*/ 0 w 132"/>
                  <a:gd name="T3" fmla="*/ 15 h 15"/>
                  <a:gd name="T4" fmla="*/ 0 w 132"/>
                  <a:gd name="T5" fmla="*/ 8 h 15"/>
                  <a:gd name="T6" fmla="*/ 0 w 132"/>
                  <a:gd name="T7" fmla="*/ 8 h 15"/>
                  <a:gd name="T8" fmla="*/ 0 w 132"/>
                  <a:gd name="T9" fmla="*/ 0 h 15"/>
                  <a:gd name="T10" fmla="*/ 7 w 132"/>
                  <a:gd name="T11" fmla="*/ 0 h 15"/>
                  <a:gd name="T12" fmla="*/ 126 w 132"/>
                  <a:gd name="T13" fmla="*/ 0 h 15"/>
                  <a:gd name="T14" fmla="*/ 132 w 132"/>
                  <a:gd name="T15" fmla="*/ 0 h 15"/>
                  <a:gd name="T16" fmla="*/ 132 w 132"/>
                  <a:gd name="T17" fmla="*/ 8 h 15"/>
                  <a:gd name="T18" fmla="*/ 132 w 132"/>
                  <a:gd name="T19" fmla="*/ 8 h 15"/>
                  <a:gd name="T20" fmla="*/ 132 w 132"/>
                  <a:gd name="T21" fmla="*/ 15 h 15"/>
                  <a:gd name="T22" fmla="*/ 126 w 132"/>
                  <a:gd name="T23" fmla="*/ 15 h 15"/>
                  <a:gd name="T24" fmla="*/ 7 w 13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2" y="8"/>
                    </a:lnTo>
                    <a:lnTo>
                      <a:pt x="132" y="8"/>
                    </a:lnTo>
                    <a:lnTo>
                      <a:pt x="132" y="15"/>
                    </a:lnTo>
                    <a:lnTo>
                      <a:pt x="126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" name="Freeform 422"/>
              <p:cNvSpPr>
                <a:spLocks/>
              </p:cNvSpPr>
              <p:nvPr/>
            </p:nvSpPr>
            <p:spPr bwMode="auto">
              <a:xfrm>
                <a:off x="7343775" y="2876550"/>
                <a:ext cx="107950" cy="23813"/>
              </a:xfrm>
              <a:custGeom>
                <a:avLst/>
                <a:gdLst>
                  <a:gd name="T0" fmla="*/ 6 w 68"/>
                  <a:gd name="T1" fmla="*/ 15 h 15"/>
                  <a:gd name="T2" fmla="*/ 0 w 68"/>
                  <a:gd name="T3" fmla="*/ 15 h 15"/>
                  <a:gd name="T4" fmla="*/ 0 w 68"/>
                  <a:gd name="T5" fmla="*/ 8 h 15"/>
                  <a:gd name="T6" fmla="*/ 0 w 68"/>
                  <a:gd name="T7" fmla="*/ 8 h 15"/>
                  <a:gd name="T8" fmla="*/ 0 w 68"/>
                  <a:gd name="T9" fmla="*/ 0 h 15"/>
                  <a:gd name="T10" fmla="*/ 6 w 68"/>
                  <a:gd name="T11" fmla="*/ 0 h 15"/>
                  <a:gd name="T12" fmla="*/ 62 w 68"/>
                  <a:gd name="T13" fmla="*/ 0 h 15"/>
                  <a:gd name="T14" fmla="*/ 68 w 68"/>
                  <a:gd name="T15" fmla="*/ 0 h 15"/>
                  <a:gd name="T16" fmla="*/ 68 w 68"/>
                  <a:gd name="T17" fmla="*/ 8 h 15"/>
                  <a:gd name="T18" fmla="*/ 68 w 68"/>
                  <a:gd name="T19" fmla="*/ 8 h 15"/>
                  <a:gd name="T20" fmla="*/ 68 w 68"/>
                  <a:gd name="T21" fmla="*/ 15 h 15"/>
                  <a:gd name="T22" fmla="*/ 62 w 68"/>
                  <a:gd name="T23" fmla="*/ 15 h 15"/>
                  <a:gd name="T24" fmla="*/ 6 w 6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2" y="0"/>
                    </a:lnTo>
                    <a:lnTo>
                      <a:pt x="68" y="0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15"/>
                    </a:lnTo>
                    <a:lnTo>
                      <a:pt x="6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" name="Freeform 423"/>
              <p:cNvSpPr>
                <a:spLocks/>
              </p:cNvSpPr>
              <p:nvPr/>
            </p:nvSpPr>
            <p:spPr bwMode="auto">
              <a:xfrm>
                <a:off x="7432675" y="2865438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" name="Freeform 424"/>
              <p:cNvSpPr>
                <a:spLocks/>
              </p:cNvSpPr>
              <p:nvPr/>
            </p:nvSpPr>
            <p:spPr bwMode="auto">
              <a:xfrm>
                <a:off x="7432675" y="2865438"/>
                <a:ext cx="119063" cy="23813"/>
              </a:xfrm>
              <a:custGeom>
                <a:avLst/>
                <a:gdLst>
                  <a:gd name="T0" fmla="*/ 6 w 75"/>
                  <a:gd name="T1" fmla="*/ 15 h 15"/>
                  <a:gd name="T2" fmla="*/ 0 w 75"/>
                  <a:gd name="T3" fmla="*/ 15 h 15"/>
                  <a:gd name="T4" fmla="*/ 0 w 75"/>
                  <a:gd name="T5" fmla="*/ 7 h 15"/>
                  <a:gd name="T6" fmla="*/ 0 w 75"/>
                  <a:gd name="T7" fmla="*/ 7 h 15"/>
                  <a:gd name="T8" fmla="*/ 0 w 75"/>
                  <a:gd name="T9" fmla="*/ 0 h 15"/>
                  <a:gd name="T10" fmla="*/ 6 w 75"/>
                  <a:gd name="T11" fmla="*/ 0 h 15"/>
                  <a:gd name="T12" fmla="*/ 69 w 75"/>
                  <a:gd name="T13" fmla="*/ 0 h 15"/>
                  <a:gd name="T14" fmla="*/ 75 w 75"/>
                  <a:gd name="T15" fmla="*/ 0 h 15"/>
                  <a:gd name="T16" fmla="*/ 75 w 75"/>
                  <a:gd name="T17" fmla="*/ 7 h 15"/>
                  <a:gd name="T18" fmla="*/ 75 w 75"/>
                  <a:gd name="T19" fmla="*/ 7 h 15"/>
                  <a:gd name="T20" fmla="*/ 75 w 75"/>
                  <a:gd name="T21" fmla="*/ 15 h 15"/>
                  <a:gd name="T22" fmla="*/ 69 w 75"/>
                  <a:gd name="T23" fmla="*/ 15 h 15"/>
                  <a:gd name="T24" fmla="*/ 6 w 7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9" y="0"/>
                    </a:lnTo>
                    <a:lnTo>
                      <a:pt x="75" y="0"/>
                    </a:lnTo>
                    <a:lnTo>
                      <a:pt x="75" y="7"/>
                    </a:lnTo>
                    <a:lnTo>
                      <a:pt x="75" y="7"/>
                    </a:lnTo>
                    <a:lnTo>
                      <a:pt x="75" y="15"/>
                    </a:lnTo>
                    <a:lnTo>
                      <a:pt x="6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" name="Freeform 425"/>
              <p:cNvSpPr>
                <a:spLocks/>
              </p:cNvSpPr>
              <p:nvPr/>
            </p:nvSpPr>
            <p:spPr bwMode="auto">
              <a:xfrm>
                <a:off x="7532688" y="2865438"/>
                <a:ext cx="79375" cy="23813"/>
              </a:xfrm>
              <a:custGeom>
                <a:avLst/>
                <a:gdLst>
                  <a:gd name="T0" fmla="*/ 6 w 50"/>
                  <a:gd name="T1" fmla="*/ 15 h 15"/>
                  <a:gd name="T2" fmla="*/ 0 w 50"/>
                  <a:gd name="T3" fmla="*/ 15 h 15"/>
                  <a:gd name="T4" fmla="*/ 0 w 50"/>
                  <a:gd name="T5" fmla="*/ 7 h 15"/>
                  <a:gd name="T6" fmla="*/ 0 w 50"/>
                  <a:gd name="T7" fmla="*/ 7 h 15"/>
                  <a:gd name="T8" fmla="*/ 0 w 50"/>
                  <a:gd name="T9" fmla="*/ 0 h 15"/>
                  <a:gd name="T10" fmla="*/ 6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7 h 15"/>
                  <a:gd name="T18" fmla="*/ 50 w 50"/>
                  <a:gd name="T19" fmla="*/ 7 h 15"/>
                  <a:gd name="T20" fmla="*/ 50 w 50"/>
                  <a:gd name="T21" fmla="*/ 15 h 15"/>
                  <a:gd name="T22" fmla="*/ 44 w 50"/>
                  <a:gd name="T23" fmla="*/ 15 h 15"/>
                  <a:gd name="T24" fmla="*/ 6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" name="Freeform 426"/>
              <p:cNvSpPr>
                <a:spLocks/>
              </p:cNvSpPr>
              <p:nvPr/>
            </p:nvSpPr>
            <p:spPr bwMode="auto">
              <a:xfrm>
                <a:off x="7591425" y="2852738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7 w 13"/>
                  <a:gd name="T5" fmla="*/ 23 h 23"/>
                  <a:gd name="T6" fmla="*/ 7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7 w 13"/>
                  <a:gd name="T17" fmla="*/ 0 h 23"/>
                  <a:gd name="T18" fmla="*/ 7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" name="Freeform 427"/>
              <p:cNvSpPr>
                <a:spLocks/>
              </p:cNvSpPr>
              <p:nvPr/>
            </p:nvSpPr>
            <p:spPr bwMode="auto">
              <a:xfrm>
                <a:off x="7591425" y="2852738"/>
                <a:ext cx="100013" cy="23813"/>
              </a:xfrm>
              <a:custGeom>
                <a:avLst/>
                <a:gdLst>
                  <a:gd name="T0" fmla="*/ 7 w 63"/>
                  <a:gd name="T1" fmla="*/ 15 h 15"/>
                  <a:gd name="T2" fmla="*/ 0 w 63"/>
                  <a:gd name="T3" fmla="*/ 15 h 15"/>
                  <a:gd name="T4" fmla="*/ 0 w 63"/>
                  <a:gd name="T5" fmla="*/ 8 h 15"/>
                  <a:gd name="T6" fmla="*/ 0 w 63"/>
                  <a:gd name="T7" fmla="*/ 8 h 15"/>
                  <a:gd name="T8" fmla="*/ 0 w 63"/>
                  <a:gd name="T9" fmla="*/ 0 h 15"/>
                  <a:gd name="T10" fmla="*/ 7 w 63"/>
                  <a:gd name="T11" fmla="*/ 0 h 15"/>
                  <a:gd name="T12" fmla="*/ 57 w 63"/>
                  <a:gd name="T13" fmla="*/ 0 h 15"/>
                  <a:gd name="T14" fmla="*/ 63 w 63"/>
                  <a:gd name="T15" fmla="*/ 0 h 15"/>
                  <a:gd name="T16" fmla="*/ 63 w 63"/>
                  <a:gd name="T17" fmla="*/ 8 h 15"/>
                  <a:gd name="T18" fmla="*/ 63 w 63"/>
                  <a:gd name="T19" fmla="*/ 8 h 15"/>
                  <a:gd name="T20" fmla="*/ 63 w 63"/>
                  <a:gd name="T21" fmla="*/ 15 h 15"/>
                  <a:gd name="T22" fmla="*/ 57 w 63"/>
                  <a:gd name="T23" fmla="*/ 15 h 15"/>
                  <a:gd name="T24" fmla="*/ 7 w 6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63" y="8"/>
                    </a:lnTo>
                    <a:lnTo>
                      <a:pt x="63" y="8"/>
                    </a:lnTo>
                    <a:lnTo>
                      <a:pt x="63" y="15"/>
                    </a:lnTo>
                    <a:lnTo>
                      <a:pt x="57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834888" y="1103244"/>
            <a:ext cx="4288735" cy="5675245"/>
            <a:chOff x="263387" y="1103243"/>
            <a:chExt cx="4288735" cy="5675245"/>
          </a:xfrm>
        </p:grpSpPr>
        <p:sp>
          <p:nvSpPr>
            <p:cNvPr id="284" name="Rectangle 11"/>
            <p:cNvSpPr>
              <a:spLocks noChangeArrowheads="1"/>
            </p:cNvSpPr>
            <p:nvPr/>
          </p:nvSpPr>
          <p:spPr bwMode="hidden">
            <a:xfrm>
              <a:off x="263387" y="1103243"/>
              <a:ext cx="4263887" cy="5675245"/>
            </a:xfrm>
            <a:prstGeom prst="rect">
              <a:avLst/>
            </a:prstGeom>
            <a:solidFill>
              <a:srgbClr val="14202E"/>
            </a:solidFill>
            <a:ln w="19050" algn="ctr">
              <a:solidFill>
                <a:srgbClr val="39536E"/>
              </a:solidFill>
              <a:miter lim="800000"/>
              <a:headEnd/>
              <a:tailEnd/>
            </a:ln>
            <a:effectLst>
              <a:outerShdw dist="17961" dir="2700000" algn="ctr" rotWithShape="0">
                <a:srgbClr val="1C1C1C"/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63215" y="1142990"/>
              <a:ext cx="398890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Myocardial infarction</a:t>
              </a:r>
            </a:p>
            <a:p>
              <a:pPr algn="ctr"/>
              <a:r>
                <a:rPr lang="en-U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HR [95%CI] = </a:t>
              </a:r>
              <a:r>
                <a:rPr lang="en-US" sz="1800" dirty="0">
                  <a:latin typeface="Arial" charset="0"/>
                  <a:ea typeface="Arial" charset="0"/>
                  <a:cs typeface="Arial" charset="0"/>
                </a:rPr>
                <a:t>1.47 [1.15, 1.87]</a:t>
              </a:r>
            </a:p>
            <a:p>
              <a:pPr algn="ctr"/>
              <a:r>
                <a:rPr lang="en-US" sz="1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P=0.002</a:t>
              </a:r>
              <a:r>
                <a:rPr lang="en-U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 </a:t>
              </a:r>
            </a:p>
          </p:txBody>
        </p:sp>
        <p:grpSp>
          <p:nvGrpSpPr>
            <p:cNvPr id="287" name="Group 286"/>
            <p:cNvGrpSpPr/>
            <p:nvPr/>
          </p:nvGrpSpPr>
          <p:grpSpPr>
            <a:xfrm>
              <a:off x="1177995" y="2488903"/>
              <a:ext cx="2311689" cy="484829"/>
              <a:chOff x="6838329" y="1524828"/>
              <a:chExt cx="2311689" cy="484829"/>
            </a:xfrm>
          </p:grpSpPr>
          <p:sp>
            <p:nvSpPr>
              <p:cNvPr id="288" name="Rectangle 67"/>
              <p:cNvSpPr>
                <a:spLocks noChangeArrowheads="1"/>
              </p:cNvSpPr>
              <p:nvPr/>
            </p:nvSpPr>
            <p:spPr bwMode="auto">
              <a:xfrm>
                <a:off x="7314579" y="1524828"/>
                <a:ext cx="183543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kumimoji="0" lang="en-US" sz="1600" b="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PRU</a:t>
                </a:r>
                <a:r>
                  <a:rPr kumimoji="0" lang="en-US" sz="1600" b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&gt;208 (n=3610)</a:t>
                </a:r>
                <a:endParaRPr kumimoji="0" lang="en-US" sz="20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9" name="Rectangle 68"/>
              <p:cNvSpPr>
                <a:spLocks noChangeArrowheads="1"/>
              </p:cNvSpPr>
              <p:nvPr/>
            </p:nvSpPr>
            <p:spPr bwMode="auto">
              <a:xfrm>
                <a:off x="7314579" y="1763436"/>
                <a:ext cx="182742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kumimoji="0" lang="en-US" sz="1600" b="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PRU</a:t>
                </a:r>
                <a:r>
                  <a:rPr kumimoji="0" lang="en-US" sz="1600" b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≤208 (n=4839)</a:t>
                </a:r>
                <a:endParaRPr kumimoji="0" lang="en-US" sz="20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0" name="Rectangle 69"/>
              <p:cNvSpPr>
                <a:spLocks noChangeArrowheads="1"/>
              </p:cNvSpPr>
              <p:nvPr/>
            </p:nvSpPr>
            <p:spPr bwMode="auto">
              <a:xfrm>
                <a:off x="6838329" y="1651421"/>
                <a:ext cx="396875" cy="2381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1" name="Rectangle 70"/>
              <p:cNvSpPr>
                <a:spLocks noChangeArrowheads="1"/>
              </p:cNvSpPr>
              <p:nvPr/>
            </p:nvSpPr>
            <p:spPr bwMode="auto">
              <a:xfrm>
                <a:off x="6838329" y="1890823"/>
                <a:ext cx="396875" cy="22225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92" name="Line 8"/>
            <p:cNvSpPr>
              <a:spLocks noChangeShapeType="1"/>
            </p:cNvSpPr>
            <p:nvPr/>
          </p:nvSpPr>
          <p:spPr bwMode="auto">
            <a:xfrm>
              <a:off x="702228" y="2124126"/>
              <a:ext cx="0" cy="3929063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3" name="Line 9"/>
            <p:cNvSpPr>
              <a:spLocks noChangeShapeType="1"/>
            </p:cNvSpPr>
            <p:nvPr/>
          </p:nvSpPr>
          <p:spPr bwMode="auto">
            <a:xfrm flipH="1">
              <a:off x="662541" y="5970638"/>
              <a:ext cx="39688" cy="0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4" name="Line 10"/>
            <p:cNvSpPr>
              <a:spLocks noChangeShapeType="1"/>
            </p:cNvSpPr>
            <p:nvPr/>
          </p:nvSpPr>
          <p:spPr bwMode="auto">
            <a:xfrm flipH="1">
              <a:off x="662541" y="4083101"/>
              <a:ext cx="39688" cy="0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5" name="Line 11"/>
            <p:cNvSpPr>
              <a:spLocks noChangeShapeType="1"/>
            </p:cNvSpPr>
            <p:nvPr/>
          </p:nvSpPr>
          <p:spPr bwMode="auto">
            <a:xfrm flipH="1">
              <a:off x="662541" y="2195563"/>
              <a:ext cx="39688" cy="0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6" name="Rectangle 13"/>
            <p:cNvSpPr>
              <a:spLocks noChangeArrowheads="1"/>
            </p:cNvSpPr>
            <p:nvPr/>
          </p:nvSpPr>
          <p:spPr bwMode="auto">
            <a:xfrm>
              <a:off x="524428" y="5857098"/>
              <a:ext cx="1074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en-US" sz="15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7" name="Rectangle 14"/>
            <p:cNvSpPr>
              <a:spLocks noChangeArrowheads="1"/>
            </p:cNvSpPr>
            <p:nvPr/>
          </p:nvSpPr>
          <p:spPr bwMode="auto">
            <a:xfrm>
              <a:off x="524428" y="3969560"/>
              <a:ext cx="1074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kumimoji="0" lang="en-US" sz="15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</a:t>
              </a:r>
              <a:endParaRPr kumimoji="0"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8" name="Rectangle 15"/>
            <p:cNvSpPr>
              <a:spLocks noChangeArrowheads="1"/>
            </p:cNvSpPr>
            <p:nvPr/>
          </p:nvSpPr>
          <p:spPr bwMode="auto">
            <a:xfrm>
              <a:off x="426967" y="2062145"/>
              <a:ext cx="2148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kumimoji="0" lang="en-US" sz="15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10</a:t>
              </a:r>
              <a:endParaRPr kumimoji="0"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9" name="Line 16"/>
            <p:cNvSpPr>
              <a:spLocks noChangeShapeType="1"/>
            </p:cNvSpPr>
            <p:nvPr/>
          </p:nvSpPr>
          <p:spPr bwMode="auto">
            <a:xfrm flipH="1">
              <a:off x="702228" y="6053188"/>
              <a:ext cx="2926080" cy="0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0" name="Line 17"/>
            <p:cNvSpPr>
              <a:spLocks noChangeShapeType="1"/>
            </p:cNvSpPr>
            <p:nvPr/>
          </p:nvSpPr>
          <p:spPr bwMode="auto">
            <a:xfrm>
              <a:off x="741916" y="6053188"/>
              <a:ext cx="0" cy="80963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1" name="Line 18"/>
            <p:cNvSpPr>
              <a:spLocks noChangeShapeType="1"/>
            </p:cNvSpPr>
            <p:nvPr/>
          </p:nvSpPr>
          <p:spPr bwMode="auto">
            <a:xfrm flipV="1">
              <a:off x="1030841" y="6053188"/>
              <a:ext cx="0" cy="34925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2" name="Line 19"/>
            <p:cNvSpPr>
              <a:spLocks noChangeShapeType="1"/>
            </p:cNvSpPr>
            <p:nvPr/>
          </p:nvSpPr>
          <p:spPr bwMode="auto">
            <a:xfrm flipV="1">
              <a:off x="1319766" y="6053188"/>
              <a:ext cx="0" cy="34925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3" name="Line 20"/>
            <p:cNvSpPr>
              <a:spLocks noChangeShapeType="1"/>
            </p:cNvSpPr>
            <p:nvPr/>
          </p:nvSpPr>
          <p:spPr bwMode="auto">
            <a:xfrm flipV="1">
              <a:off x="1608691" y="6053188"/>
              <a:ext cx="0" cy="34925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4" name="Line 21"/>
            <p:cNvSpPr>
              <a:spLocks noChangeShapeType="1"/>
            </p:cNvSpPr>
            <p:nvPr/>
          </p:nvSpPr>
          <p:spPr bwMode="auto">
            <a:xfrm flipV="1">
              <a:off x="1896028" y="6053188"/>
              <a:ext cx="0" cy="34925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5" name="Line 22"/>
            <p:cNvSpPr>
              <a:spLocks noChangeShapeType="1"/>
            </p:cNvSpPr>
            <p:nvPr/>
          </p:nvSpPr>
          <p:spPr bwMode="auto">
            <a:xfrm>
              <a:off x="2184953" y="6053188"/>
              <a:ext cx="0" cy="80963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6" name="Line 23"/>
            <p:cNvSpPr>
              <a:spLocks noChangeShapeType="1"/>
            </p:cNvSpPr>
            <p:nvPr/>
          </p:nvSpPr>
          <p:spPr bwMode="auto">
            <a:xfrm flipV="1">
              <a:off x="2473878" y="6053188"/>
              <a:ext cx="0" cy="34925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" name="Line 24"/>
            <p:cNvSpPr>
              <a:spLocks noChangeShapeType="1"/>
            </p:cNvSpPr>
            <p:nvPr/>
          </p:nvSpPr>
          <p:spPr bwMode="auto">
            <a:xfrm flipV="1">
              <a:off x="2762803" y="6053188"/>
              <a:ext cx="0" cy="34925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8" name="Line 25"/>
            <p:cNvSpPr>
              <a:spLocks noChangeShapeType="1"/>
            </p:cNvSpPr>
            <p:nvPr/>
          </p:nvSpPr>
          <p:spPr bwMode="auto">
            <a:xfrm flipV="1">
              <a:off x="3050141" y="6053188"/>
              <a:ext cx="0" cy="34925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9" name="Line 26"/>
            <p:cNvSpPr>
              <a:spLocks noChangeShapeType="1"/>
            </p:cNvSpPr>
            <p:nvPr/>
          </p:nvSpPr>
          <p:spPr bwMode="auto">
            <a:xfrm flipV="1">
              <a:off x="3339066" y="6053188"/>
              <a:ext cx="0" cy="34925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0" name="Line 27"/>
            <p:cNvSpPr>
              <a:spLocks noChangeShapeType="1"/>
            </p:cNvSpPr>
            <p:nvPr/>
          </p:nvSpPr>
          <p:spPr bwMode="auto">
            <a:xfrm>
              <a:off x="3627991" y="6053188"/>
              <a:ext cx="0" cy="80963"/>
            </a:xfrm>
            <a:prstGeom prst="line">
              <a:avLst/>
            </a:prstGeom>
            <a:noFill/>
            <a:ln w="6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1" name="Rectangle 38"/>
            <p:cNvSpPr>
              <a:spLocks noChangeArrowheads="1"/>
            </p:cNvSpPr>
            <p:nvPr/>
          </p:nvSpPr>
          <p:spPr bwMode="auto">
            <a:xfrm>
              <a:off x="1805179" y="6420937"/>
              <a:ext cx="77425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0" lang="en-US" sz="1700" dirty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Months</a:t>
              </a:r>
              <a:endParaRPr kumimoji="0" lang="en-US" sz="1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2" name="Rectangle 39"/>
            <p:cNvSpPr>
              <a:spLocks noChangeArrowheads="1"/>
            </p:cNvSpPr>
            <p:nvPr/>
          </p:nvSpPr>
          <p:spPr bwMode="auto">
            <a:xfrm>
              <a:off x="702228" y="6194476"/>
              <a:ext cx="1074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en-US" sz="1500" b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3" name="Rectangle 40"/>
            <p:cNvSpPr>
              <a:spLocks noChangeArrowheads="1"/>
            </p:cNvSpPr>
            <p:nvPr/>
          </p:nvSpPr>
          <p:spPr bwMode="auto">
            <a:xfrm>
              <a:off x="2135327" y="6194476"/>
              <a:ext cx="10740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0" lang="en-US" sz="15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6</a:t>
              </a:r>
              <a:endParaRPr kumimoji="0"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4" name="Rectangle 41"/>
            <p:cNvSpPr>
              <a:spLocks noChangeArrowheads="1"/>
            </p:cNvSpPr>
            <p:nvPr/>
          </p:nvSpPr>
          <p:spPr bwMode="auto">
            <a:xfrm>
              <a:off x="3534603" y="6194476"/>
              <a:ext cx="21480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0" lang="en-US" sz="15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12</a:t>
              </a:r>
              <a:endParaRPr kumimoji="0"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" name="Rectangle 59"/>
            <p:cNvSpPr>
              <a:spLocks noChangeArrowheads="1"/>
            </p:cNvSpPr>
            <p:nvPr/>
          </p:nvSpPr>
          <p:spPr bwMode="auto">
            <a:xfrm>
              <a:off x="3660434" y="4309562"/>
              <a:ext cx="6540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3.9%</a:t>
              </a:r>
              <a:endParaRPr kumimoji="0"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" name="Rectangle 60"/>
            <p:cNvSpPr>
              <a:spLocks noChangeArrowheads="1"/>
            </p:cNvSpPr>
            <p:nvPr/>
          </p:nvSpPr>
          <p:spPr bwMode="auto">
            <a:xfrm>
              <a:off x="3660434" y="4809556"/>
              <a:ext cx="6540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kumimoji="0"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2.7%</a:t>
              </a:r>
              <a:endParaRPr kumimoji="0"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24" name="Group 923"/>
            <p:cNvGrpSpPr/>
            <p:nvPr/>
          </p:nvGrpSpPr>
          <p:grpSpPr>
            <a:xfrm>
              <a:off x="745297" y="4487932"/>
              <a:ext cx="2882485" cy="1490663"/>
              <a:chOff x="1908175" y="3076575"/>
              <a:chExt cx="5784851" cy="1490663"/>
            </a:xfrm>
          </p:grpSpPr>
          <p:sp>
            <p:nvSpPr>
              <p:cNvPr id="925" name="Freeform 67"/>
              <p:cNvSpPr>
                <a:spLocks/>
              </p:cNvSpPr>
              <p:nvPr/>
            </p:nvSpPr>
            <p:spPr bwMode="auto">
              <a:xfrm>
                <a:off x="1908175" y="4121150"/>
                <a:ext cx="19050" cy="446088"/>
              </a:xfrm>
              <a:custGeom>
                <a:avLst/>
                <a:gdLst>
                  <a:gd name="T0" fmla="*/ 12 w 12"/>
                  <a:gd name="T1" fmla="*/ 274 h 281"/>
                  <a:gd name="T2" fmla="*/ 12 w 12"/>
                  <a:gd name="T3" fmla="*/ 281 h 281"/>
                  <a:gd name="T4" fmla="*/ 6 w 12"/>
                  <a:gd name="T5" fmla="*/ 281 h 281"/>
                  <a:gd name="T6" fmla="*/ 6 w 12"/>
                  <a:gd name="T7" fmla="*/ 281 h 281"/>
                  <a:gd name="T8" fmla="*/ 0 w 12"/>
                  <a:gd name="T9" fmla="*/ 281 h 281"/>
                  <a:gd name="T10" fmla="*/ 0 w 12"/>
                  <a:gd name="T11" fmla="*/ 274 h 281"/>
                  <a:gd name="T12" fmla="*/ 0 w 12"/>
                  <a:gd name="T13" fmla="*/ 8 h 281"/>
                  <a:gd name="T14" fmla="*/ 0 w 12"/>
                  <a:gd name="T15" fmla="*/ 0 h 281"/>
                  <a:gd name="T16" fmla="*/ 6 w 12"/>
                  <a:gd name="T17" fmla="*/ 0 h 281"/>
                  <a:gd name="T18" fmla="*/ 6 w 12"/>
                  <a:gd name="T19" fmla="*/ 0 h 281"/>
                  <a:gd name="T20" fmla="*/ 12 w 12"/>
                  <a:gd name="T21" fmla="*/ 0 h 281"/>
                  <a:gd name="T22" fmla="*/ 12 w 12"/>
                  <a:gd name="T23" fmla="*/ 8 h 281"/>
                  <a:gd name="T24" fmla="*/ 12 w 12"/>
                  <a:gd name="T25" fmla="*/ 274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81">
                    <a:moveTo>
                      <a:pt x="12" y="274"/>
                    </a:moveTo>
                    <a:lnTo>
                      <a:pt x="12" y="281"/>
                    </a:lnTo>
                    <a:lnTo>
                      <a:pt x="6" y="281"/>
                    </a:lnTo>
                    <a:lnTo>
                      <a:pt x="6" y="281"/>
                    </a:lnTo>
                    <a:lnTo>
                      <a:pt x="0" y="281"/>
                    </a:lnTo>
                    <a:lnTo>
                      <a:pt x="0" y="274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27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" name="Freeform 68"/>
              <p:cNvSpPr>
                <a:spLocks/>
              </p:cNvSpPr>
              <p:nvPr/>
            </p:nvSpPr>
            <p:spPr bwMode="auto">
              <a:xfrm>
                <a:off x="1908175" y="4121150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" name="Freeform 69"/>
              <p:cNvSpPr>
                <a:spLocks/>
              </p:cNvSpPr>
              <p:nvPr/>
            </p:nvSpPr>
            <p:spPr bwMode="auto">
              <a:xfrm>
                <a:off x="1927225" y="3968750"/>
                <a:ext cx="20638" cy="176213"/>
              </a:xfrm>
              <a:custGeom>
                <a:avLst/>
                <a:gdLst>
                  <a:gd name="T0" fmla="*/ 13 w 13"/>
                  <a:gd name="T1" fmla="*/ 104 h 111"/>
                  <a:gd name="T2" fmla="*/ 13 w 13"/>
                  <a:gd name="T3" fmla="*/ 111 h 111"/>
                  <a:gd name="T4" fmla="*/ 7 w 13"/>
                  <a:gd name="T5" fmla="*/ 111 h 111"/>
                  <a:gd name="T6" fmla="*/ 7 w 13"/>
                  <a:gd name="T7" fmla="*/ 111 h 111"/>
                  <a:gd name="T8" fmla="*/ 0 w 13"/>
                  <a:gd name="T9" fmla="*/ 111 h 111"/>
                  <a:gd name="T10" fmla="*/ 0 w 13"/>
                  <a:gd name="T11" fmla="*/ 104 h 111"/>
                  <a:gd name="T12" fmla="*/ 0 w 13"/>
                  <a:gd name="T13" fmla="*/ 8 h 111"/>
                  <a:gd name="T14" fmla="*/ 0 w 13"/>
                  <a:gd name="T15" fmla="*/ 0 h 111"/>
                  <a:gd name="T16" fmla="*/ 7 w 13"/>
                  <a:gd name="T17" fmla="*/ 0 h 111"/>
                  <a:gd name="T18" fmla="*/ 7 w 13"/>
                  <a:gd name="T19" fmla="*/ 0 h 111"/>
                  <a:gd name="T20" fmla="*/ 13 w 13"/>
                  <a:gd name="T21" fmla="*/ 0 h 111"/>
                  <a:gd name="T22" fmla="*/ 13 w 13"/>
                  <a:gd name="T23" fmla="*/ 8 h 111"/>
                  <a:gd name="T24" fmla="*/ 13 w 13"/>
                  <a:gd name="T25" fmla="*/ 10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11">
                    <a:moveTo>
                      <a:pt x="13" y="104"/>
                    </a:moveTo>
                    <a:lnTo>
                      <a:pt x="13" y="111"/>
                    </a:lnTo>
                    <a:lnTo>
                      <a:pt x="7" y="111"/>
                    </a:lnTo>
                    <a:lnTo>
                      <a:pt x="7" y="111"/>
                    </a:lnTo>
                    <a:lnTo>
                      <a:pt x="0" y="111"/>
                    </a:lnTo>
                    <a:lnTo>
                      <a:pt x="0" y="104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0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" name="Freeform 70"/>
              <p:cNvSpPr>
                <a:spLocks/>
              </p:cNvSpPr>
              <p:nvPr/>
            </p:nvSpPr>
            <p:spPr bwMode="auto">
              <a:xfrm>
                <a:off x="1927225" y="3968750"/>
                <a:ext cx="50800" cy="23813"/>
              </a:xfrm>
              <a:custGeom>
                <a:avLst/>
                <a:gdLst>
                  <a:gd name="T0" fmla="*/ 7 w 32"/>
                  <a:gd name="T1" fmla="*/ 15 h 15"/>
                  <a:gd name="T2" fmla="*/ 0 w 32"/>
                  <a:gd name="T3" fmla="*/ 15 h 15"/>
                  <a:gd name="T4" fmla="*/ 0 w 32"/>
                  <a:gd name="T5" fmla="*/ 8 h 15"/>
                  <a:gd name="T6" fmla="*/ 0 w 32"/>
                  <a:gd name="T7" fmla="*/ 8 h 15"/>
                  <a:gd name="T8" fmla="*/ 0 w 32"/>
                  <a:gd name="T9" fmla="*/ 0 h 15"/>
                  <a:gd name="T10" fmla="*/ 7 w 32"/>
                  <a:gd name="T11" fmla="*/ 0 h 15"/>
                  <a:gd name="T12" fmla="*/ 25 w 32"/>
                  <a:gd name="T13" fmla="*/ 0 h 15"/>
                  <a:gd name="T14" fmla="*/ 32 w 32"/>
                  <a:gd name="T15" fmla="*/ 0 h 15"/>
                  <a:gd name="T16" fmla="*/ 32 w 32"/>
                  <a:gd name="T17" fmla="*/ 8 h 15"/>
                  <a:gd name="T18" fmla="*/ 32 w 32"/>
                  <a:gd name="T19" fmla="*/ 8 h 15"/>
                  <a:gd name="T20" fmla="*/ 32 w 32"/>
                  <a:gd name="T21" fmla="*/ 15 h 15"/>
                  <a:gd name="T22" fmla="*/ 25 w 32"/>
                  <a:gd name="T23" fmla="*/ 15 h 15"/>
                  <a:gd name="T24" fmla="*/ 7 w 3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15"/>
                    </a:lnTo>
                    <a:lnTo>
                      <a:pt x="25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" name="Freeform 71"/>
              <p:cNvSpPr>
                <a:spLocks/>
              </p:cNvSpPr>
              <p:nvPr/>
            </p:nvSpPr>
            <p:spPr bwMode="auto">
              <a:xfrm>
                <a:off x="1957388" y="395763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" name="Freeform 72"/>
              <p:cNvSpPr>
                <a:spLocks/>
              </p:cNvSpPr>
              <p:nvPr/>
            </p:nvSpPr>
            <p:spPr bwMode="auto">
              <a:xfrm>
                <a:off x="1957388" y="3957638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6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3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" name="Freeform 73"/>
              <p:cNvSpPr>
                <a:spLocks/>
              </p:cNvSpPr>
              <p:nvPr/>
            </p:nvSpPr>
            <p:spPr bwMode="auto">
              <a:xfrm>
                <a:off x="1966913" y="3910013"/>
                <a:ext cx="20638" cy="71438"/>
              </a:xfrm>
              <a:custGeom>
                <a:avLst/>
                <a:gdLst>
                  <a:gd name="T0" fmla="*/ 13 w 13"/>
                  <a:gd name="T1" fmla="*/ 37 h 45"/>
                  <a:gd name="T2" fmla="*/ 13 w 13"/>
                  <a:gd name="T3" fmla="*/ 45 h 45"/>
                  <a:gd name="T4" fmla="*/ 7 w 13"/>
                  <a:gd name="T5" fmla="*/ 45 h 45"/>
                  <a:gd name="T6" fmla="*/ 7 w 13"/>
                  <a:gd name="T7" fmla="*/ 45 h 45"/>
                  <a:gd name="T8" fmla="*/ 0 w 13"/>
                  <a:gd name="T9" fmla="*/ 45 h 45"/>
                  <a:gd name="T10" fmla="*/ 0 w 13"/>
                  <a:gd name="T11" fmla="*/ 37 h 45"/>
                  <a:gd name="T12" fmla="*/ 0 w 13"/>
                  <a:gd name="T13" fmla="*/ 8 h 45"/>
                  <a:gd name="T14" fmla="*/ 0 w 13"/>
                  <a:gd name="T15" fmla="*/ 0 h 45"/>
                  <a:gd name="T16" fmla="*/ 7 w 13"/>
                  <a:gd name="T17" fmla="*/ 0 h 45"/>
                  <a:gd name="T18" fmla="*/ 7 w 13"/>
                  <a:gd name="T19" fmla="*/ 0 h 45"/>
                  <a:gd name="T20" fmla="*/ 13 w 13"/>
                  <a:gd name="T21" fmla="*/ 0 h 45"/>
                  <a:gd name="T22" fmla="*/ 13 w 13"/>
                  <a:gd name="T23" fmla="*/ 8 h 45"/>
                  <a:gd name="T24" fmla="*/ 13 w 13"/>
                  <a:gd name="T25" fmla="*/ 3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5">
                    <a:moveTo>
                      <a:pt x="13" y="37"/>
                    </a:moveTo>
                    <a:lnTo>
                      <a:pt x="13" y="45"/>
                    </a:lnTo>
                    <a:lnTo>
                      <a:pt x="7" y="45"/>
                    </a:lnTo>
                    <a:lnTo>
                      <a:pt x="7" y="45"/>
                    </a:lnTo>
                    <a:lnTo>
                      <a:pt x="0" y="45"/>
                    </a:lnTo>
                    <a:lnTo>
                      <a:pt x="0" y="37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3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" name="Freeform 74"/>
              <p:cNvSpPr>
                <a:spLocks/>
              </p:cNvSpPr>
              <p:nvPr/>
            </p:nvSpPr>
            <p:spPr bwMode="auto">
              <a:xfrm>
                <a:off x="1966913" y="3910013"/>
                <a:ext cx="39688" cy="23813"/>
              </a:xfrm>
              <a:custGeom>
                <a:avLst/>
                <a:gdLst>
                  <a:gd name="T0" fmla="*/ 7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7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7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" name="Freeform 75"/>
              <p:cNvSpPr>
                <a:spLocks/>
              </p:cNvSpPr>
              <p:nvPr/>
            </p:nvSpPr>
            <p:spPr bwMode="auto">
              <a:xfrm>
                <a:off x="1987550" y="3886200"/>
                <a:ext cx="19050" cy="47625"/>
              </a:xfrm>
              <a:custGeom>
                <a:avLst/>
                <a:gdLst>
                  <a:gd name="T0" fmla="*/ 12 w 12"/>
                  <a:gd name="T1" fmla="*/ 23 h 30"/>
                  <a:gd name="T2" fmla="*/ 12 w 12"/>
                  <a:gd name="T3" fmla="*/ 30 h 30"/>
                  <a:gd name="T4" fmla="*/ 6 w 12"/>
                  <a:gd name="T5" fmla="*/ 30 h 30"/>
                  <a:gd name="T6" fmla="*/ 6 w 12"/>
                  <a:gd name="T7" fmla="*/ 30 h 30"/>
                  <a:gd name="T8" fmla="*/ 0 w 12"/>
                  <a:gd name="T9" fmla="*/ 30 h 30"/>
                  <a:gd name="T10" fmla="*/ 0 w 12"/>
                  <a:gd name="T11" fmla="*/ 23 h 30"/>
                  <a:gd name="T12" fmla="*/ 0 w 12"/>
                  <a:gd name="T13" fmla="*/ 8 h 30"/>
                  <a:gd name="T14" fmla="*/ 0 w 12"/>
                  <a:gd name="T15" fmla="*/ 0 h 30"/>
                  <a:gd name="T16" fmla="*/ 6 w 12"/>
                  <a:gd name="T17" fmla="*/ 0 h 30"/>
                  <a:gd name="T18" fmla="*/ 6 w 12"/>
                  <a:gd name="T19" fmla="*/ 0 h 30"/>
                  <a:gd name="T20" fmla="*/ 12 w 12"/>
                  <a:gd name="T21" fmla="*/ 0 h 30"/>
                  <a:gd name="T22" fmla="*/ 12 w 12"/>
                  <a:gd name="T23" fmla="*/ 8 h 30"/>
                  <a:gd name="T24" fmla="*/ 12 w 12"/>
                  <a:gd name="T25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30">
                    <a:moveTo>
                      <a:pt x="12" y="23"/>
                    </a:moveTo>
                    <a:lnTo>
                      <a:pt x="12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0" y="23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" name="Freeform 76"/>
              <p:cNvSpPr>
                <a:spLocks/>
              </p:cNvSpPr>
              <p:nvPr/>
            </p:nvSpPr>
            <p:spPr bwMode="auto">
              <a:xfrm>
                <a:off x="1987550" y="3886200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" name="Freeform 77"/>
              <p:cNvSpPr>
                <a:spLocks/>
              </p:cNvSpPr>
              <p:nvPr/>
            </p:nvSpPr>
            <p:spPr bwMode="auto">
              <a:xfrm>
                <a:off x="2006600" y="387508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" name="Freeform 78"/>
              <p:cNvSpPr>
                <a:spLocks/>
              </p:cNvSpPr>
              <p:nvPr/>
            </p:nvSpPr>
            <p:spPr bwMode="auto">
              <a:xfrm>
                <a:off x="2006600" y="3875088"/>
                <a:ext cx="30163" cy="23813"/>
              </a:xfrm>
              <a:custGeom>
                <a:avLst/>
                <a:gdLst>
                  <a:gd name="T0" fmla="*/ 7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7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3 w 19"/>
                  <a:gd name="T23" fmla="*/ 15 h 15"/>
                  <a:gd name="T24" fmla="*/ 7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" name="Freeform 79"/>
              <p:cNvSpPr>
                <a:spLocks/>
              </p:cNvSpPr>
              <p:nvPr/>
            </p:nvSpPr>
            <p:spPr bwMode="auto">
              <a:xfrm>
                <a:off x="2017713" y="3851275"/>
                <a:ext cx="19050" cy="47625"/>
              </a:xfrm>
              <a:custGeom>
                <a:avLst/>
                <a:gdLst>
                  <a:gd name="T0" fmla="*/ 12 w 12"/>
                  <a:gd name="T1" fmla="*/ 22 h 30"/>
                  <a:gd name="T2" fmla="*/ 12 w 12"/>
                  <a:gd name="T3" fmla="*/ 30 h 30"/>
                  <a:gd name="T4" fmla="*/ 6 w 12"/>
                  <a:gd name="T5" fmla="*/ 30 h 30"/>
                  <a:gd name="T6" fmla="*/ 6 w 12"/>
                  <a:gd name="T7" fmla="*/ 30 h 30"/>
                  <a:gd name="T8" fmla="*/ 0 w 12"/>
                  <a:gd name="T9" fmla="*/ 30 h 30"/>
                  <a:gd name="T10" fmla="*/ 0 w 12"/>
                  <a:gd name="T11" fmla="*/ 22 h 30"/>
                  <a:gd name="T12" fmla="*/ 0 w 12"/>
                  <a:gd name="T13" fmla="*/ 8 h 30"/>
                  <a:gd name="T14" fmla="*/ 0 w 12"/>
                  <a:gd name="T15" fmla="*/ 0 h 30"/>
                  <a:gd name="T16" fmla="*/ 6 w 12"/>
                  <a:gd name="T17" fmla="*/ 0 h 30"/>
                  <a:gd name="T18" fmla="*/ 6 w 12"/>
                  <a:gd name="T19" fmla="*/ 0 h 30"/>
                  <a:gd name="T20" fmla="*/ 12 w 12"/>
                  <a:gd name="T21" fmla="*/ 0 h 30"/>
                  <a:gd name="T22" fmla="*/ 12 w 12"/>
                  <a:gd name="T23" fmla="*/ 8 h 30"/>
                  <a:gd name="T24" fmla="*/ 12 w 12"/>
                  <a:gd name="T25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30">
                    <a:moveTo>
                      <a:pt x="12" y="22"/>
                    </a:moveTo>
                    <a:lnTo>
                      <a:pt x="12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0" y="22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" name="Freeform 80"/>
              <p:cNvSpPr>
                <a:spLocks/>
              </p:cNvSpPr>
              <p:nvPr/>
            </p:nvSpPr>
            <p:spPr bwMode="auto">
              <a:xfrm>
                <a:off x="2017713" y="3851275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" name="Freeform 81"/>
              <p:cNvSpPr>
                <a:spLocks/>
              </p:cNvSpPr>
              <p:nvPr/>
            </p:nvSpPr>
            <p:spPr bwMode="auto">
              <a:xfrm>
                <a:off x="2036763" y="384016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" name="Freeform 82"/>
              <p:cNvSpPr>
                <a:spLocks/>
              </p:cNvSpPr>
              <p:nvPr/>
            </p:nvSpPr>
            <p:spPr bwMode="auto">
              <a:xfrm>
                <a:off x="2036763" y="3840163"/>
                <a:ext cx="30163" cy="23813"/>
              </a:xfrm>
              <a:custGeom>
                <a:avLst/>
                <a:gdLst>
                  <a:gd name="T0" fmla="*/ 7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7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3 w 19"/>
                  <a:gd name="T23" fmla="*/ 15 h 15"/>
                  <a:gd name="T24" fmla="*/ 7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" name="Freeform 83"/>
              <p:cNvSpPr>
                <a:spLocks/>
              </p:cNvSpPr>
              <p:nvPr/>
            </p:nvSpPr>
            <p:spPr bwMode="auto">
              <a:xfrm>
                <a:off x="2047875" y="3827463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" name="Freeform 84"/>
              <p:cNvSpPr>
                <a:spLocks/>
              </p:cNvSpPr>
              <p:nvPr/>
            </p:nvSpPr>
            <p:spPr bwMode="auto">
              <a:xfrm>
                <a:off x="2047875" y="3827463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8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8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" name="Freeform 85"/>
              <p:cNvSpPr>
                <a:spLocks/>
              </p:cNvSpPr>
              <p:nvPr/>
            </p:nvSpPr>
            <p:spPr bwMode="auto">
              <a:xfrm>
                <a:off x="2066925" y="3816350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" name="Freeform 86"/>
              <p:cNvSpPr>
                <a:spLocks/>
              </p:cNvSpPr>
              <p:nvPr/>
            </p:nvSpPr>
            <p:spPr bwMode="auto">
              <a:xfrm>
                <a:off x="2066925" y="3816350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6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3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" name="Freeform 87"/>
              <p:cNvSpPr>
                <a:spLocks/>
              </p:cNvSpPr>
              <p:nvPr/>
            </p:nvSpPr>
            <p:spPr bwMode="auto">
              <a:xfrm>
                <a:off x="2076450" y="3805238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" name="Freeform 88"/>
              <p:cNvSpPr>
                <a:spLocks/>
              </p:cNvSpPr>
              <p:nvPr/>
            </p:nvSpPr>
            <p:spPr bwMode="auto">
              <a:xfrm>
                <a:off x="2076450" y="3805238"/>
                <a:ext cx="39688" cy="22225"/>
              </a:xfrm>
              <a:custGeom>
                <a:avLst/>
                <a:gdLst>
                  <a:gd name="T0" fmla="*/ 7 w 25"/>
                  <a:gd name="T1" fmla="*/ 14 h 14"/>
                  <a:gd name="T2" fmla="*/ 0 w 25"/>
                  <a:gd name="T3" fmla="*/ 14 h 14"/>
                  <a:gd name="T4" fmla="*/ 0 w 25"/>
                  <a:gd name="T5" fmla="*/ 7 h 14"/>
                  <a:gd name="T6" fmla="*/ 0 w 25"/>
                  <a:gd name="T7" fmla="*/ 7 h 14"/>
                  <a:gd name="T8" fmla="*/ 0 w 25"/>
                  <a:gd name="T9" fmla="*/ 0 h 14"/>
                  <a:gd name="T10" fmla="*/ 7 w 25"/>
                  <a:gd name="T11" fmla="*/ 0 h 14"/>
                  <a:gd name="T12" fmla="*/ 19 w 25"/>
                  <a:gd name="T13" fmla="*/ 0 h 14"/>
                  <a:gd name="T14" fmla="*/ 25 w 25"/>
                  <a:gd name="T15" fmla="*/ 0 h 14"/>
                  <a:gd name="T16" fmla="*/ 25 w 25"/>
                  <a:gd name="T17" fmla="*/ 7 h 14"/>
                  <a:gd name="T18" fmla="*/ 25 w 25"/>
                  <a:gd name="T19" fmla="*/ 7 h 14"/>
                  <a:gd name="T20" fmla="*/ 25 w 25"/>
                  <a:gd name="T21" fmla="*/ 14 h 14"/>
                  <a:gd name="T22" fmla="*/ 19 w 25"/>
                  <a:gd name="T23" fmla="*/ 14 h 14"/>
                  <a:gd name="T24" fmla="*/ 7 w 2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4">
                    <a:moveTo>
                      <a:pt x="7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4"/>
                    </a:lnTo>
                    <a:lnTo>
                      <a:pt x="19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" name="Freeform 89"/>
              <p:cNvSpPr>
                <a:spLocks/>
              </p:cNvSpPr>
              <p:nvPr/>
            </p:nvSpPr>
            <p:spPr bwMode="auto">
              <a:xfrm>
                <a:off x="2097088" y="3792538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" name="Freeform 90"/>
              <p:cNvSpPr>
                <a:spLocks/>
              </p:cNvSpPr>
              <p:nvPr/>
            </p:nvSpPr>
            <p:spPr bwMode="auto">
              <a:xfrm>
                <a:off x="2097088" y="3792538"/>
                <a:ext cx="128588" cy="23813"/>
              </a:xfrm>
              <a:custGeom>
                <a:avLst/>
                <a:gdLst>
                  <a:gd name="T0" fmla="*/ 6 w 81"/>
                  <a:gd name="T1" fmla="*/ 15 h 15"/>
                  <a:gd name="T2" fmla="*/ 0 w 81"/>
                  <a:gd name="T3" fmla="*/ 15 h 15"/>
                  <a:gd name="T4" fmla="*/ 0 w 81"/>
                  <a:gd name="T5" fmla="*/ 8 h 15"/>
                  <a:gd name="T6" fmla="*/ 0 w 81"/>
                  <a:gd name="T7" fmla="*/ 8 h 15"/>
                  <a:gd name="T8" fmla="*/ 0 w 81"/>
                  <a:gd name="T9" fmla="*/ 0 h 15"/>
                  <a:gd name="T10" fmla="*/ 6 w 81"/>
                  <a:gd name="T11" fmla="*/ 0 h 15"/>
                  <a:gd name="T12" fmla="*/ 75 w 81"/>
                  <a:gd name="T13" fmla="*/ 0 h 15"/>
                  <a:gd name="T14" fmla="*/ 81 w 81"/>
                  <a:gd name="T15" fmla="*/ 0 h 15"/>
                  <a:gd name="T16" fmla="*/ 81 w 81"/>
                  <a:gd name="T17" fmla="*/ 8 h 15"/>
                  <a:gd name="T18" fmla="*/ 81 w 81"/>
                  <a:gd name="T19" fmla="*/ 8 h 15"/>
                  <a:gd name="T20" fmla="*/ 81 w 81"/>
                  <a:gd name="T21" fmla="*/ 15 h 15"/>
                  <a:gd name="T22" fmla="*/ 75 w 81"/>
                  <a:gd name="T23" fmla="*/ 15 h 15"/>
                  <a:gd name="T24" fmla="*/ 6 w 8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75" y="0"/>
                    </a:lnTo>
                    <a:lnTo>
                      <a:pt x="81" y="0"/>
                    </a:lnTo>
                    <a:lnTo>
                      <a:pt x="81" y="8"/>
                    </a:lnTo>
                    <a:lnTo>
                      <a:pt x="81" y="8"/>
                    </a:lnTo>
                    <a:lnTo>
                      <a:pt x="81" y="15"/>
                    </a:lnTo>
                    <a:lnTo>
                      <a:pt x="7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" name="Freeform 91"/>
              <p:cNvSpPr>
                <a:spLocks/>
              </p:cNvSpPr>
              <p:nvPr/>
            </p:nvSpPr>
            <p:spPr bwMode="auto">
              <a:xfrm>
                <a:off x="2206625" y="3781425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" name="Freeform 92"/>
              <p:cNvSpPr>
                <a:spLocks/>
              </p:cNvSpPr>
              <p:nvPr/>
            </p:nvSpPr>
            <p:spPr bwMode="auto">
              <a:xfrm>
                <a:off x="2206625" y="3781425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6 w 25"/>
                  <a:gd name="T11" fmla="*/ 0 h 15"/>
                  <a:gd name="T12" fmla="*/ 18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8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" name="Freeform 93"/>
              <p:cNvSpPr>
                <a:spLocks/>
              </p:cNvSpPr>
              <p:nvPr/>
            </p:nvSpPr>
            <p:spPr bwMode="auto">
              <a:xfrm>
                <a:off x="2225675" y="3768725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6 w 13"/>
                  <a:gd name="T5" fmla="*/ 23 h 23"/>
                  <a:gd name="T6" fmla="*/ 6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6 w 13"/>
                  <a:gd name="T17" fmla="*/ 0 h 23"/>
                  <a:gd name="T18" fmla="*/ 6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" name="Freeform 94"/>
              <p:cNvSpPr>
                <a:spLocks/>
              </p:cNvSpPr>
              <p:nvPr/>
            </p:nvSpPr>
            <p:spPr bwMode="auto">
              <a:xfrm>
                <a:off x="2225675" y="3768725"/>
                <a:ext cx="79375" cy="23813"/>
              </a:xfrm>
              <a:custGeom>
                <a:avLst/>
                <a:gdLst>
                  <a:gd name="T0" fmla="*/ 6 w 50"/>
                  <a:gd name="T1" fmla="*/ 15 h 15"/>
                  <a:gd name="T2" fmla="*/ 0 w 50"/>
                  <a:gd name="T3" fmla="*/ 15 h 15"/>
                  <a:gd name="T4" fmla="*/ 0 w 50"/>
                  <a:gd name="T5" fmla="*/ 8 h 15"/>
                  <a:gd name="T6" fmla="*/ 0 w 50"/>
                  <a:gd name="T7" fmla="*/ 8 h 15"/>
                  <a:gd name="T8" fmla="*/ 0 w 50"/>
                  <a:gd name="T9" fmla="*/ 0 h 15"/>
                  <a:gd name="T10" fmla="*/ 6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8 h 15"/>
                  <a:gd name="T18" fmla="*/ 50 w 50"/>
                  <a:gd name="T19" fmla="*/ 8 h 15"/>
                  <a:gd name="T20" fmla="*/ 50 w 50"/>
                  <a:gd name="T21" fmla="*/ 15 h 15"/>
                  <a:gd name="T22" fmla="*/ 44 w 50"/>
                  <a:gd name="T23" fmla="*/ 15 h 15"/>
                  <a:gd name="T24" fmla="*/ 6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" name="Freeform 95"/>
              <p:cNvSpPr>
                <a:spLocks/>
              </p:cNvSpPr>
              <p:nvPr/>
            </p:nvSpPr>
            <p:spPr bwMode="auto">
              <a:xfrm>
                <a:off x="2286000" y="3757613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" name="Freeform 96"/>
              <p:cNvSpPr>
                <a:spLocks/>
              </p:cNvSpPr>
              <p:nvPr/>
            </p:nvSpPr>
            <p:spPr bwMode="auto">
              <a:xfrm>
                <a:off x="2286000" y="3757613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" name="Freeform 97"/>
              <p:cNvSpPr>
                <a:spLocks/>
              </p:cNvSpPr>
              <p:nvPr/>
            </p:nvSpPr>
            <p:spPr bwMode="auto">
              <a:xfrm>
                <a:off x="2305050" y="3746500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" name="Freeform 98"/>
              <p:cNvSpPr>
                <a:spLocks/>
              </p:cNvSpPr>
              <p:nvPr/>
            </p:nvSpPr>
            <p:spPr bwMode="auto">
              <a:xfrm>
                <a:off x="2305050" y="3746500"/>
                <a:ext cx="209550" cy="22225"/>
              </a:xfrm>
              <a:custGeom>
                <a:avLst/>
                <a:gdLst>
                  <a:gd name="T0" fmla="*/ 7 w 132"/>
                  <a:gd name="T1" fmla="*/ 14 h 14"/>
                  <a:gd name="T2" fmla="*/ 0 w 132"/>
                  <a:gd name="T3" fmla="*/ 14 h 14"/>
                  <a:gd name="T4" fmla="*/ 0 w 132"/>
                  <a:gd name="T5" fmla="*/ 7 h 14"/>
                  <a:gd name="T6" fmla="*/ 0 w 132"/>
                  <a:gd name="T7" fmla="*/ 7 h 14"/>
                  <a:gd name="T8" fmla="*/ 0 w 132"/>
                  <a:gd name="T9" fmla="*/ 0 h 14"/>
                  <a:gd name="T10" fmla="*/ 7 w 132"/>
                  <a:gd name="T11" fmla="*/ 0 h 14"/>
                  <a:gd name="T12" fmla="*/ 126 w 132"/>
                  <a:gd name="T13" fmla="*/ 0 h 14"/>
                  <a:gd name="T14" fmla="*/ 132 w 132"/>
                  <a:gd name="T15" fmla="*/ 0 h 14"/>
                  <a:gd name="T16" fmla="*/ 132 w 132"/>
                  <a:gd name="T17" fmla="*/ 7 h 14"/>
                  <a:gd name="T18" fmla="*/ 132 w 132"/>
                  <a:gd name="T19" fmla="*/ 7 h 14"/>
                  <a:gd name="T20" fmla="*/ 132 w 132"/>
                  <a:gd name="T21" fmla="*/ 14 h 14"/>
                  <a:gd name="T22" fmla="*/ 126 w 132"/>
                  <a:gd name="T23" fmla="*/ 14 h 14"/>
                  <a:gd name="T24" fmla="*/ 7 w 132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2" h="14">
                    <a:moveTo>
                      <a:pt x="7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2" y="7"/>
                    </a:lnTo>
                    <a:lnTo>
                      <a:pt x="132" y="7"/>
                    </a:lnTo>
                    <a:lnTo>
                      <a:pt x="132" y="14"/>
                    </a:lnTo>
                    <a:lnTo>
                      <a:pt x="126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" name="Freeform 99"/>
              <p:cNvSpPr>
                <a:spLocks/>
              </p:cNvSpPr>
              <p:nvPr/>
            </p:nvSpPr>
            <p:spPr bwMode="auto">
              <a:xfrm>
                <a:off x="2493963" y="3733800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" name="Freeform 100"/>
              <p:cNvSpPr>
                <a:spLocks/>
              </p:cNvSpPr>
              <p:nvPr/>
            </p:nvSpPr>
            <p:spPr bwMode="auto">
              <a:xfrm>
                <a:off x="2493963" y="3733800"/>
                <a:ext cx="50800" cy="23813"/>
              </a:xfrm>
              <a:custGeom>
                <a:avLst/>
                <a:gdLst>
                  <a:gd name="T0" fmla="*/ 7 w 32"/>
                  <a:gd name="T1" fmla="*/ 15 h 15"/>
                  <a:gd name="T2" fmla="*/ 0 w 32"/>
                  <a:gd name="T3" fmla="*/ 15 h 15"/>
                  <a:gd name="T4" fmla="*/ 0 w 32"/>
                  <a:gd name="T5" fmla="*/ 8 h 15"/>
                  <a:gd name="T6" fmla="*/ 0 w 32"/>
                  <a:gd name="T7" fmla="*/ 8 h 15"/>
                  <a:gd name="T8" fmla="*/ 0 w 32"/>
                  <a:gd name="T9" fmla="*/ 0 h 15"/>
                  <a:gd name="T10" fmla="*/ 7 w 32"/>
                  <a:gd name="T11" fmla="*/ 0 h 15"/>
                  <a:gd name="T12" fmla="*/ 25 w 32"/>
                  <a:gd name="T13" fmla="*/ 0 h 15"/>
                  <a:gd name="T14" fmla="*/ 32 w 32"/>
                  <a:gd name="T15" fmla="*/ 0 h 15"/>
                  <a:gd name="T16" fmla="*/ 32 w 32"/>
                  <a:gd name="T17" fmla="*/ 8 h 15"/>
                  <a:gd name="T18" fmla="*/ 32 w 32"/>
                  <a:gd name="T19" fmla="*/ 8 h 15"/>
                  <a:gd name="T20" fmla="*/ 32 w 32"/>
                  <a:gd name="T21" fmla="*/ 15 h 15"/>
                  <a:gd name="T22" fmla="*/ 25 w 32"/>
                  <a:gd name="T23" fmla="*/ 15 h 15"/>
                  <a:gd name="T24" fmla="*/ 7 w 3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15"/>
                    </a:lnTo>
                    <a:lnTo>
                      <a:pt x="25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" name="Freeform 101"/>
              <p:cNvSpPr>
                <a:spLocks/>
              </p:cNvSpPr>
              <p:nvPr/>
            </p:nvSpPr>
            <p:spPr bwMode="auto">
              <a:xfrm>
                <a:off x="2524125" y="372268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" name="Freeform 102"/>
              <p:cNvSpPr>
                <a:spLocks/>
              </p:cNvSpPr>
              <p:nvPr/>
            </p:nvSpPr>
            <p:spPr bwMode="auto">
              <a:xfrm>
                <a:off x="2524125" y="3722688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7 h 15"/>
                  <a:gd name="T6" fmla="*/ 0 w 31"/>
                  <a:gd name="T7" fmla="*/ 7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7 h 15"/>
                  <a:gd name="T18" fmla="*/ 31 w 31"/>
                  <a:gd name="T19" fmla="*/ 7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" name="Freeform 103"/>
              <p:cNvSpPr>
                <a:spLocks/>
              </p:cNvSpPr>
              <p:nvPr/>
            </p:nvSpPr>
            <p:spPr bwMode="auto">
              <a:xfrm>
                <a:off x="2554288" y="3709988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" name="Freeform 104"/>
              <p:cNvSpPr>
                <a:spLocks/>
              </p:cNvSpPr>
              <p:nvPr/>
            </p:nvSpPr>
            <p:spPr bwMode="auto">
              <a:xfrm>
                <a:off x="2554288" y="3709988"/>
                <a:ext cx="88900" cy="23813"/>
              </a:xfrm>
              <a:custGeom>
                <a:avLst/>
                <a:gdLst>
                  <a:gd name="T0" fmla="*/ 6 w 56"/>
                  <a:gd name="T1" fmla="*/ 15 h 15"/>
                  <a:gd name="T2" fmla="*/ 0 w 56"/>
                  <a:gd name="T3" fmla="*/ 15 h 15"/>
                  <a:gd name="T4" fmla="*/ 0 w 56"/>
                  <a:gd name="T5" fmla="*/ 8 h 15"/>
                  <a:gd name="T6" fmla="*/ 0 w 56"/>
                  <a:gd name="T7" fmla="*/ 8 h 15"/>
                  <a:gd name="T8" fmla="*/ 0 w 56"/>
                  <a:gd name="T9" fmla="*/ 0 h 15"/>
                  <a:gd name="T10" fmla="*/ 6 w 56"/>
                  <a:gd name="T11" fmla="*/ 0 h 15"/>
                  <a:gd name="T12" fmla="*/ 50 w 56"/>
                  <a:gd name="T13" fmla="*/ 0 h 15"/>
                  <a:gd name="T14" fmla="*/ 56 w 56"/>
                  <a:gd name="T15" fmla="*/ 0 h 15"/>
                  <a:gd name="T16" fmla="*/ 56 w 56"/>
                  <a:gd name="T17" fmla="*/ 8 h 15"/>
                  <a:gd name="T18" fmla="*/ 56 w 56"/>
                  <a:gd name="T19" fmla="*/ 8 h 15"/>
                  <a:gd name="T20" fmla="*/ 56 w 56"/>
                  <a:gd name="T21" fmla="*/ 15 h 15"/>
                  <a:gd name="T22" fmla="*/ 50 w 56"/>
                  <a:gd name="T23" fmla="*/ 15 h 15"/>
                  <a:gd name="T24" fmla="*/ 6 w 5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15"/>
                    </a:lnTo>
                    <a:lnTo>
                      <a:pt x="50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" name="Freeform 105"/>
              <p:cNvSpPr>
                <a:spLocks/>
              </p:cNvSpPr>
              <p:nvPr/>
            </p:nvSpPr>
            <p:spPr bwMode="auto">
              <a:xfrm>
                <a:off x="2624138" y="3709988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8 h 15"/>
                  <a:gd name="T6" fmla="*/ 0 w 31"/>
                  <a:gd name="T7" fmla="*/ 8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8 h 15"/>
                  <a:gd name="T18" fmla="*/ 31 w 31"/>
                  <a:gd name="T19" fmla="*/ 8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" name="Freeform 106"/>
              <p:cNvSpPr>
                <a:spLocks/>
              </p:cNvSpPr>
              <p:nvPr/>
            </p:nvSpPr>
            <p:spPr bwMode="auto">
              <a:xfrm>
                <a:off x="2652713" y="3698875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" name="Freeform 107"/>
              <p:cNvSpPr>
                <a:spLocks/>
              </p:cNvSpPr>
              <p:nvPr/>
            </p:nvSpPr>
            <p:spPr bwMode="auto">
              <a:xfrm>
                <a:off x="2652713" y="3698875"/>
                <a:ext cx="100013" cy="23813"/>
              </a:xfrm>
              <a:custGeom>
                <a:avLst/>
                <a:gdLst>
                  <a:gd name="T0" fmla="*/ 7 w 63"/>
                  <a:gd name="T1" fmla="*/ 15 h 15"/>
                  <a:gd name="T2" fmla="*/ 0 w 63"/>
                  <a:gd name="T3" fmla="*/ 15 h 15"/>
                  <a:gd name="T4" fmla="*/ 0 w 63"/>
                  <a:gd name="T5" fmla="*/ 7 h 15"/>
                  <a:gd name="T6" fmla="*/ 0 w 63"/>
                  <a:gd name="T7" fmla="*/ 7 h 15"/>
                  <a:gd name="T8" fmla="*/ 0 w 63"/>
                  <a:gd name="T9" fmla="*/ 0 h 15"/>
                  <a:gd name="T10" fmla="*/ 7 w 63"/>
                  <a:gd name="T11" fmla="*/ 0 h 15"/>
                  <a:gd name="T12" fmla="*/ 57 w 63"/>
                  <a:gd name="T13" fmla="*/ 0 h 15"/>
                  <a:gd name="T14" fmla="*/ 63 w 63"/>
                  <a:gd name="T15" fmla="*/ 0 h 15"/>
                  <a:gd name="T16" fmla="*/ 63 w 63"/>
                  <a:gd name="T17" fmla="*/ 7 h 15"/>
                  <a:gd name="T18" fmla="*/ 63 w 63"/>
                  <a:gd name="T19" fmla="*/ 7 h 15"/>
                  <a:gd name="T20" fmla="*/ 63 w 63"/>
                  <a:gd name="T21" fmla="*/ 15 h 15"/>
                  <a:gd name="T22" fmla="*/ 57 w 63"/>
                  <a:gd name="T23" fmla="*/ 15 h 15"/>
                  <a:gd name="T24" fmla="*/ 7 w 6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3" y="15"/>
                    </a:lnTo>
                    <a:lnTo>
                      <a:pt x="57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6" name="Freeform 108"/>
              <p:cNvSpPr>
                <a:spLocks/>
              </p:cNvSpPr>
              <p:nvPr/>
            </p:nvSpPr>
            <p:spPr bwMode="auto">
              <a:xfrm>
                <a:off x="2733675" y="3687763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7" name="Freeform 109"/>
              <p:cNvSpPr>
                <a:spLocks/>
              </p:cNvSpPr>
              <p:nvPr/>
            </p:nvSpPr>
            <p:spPr bwMode="auto">
              <a:xfrm>
                <a:off x="2733675" y="3687763"/>
                <a:ext cx="296863" cy="22225"/>
              </a:xfrm>
              <a:custGeom>
                <a:avLst/>
                <a:gdLst>
                  <a:gd name="T0" fmla="*/ 6 w 187"/>
                  <a:gd name="T1" fmla="*/ 14 h 14"/>
                  <a:gd name="T2" fmla="*/ 0 w 187"/>
                  <a:gd name="T3" fmla="*/ 14 h 14"/>
                  <a:gd name="T4" fmla="*/ 0 w 187"/>
                  <a:gd name="T5" fmla="*/ 7 h 14"/>
                  <a:gd name="T6" fmla="*/ 0 w 187"/>
                  <a:gd name="T7" fmla="*/ 7 h 14"/>
                  <a:gd name="T8" fmla="*/ 0 w 187"/>
                  <a:gd name="T9" fmla="*/ 0 h 14"/>
                  <a:gd name="T10" fmla="*/ 6 w 187"/>
                  <a:gd name="T11" fmla="*/ 0 h 14"/>
                  <a:gd name="T12" fmla="*/ 181 w 187"/>
                  <a:gd name="T13" fmla="*/ 0 h 14"/>
                  <a:gd name="T14" fmla="*/ 187 w 187"/>
                  <a:gd name="T15" fmla="*/ 0 h 14"/>
                  <a:gd name="T16" fmla="*/ 187 w 187"/>
                  <a:gd name="T17" fmla="*/ 7 h 14"/>
                  <a:gd name="T18" fmla="*/ 187 w 187"/>
                  <a:gd name="T19" fmla="*/ 7 h 14"/>
                  <a:gd name="T20" fmla="*/ 187 w 187"/>
                  <a:gd name="T21" fmla="*/ 14 h 14"/>
                  <a:gd name="T22" fmla="*/ 181 w 187"/>
                  <a:gd name="T23" fmla="*/ 14 h 14"/>
                  <a:gd name="T24" fmla="*/ 6 w 187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87" y="7"/>
                    </a:lnTo>
                    <a:lnTo>
                      <a:pt x="187" y="7"/>
                    </a:lnTo>
                    <a:lnTo>
                      <a:pt x="187" y="14"/>
                    </a:lnTo>
                    <a:lnTo>
                      <a:pt x="181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8" name="Freeform 110"/>
              <p:cNvSpPr>
                <a:spLocks/>
              </p:cNvSpPr>
              <p:nvPr/>
            </p:nvSpPr>
            <p:spPr bwMode="auto">
              <a:xfrm>
                <a:off x="3011488" y="3675063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9" name="Freeform 111"/>
              <p:cNvSpPr>
                <a:spLocks/>
              </p:cNvSpPr>
              <p:nvPr/>
            </p:nvSpPr>
            <p:spPr bwMode="auto">
              <a:xfrm>
                <a:off x="3011488" y="3675063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0" name="Freeform 112"/>
              <p:cNvSpPr>
                <a:spLocks/>
              </p:cNvSpPr>
              <p:nvPr/>
            </p:nvSpPr>
            <p:spPr bwMode="auto">
              <a:xfrm>
                <a:off x="3030538" y="3663950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1" name="Freeform 113"/>
              <p:cNvSpPr>
                <a:spLocks/>
              </p:cNvSpPr>
              <p:nvPr/>
            </p:nvSpPr>
            <p:spPr bwMode="auto">
              <a:xfrm>
                <a:off x="3030538" y="3663950"/>
                <a:ext cx="79375" cy="23813"/>
              </a:xfrm>
              <a:custGeom>
                <a:avLst/>
                <a:gdLst>
                  <a:gd name="T0" fmla="*/ 7 w 50"/>
                  <a:gd name="T1" fmla="*/ 15 h 15"/>
                  <a:gd name="T2" fmla="*/ 0 w 50"/>
                  <a:gd name="T3" fmla="*/ 15 h 15"/>
                  <a:gd name="T4" fmla="*/ 0 w 50"/>
                  <a:gd name="T5" fmla="*/ 7 h 15"/>
                  <a:gd name="T6" fmla="*/ 0 w 50"/>
                  <a:gd name="T7" fmla="*/ 7 h 15"/>
                  <a:gd name="T8" fmla="*/ 0 w 50"/>
                  <a:gd name="T9" fmla="*/ 0 h 15"/>
                  <a:gd name="T10" fmla="*/ 7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7 h 15"/>
                  <a:gd name="T18" fmla="*/ 50 w 50"/>
                  <a:gd name="T19" fmla="*/ 7 h 15"/>
                  <a:gd name="T20" fmla="*/ 50 w 50"/>
                  <a:gd name="T21" fmla="*/ 15 h 15"/>
                  <a:gd name="T22" fmla="*/ 44 w 50"/>
                  <a:gd name="T23" fmla="*/ 15 h 15"/>
                  <a:gd name="T24" fmla="*/ 7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2" name="Freeform 114"/>
              <p:cNvSpPr>
                <a:spLocks/>
              </p:cNvSpPr>
              <p:nvPr/>
            </p:nvSpPr>
            <p:spPr bwMode="auto">
              <a:xfrm>
                <a:off x="3090863" y="3651250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3" name="Freeform 115"/>
              <p:cNvSpPr>
                <a:spLocks/>
              </p:cNvSpPr>
              <p:nvPr/>
            </p:nvSpPr>
            <p:spPr bwMode="auto">
              <a:xfrm>
                <a:off x="3090863" y="3651250"/>
                <a:ext cx="149225" cy="23813"/>
              </a:xfrm>
              <a:custGeom>
                <a:avLst/>
                <a:gdLst>
                  <a:gd name="T0" fmla="*/ 6 w 94"/>
                  <a:gd name="T1" fmla="*/ 15 h 15"/>
                  <a:gd name="T2" fmla="*/ 0 w 94"/>
                  <a:gd name="T3" fmla="*/ 15 h 15"/>
                  <a:gd name="T4" fmla="*/ 0 w 94"/>
                  <a:gd name="T5" fmla="*/ 8 h 15"/>
                  <a:gd name="T6" fmla="*/ 0 w 94"/>
                  <a:gd name="T7" fmla="*/ 8 h 15"/>
                  <a:gd name="T8" fmla="*/ 0 w 94"/>
                  <a:gd name="T9" fmla="*/ 0 h 15"/>
                  <a:gd name="T10" fmla="*/ 6 w 94"/>
                  <a:gd name="T11" fmla="*/ 0 h 15"/>
                  <a:gd name="T12" fmla="*/ 88 w 94"/>
                  <a:gd name="T13" fmla="*/ 0 h 15"/>
                  <a:gd name="T14" fmla="*/ 94 w 94"/>
                  <a:gd name="T15" fmla="*/ 0 h 15"/>
                  <a:gd name="T16" fmla="*/ 94 w 94"/>
                  <a:gd name="T17" fmla="*/ 8 h 15"/>
                  <a:gd name="T18" fmla="*/ 94 w 94"/>
                  <a:gd name="T19" fmla="*/ 8 h 15"/>
                  <a:gd name="T20" fmla="*/ 94 w 94"/>
                  <a:gd name="T21" fmla="*/ 15 h 15"/>
                  <a:gd name="T22" fmla="*/ 88 w 94"/>
                  <a:gd name="T23" fmla="*/ 15 h 15"/>
                  <a:gd name="T24" fmla="*/ 6 w 9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88" y="0"/>
                    </a:lnTo>
                    <a:lnTo>
                      <a:pt x="94" y="0"/>
                    </a:lnTo>
                    <a:lnTo>
                      <a:pt x="94" y="8"/>
                    </a:lnTo>
                    <a:lnTo>
                      <a:pt x="94" y="8"/>
                    </a:lnTo>
                    <a:lnTo>
                      <a:pt x="94" y="15"/>
                    </a:lnTo>
                    <a:lnTo>
                      <a:pt x="8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4" name="Freeform 116"/>
              <p:cNvSpPr>
                <a:spLocks/>
              </p:cNvSpPr>
              <p:nvPr/>
            </p:nvSpPr>
            <p:spPr bwMode="auto">
              <a:xfrm>
                <a:off x="3219450" y="364013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5" name="Freeform 117"/>
              <p:cNvSpPr>
                <a:spLocks/>
              </p:cNvSpPr>
              <p:nvPr/>
            </p:nvSpPr>
            <p:spPr bwMode="auto">
              <a:xfrm>
                <a:off x="3219450" y="3640138"/>
                <a:ext cx="149225" cy="23813"/>
              </a:xfrm>
              <a:custGeom>
                <a:avLst/>
                <a:gdLst>
                  <a:gd name="T0" fmla="*/ 7 w 94"/>
                  <a:gd name="T1" fmla="*/ 15 h 15"/>
                  <a:gd name="T2" fmla="*/ 0 w 94"/>
                  <a:gd name="T3" fmla="*/ 15 h 15"/>
                  <a:gd name="T4" fmla="*/ 0 w 94"/>
                  <a:gd name="T5" fmla="*/ 7 h 15"/>
                  <a:gd name="T6" fmla="*/ 0 w 94"/>
                  <a:gd name="T7" fmla="*/ 7 h 15"/>
                  <a:gd name="T8" fmla="*/ 0 w 94"/>
                  <a:gd name="T9" fmla="*/ 0 h 15"/>
                  <a:gd name="T10" fmla="*/ 7 w 94"/>
                  <a:gd name="T11" fmla="*/ 0 h 15"/>
                  <a:gd name="T12" fmla="*/ 88 w 94"/>
                  <a:gd name="T13" fmla="*/ 0 h 15"/>
                  <a:gd name="T14" fmla="*/ 94 w 94"/>
                  <a:gd name="T15" fmla="*/ 0 h 15"/>
                  <a:gd name="T16" fmla="*/ 94 w 94"/>
                  <a:gd name="T17" fmla="*/ 7 h 15"/>
                  <a:gd name="T18" fmla="*/ 94 w 94"/>
                  <a:gd name="T19" fmla="*/ 7 h 15"/>
                  <a:gd name="T20" fmla="*/ 94 w 94"/>
                  <a:gd name="T21" fmla="*/ 15 h 15"/>
                  <a:gd name="T22" fmla="*/ 88 w 94"/>
                  <a:gd name="T23" fmla="*/ 15 h 15"/>
                  <a:gd name="T24" fmla="*/ 7 w 9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88" y="0"/>
                    </a:lnTo>
                    <a:lnTo>
                      <a:pt x="94" y="0"/>
                    </a:lnTo>
                    <a:lnTo>
                      <a:pt x="94" y="7"/>
                    </a:lnTo>
                    <a:lnTo>
                      <a:pt x="94" y="7"/>
                    </a:lnTo>
                    <a:lnTo>
                      <a:pt x="94" y="15"/>
                    </a:lnTo>
                    <a:lnTo>
                      <a:pt x="88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6" name="Freeform 118"/>
              <p:cNvSpPr>
                <a:spLocks/>
              </p:cNvSpPr>
              <p:nvPr/>
            </p:nvSpPr>
            <p:spPr bwMode="auto">
              <a:xfrm>
                <a:off x="3349625" y="3640138"/>
                <a:ext cx="188913" cy="23813"/>
              </a:xfrm>
              <a:custGeom>
                <a:avLst/>
                <a:gdLst>
                  <a:gd name="T0" fmla="*/ 6 w 119"/>
                  <a:gd name="T1" fmla="*/ 15 h 15"/>
                  <a:gd name="T2" fmla="*/ 0 w 119"/>
                  <a:gd name="T3" fmla="*/ 15 h 15"/>
                  <a:gd name="T4" fmla="*/ 0 w 119"/>
                  <a:gd name="T5" fmla="*/ 7 h 15"/>
                  <a:gd name="T6" fmla="*/ 0 w 119"/>
                  <a:gd name="T7" fmla="*/ 7 h 15"/>
                  <a:gd name="T8" fmla="*/ 0 w 119"/>
                  <a:gd name="T9" fmla="*/ 0 h 15"/>
                  <a:gd name="T10" fmla="*/ 6 w 119"/>
                  <a:gd name="T11" fmla="*/ 0 h 15"/>
                  <a:gd name="T12" fmla="*/ 112 w 119"/>
                  <a:gd name="T13" fmla="*/ 0 h 15"/>
                  <a:gd name="T14" fmla="*/ 119 w 119"/>
                  <a:gd name="T15" fmla="*/ 0 h 15"/>
                  <a:gd name="T16" fmla="*/ 119 w 119"/>
                  <a:gd name="T17" fmla="*/ 7 h 15"/>
                  <a:gd name="T18" fmla="*/ 119 w 119"/>
                  <a:gd name="T19" fmla="*/ 7 h 15"/>
                  <a:gd name="T20" fmla="*/ 119 w 119"/>
                  <a:gd name="T21" fmla="*/ 15 h 15"/>
                  <a:gd name="T22" fmla="*/ 112 w 119"/>
                  <a:gd name="T23" fmla="*/ 15 h 15"/>
                  <a:gd name="T24" fmla="*/ 6 w 1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2" y="0"/>
                    </a:lnTo>
                    <a:lnTo>
                      <a:pt x="119" y="0"/>
                    </a:lnTo>
                    <a:lnTo>
                      <a:pt x="119" y="7"/>
                    </a:lnTo>
                    <a:lnTo>
                      <a:pt x="119" y="7"/>
                    </a:lnTo>
                    <a:lnTo>
                      <a:pt x="119" y="15"/>
                    </a:lnTo>
                    <a:lnTo>
                      <a:pt x="1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7" name="Freeform 119"/>
              <p:cNvSpPr>
                <a:spLocks/>
              </p:cNvSpPr>
              <p:nvPr/>
            </p:nvSpPr>
            <p:spPr bwMode="auto">
              <a:xfrm>
                <a:off x="3517900" y="3629025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8" name="Freeform 120"/>
              <p:cNvSpPr>
                <a:spLocks/>
              </p:cNvSpPr>
              <p:nvPr/>
            </p:nvSpPr>
            <p:spPr bwMode="auto">
              <a:xfrm>
                <a:off x="3517900" y="3629025"/>
                <a:ext cx="198438" cy="22225"/>
              </a:xfrm>
              <a:custGeom>
                <a:avLst/>
                <a:gdLst>
                  <a:gd name="T0" fmla="*/ 6 w 125"/>
                  <a:gd name="T1" fmla="*/ 14 h 14"/>
                  <a:gd name="T2" fmla="*/ 0 w 125"/>
                  <a:gd name="T3" fmla="*/ 14 h 14"/>
                  <a:gd name="T4" fmla="*/ 0 w 125"/>
                  <a:gd name="T5" fmla="*/ 7 h 14"/>
                  <a:gd name="T6" fmla="*/ 0 w 125"/>
                  <a:gd name="T7" fmla="*/ 7 h 14"/>
                  <a:gd name="T8" fmla="*/ 0 w 125"/>
                  <a:gd name="T9" fmla="*/ 0 h 14"/>
                  <a:gd name="T10" fmla="*/ 6 w 125"/>
                  <a:gd name="T11" fmla="*/ 0 h 14"/>
                  <a:gd name="T12" fmla="*/ 119 w 125"/>
                  <a:gd name="T13" fmla="*/ 0 h 14"/>
                  <a:gd name="T14" fmla="*/ 125 w 125"/>
                  <a:gd name="T15" fmla="*/ 0 h 14"/>
                  <a:gd name="T16" fmla="*/ 125 w 125"/>
                  <a:gd name="T17" fmla="*/ 7 h 14"/>
                  <a:gd name="T18" fmla="*/ 125 w 125"/>
                  <a:gd name="T19" fmla="*/ 7 h 14"/>
                  <a:gd name="T20" fmla="*/ 125 w 125"/>
                  <a:gd name="T21" fmla="*/ 14 h 14"/>
                  <a:gd name="T22" fmla="*/ 119 w 125"/>
                  <a:gd name="T23" fmla="*/ 14 h 14"/>
                  <a:gd name="T24" fmla="*/ 6 w 12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5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9" y="0"/>
                    </a:lnTo>
                    <a:lnTo>
                      <a:pt x="125" y="0"/>
                    </a:lnTo>
                    <a:lnTo>
                      <a:pt x="125" y="7"/>
                    </a:lnTo>
                    <a:lnTo>
                      <a:pt x="125" y="7"/>
                    </a:lnTo>
                    <a:lnTo>
                      <a:pt x="125" y="14"/>
                    </a:lnTo>
                    <a:lnTo>
                      <a:pt x="119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9" name="Freeform 121"/>
              <p:cNvSpPr>
                <a:spLocks/>
              </p:cNvSpPr>
              <p:nvPr/>
            </p:nvSpPr>
            <p:spPr bwMode="auto">
              <a:xfrm>
                <a:off x="3697288" y="3616325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0" name="Freeform 122"/>
              <p:cNvSpPr>
                <a:spLocks/>
              </p:cNvSpPr>
              <p:nvPr/>
            </p:nvSpPr>
            <p:spPr bwMode="auto">
              <a:xfrm>
                <a:off x="3697288" y="3616325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8 h 15"/>
                  <a:gd name="T6" fmla="*/ 0 w 19"/>
                  <a:gd name="T7" fmla="*/ 8 h 15"/>
                  <a:gd name="T8" fmla="*/ 0 w 19"/>
                  <a:gd name="T9" fmla="*/ 0 h 15"/>
                  <a:gd name="T10" fmla="*/ 6 w 19"/>
                  <a:gd name="T11" fmla="*/ 0 h 15"/>
                  <a:gd name="T12" fmla="*/ 12 w 19"/>
                  <a:gd name="T13" fmla="*/ 0 h 15"/>
                  <a:gd name="T14" fmla="*/ 19 w 19"/>
                  <a:gd name="T15" fmla="*/ 0 h 15"/>
                  <a:gd name="T16" fmla="*/ 19 w 19"/>
                  <a:gd name="T17" fmla="*/ 8 h 15"/>
                  <a:gd name="T18" fmla="*/ 19 w 19"/>
                  <a:gd name="T19" fmla="*/ 8 h 15"/>
                  <a:gd name="T20" fmla="*/ 19 w 19"/>
                  <a:gd name="T21" fmla="*/ 15 h 15"/>
                  <a:gd name="T22" fmla="*/ 12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15"/>
                    </a:lnTo>
                    <a:lnTo>
                      <a:pt x="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1" name="Freeform 123"/>
              <p:cNvSpPr>
                <a:spLocks/>
              </p:cNvSpPr>
              <p:nvPr/>
            </p:nvSpPr>
            <p:spPr bwMode="auto">
              <a:xfrm>
                <a:off x="3706813" y="360521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2" name="Freeform 124"/>
              <p:cNvSpPr>
                <a:spLocks/>
              </p:cNvSpPr>
              <p:nvPr/>
            </p:nvSpPr>
            <p:spPr bwMode="auto">
              <a:xfrm>
                <a:off x="3706813" y="3605213"/>
                <a:ext cx="130175" cy="23813"/>
              </a:xfrm>
              <a:custGeom>
                <a:avLst/>
                <a:gdLst>
                  <a:gd name="T0" fmla="*/ 6 w 82"/>
                  <a:gd name="T1" fmla="*/ 15 h 15"/>
                  <a:gd name="T2" fmla="*/ 0 w 82"/>
                  <a:gd name="T3" fmla="*/ 15 h 15"/>
                  <a:gd name="T4" fmla="*/ 0 w 82"/>
                  <a:gd name="T5" fmla="*/ 7 h 15"/>
                  <a:gd name="T6" fmla="*/ 0 w 82"/>
                  <a:gd name="T7" fmla="*/ 7 h 15"/>
                  <a:gd name="T8" fmla="*/ 0 w 82"/>
                  <a:gd name="T9" fmla="*/ 0 h 15"/>
                  <a:gd name="T10" fmla="*/ 6 w 82"/>
                  <a:gd name="T11" fmla="*/ 0 h 15"/>
                  <a:gd name="T12" fmla="*/ 75 w 82"/>
                  <a:gd name="T13" fmla="*/ 0 h 15"/>
                  <a:gd name="T14" fmla="*/ 82 w 82"/>
                  <a:gd name="T15" fmla="*/ 0 h 15"/>
                  <a:gd name="T16" fmla="*/ 82 w 82"/>
                  <a:gd name="T17" fmla="*/ 7 h 15"/>
                  <a:gd name="T18" fmla="*/ 82 w 82"/>
                  <a:gd name="T19" fmla="*/ 7 h 15"/>
                  <a:gd name="T20" fmla="*/ 82 w 82"/>
                  <a:gd name="T21" fmla="*/ 15 h 15"/>
                  <a:gd name="T22" fmla="*/ 75 w 82"/>
                  <a:gd name="T23" fmla="*/ 15 h 15"/>
                  <a:gd name="T24" fmla="*/ 6 w 8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75" y="0"/>
                    </a:lnTo>
                    <a:lnTo>
                      <a:pt x="82" y="0"/>
                    </a:lnTo>
                    <a:lnTo>
                      <a:pt x="82" y="7"/>
                    </a:lnTo>
                    <a:lnTo>
                      <a:pt x="82" y="7"/>
                    </a:lnTo>
                    <a:lnTo>
                      <a:pt x="82" y="15"/>
                    </a:lnTo>
                    <a:lnTo>
                      <a:pt x="7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3" name="Freeform 125"/>
              <p:cNvSpPr>
                <a:spLocks/>
              </p:cNvSpPr>
              <p:nvPr/>
            </p:nvSpPr>
            <p:spPr bwMode="auto">
              <a:xfrm>
                <a:off x="3816350" y="3592513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6 w 13"/>
                  <a:gd name="T5" fmla="*/ 23 h 23"/>
                  <a:gd name="T6" fmla="*/ 6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6 w 13"/>
                  <a:gd name="T17" fmla="*/ 0 h 23"/>
                  <a:gd name="T18" fmla="*/ 6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4" name="Freeform 126"/>
              <p:cNvSpPr>
                <a:spLocks/>
              </p:cNvSpPr>
              <p:nvPr/>
            </p:nvSpPr>
            <p:spPr bwMode="auto">
              <a:xfrm>
                <a:off x="3816350" y="3592513"/>
                <a:ext cx="128588" cy="23813"/>
              </a:xfrm>
              <a:custGeom>
                <a:avLst/>
                <a:gdLst>
                  <a:gd name="T0" fmla="*/ 6 w 81"/>
                  <a:gd name="T1" fmla="*/ 15 h 15"/>
                  <a:gd name="T2" fmla="*/ 0 w 81"/>
                  <a:gd name="T3" fmla="*/ 15 h 15"/>
                  <a:gd name="T4" fmla="*/ 0 w 81"/>
                  <a:gd name="T5" fmla="*/ 8 h 15"/>
                  <a:gd name="T6" fmla="*/ 0 w 81"/>
                  <a:gd name="T7" fmla="*/ 8 h 15"/>
                  <a:gd name="T8" fmla="*/ 0 w 81"/>
                  <a:gd name="T9" fmla="*/ 0 h 15"/>
                  <a:gd name="T10" fmla="*/ 6 w 81"/>
                  <a:gd name="T11" fmla="*/ 0 h 15"/>
                  <a:gd name="T12" fmla="*/ 75 w 81"/>
                  <a:gd name="T13" fmla="*/ 0 h 15"/>
                  <a:gd name="T14" fmla="*/ 81 w 81"/>
                  <a:gd name="T15" fmla="*/ 0 h 15"/>
                  <a:gd name="T16" fmla="*/ 81 w 81"/>
                  <a:gd name="T17" fmla="*/ 8 h 15"/>
                  <a:gd name="T18" fmla="*/ 81 w 81"/>
                  <a:gd name="T19" fmla="*/ 8 h 15"/>
                  <a:gd name="T20" fmla="*/ 81 w 81"/>
                  <a:gd name="T21" fmla="*/ 15 h 15"/>
                  <a:gd name="T22" fmla="*/ 75 w 81"/>
                  <a:gd name="T23" fmla="*/ 15 h 15"/>
                  <a:gd name="T24" fmla="*/ 6 w 8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75" y="0"/>
                    </a:lnTo>
                    <a:lnTo>
                      <a:pt x="81" y="0"/>
                    </a:lnTo>
                    <a:lnTo>
                      <a:pt x="81" y="8"/>
                    </a:lnTo>
                    <a:lnTo>
                      <a:pt x="81" y="8"/>
                    </a:lnTo>
                    <a:lnTo>
                      <a:pt x="81" y="15"/>
                    </a:lnTo>
                    <a:lnTo>
                      <a:pt x="7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5" name="Freeform 127"/>
              <p:cNvSpPr>
                <a:spLocks/>
              </p:cNvSpPr>
              <p:nvPr/>
            </p:nvSpPr>
            <p:spPr bwMode="auto">
              <a:xfrm>
                <a:off x="3925888" y="3581400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6" name="Freeform 128"/>
              <p:cNvSpPr>
                <a:spLocks/>
              </p:cNvSpPr>
              <p:nvPr/>
            </p:nvSpPr>
            <p:spPr bwMode="auto">
              <a:xfrm>
                <a:off x="3925888" y="3581400"/>
                <a:ext cx="69850" cy="23813"/>
              </a:xfrm>
              <a:custGeom>
                <a:avLst/>
                <a:gdLst>
                  <a:gd name="T0" fmla="*/ 6 w 44"/>
                  <a:gd name="T1" fmla="*/ 15 h 15"/>
                  <a:gd name="T2" fmla="*/ 0 w 44"/>
                  <a:gd name="T3" fmla="*/ 15 h 15"/>
                  <a:gd name="T4" fmla="*/ 0 w 44"/>
                  <a:gd name="T5" fmla="*/ 7 h 15"/>
                  <a:gd name="T6" fmla="*/ 0 w 44"/>
                  <a:gd name="T7" fmla="*/ 7 h 15"/>
                  <a:gd name="T8" fmla="*/ 0 w 44"/>
                  <a:gd name="T9" fmla="*/ 0 h 15"/>
                  <a:gd name="T10" fmla="*/ 6 w 44"/>
                  <a:gd name="T11" fmla="*/ 0 h 15"/>
                  <a:gd name="T12" fmla="*/ 37 w 44"/>
                  <a:gd name="T13" fmla="*/ 0 h 15"/>
                  <a:gd name="T14" fmla="*/ 44 w 44"/>
                  <a:gd name="T15" fmla="*/ 0 h 15"/>
                  <a:gd name="T16" fmla="*/ 44 w 44"/>
                  <a:gd name="T17" fmla="*/ 7 h 15"/>
                  <a:gd name="T18" fmla="*/ 44 w 44"/>
                  <a:gd name="T19" fmla="*/ 7 h 15"/>
                  <a:gd name="T20" fmla="*/ 44 w 44"/>
                  <a:gd name="T21" fmla="*/ 15 h 15"/>
                  <a:gd name="T22" fmla="*/ 37 w 44"/>
                  <a:gd name="T23" fmla="*/ 15 h 15"/>
                  <a:gd name="T24" fmla="*/ 6 w 4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5"/>
                    </a:lnTo>
                    <a:lnTo>
                      <a:pt x="37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7" name="Freeform 129"/>
              <p:cNvSpPr>
                <a:spLocks/>
              </p:cNvSpPr>
              <p:nvPr/>
            </p:nvSpPr>
            <p:spPr bwMode="auto">
              <a:xfrm>
                <a:off x="3975100" y="3570288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8" name="Freeform 130"/>
              <p:cNvSpPr>
                <a:spLocks/>
              </p:cNvSpPr>
              <p:nvPr/>
            </p:nvSpPr>
            <p:spPr bwMode="auto">
              <a:xfrm>
                <a:off x="3975100" y="3570288"/>
                <a:ext cx="477838" cy="22225"/>
              </a:xfrm>
              <a:custGeom>
                <a:avLst/>
                <a:gdLst>
                  <a:gd name="T0" fmla="*/ 6 w 301"/>
                  <a:gd name="T1" fmla="*/ 14 h 14"/>
                  <a:gd name="T2" fmla="*/ 0 w 301"/>
                  <a:gd name="T3" fmla="*/ 14 h 14"/>
                  <a:gd name="T4" fmla="*/ 0 w 301"/>
                  <a:gd name="T5" fmla="*/ 7 h 14"/>
                  <a:gd name="T6" fmla="*/ 0 w 301"/>
                  <a:gd name="T7" fmla="*/ 7 h 14"/>
                  <a:gd name="T8" fmla="*/ 0 w 301"/>
                  <a:gd name="T9" fmla="*/ 0 h 14"/>
                  <a:gd name="T10" fmla="*/ 6 w 301"/>
                  <a:gd name="T11" fmla="*/ 0 h 14"/>
                  <a:gd name="T12" fmla="*/ 294 w 301"/>
                  <a:gd name="T13" fmla="*/ 0 h 14"/>
                  <a:gd name="T14" fmla="*/ 301 w 301"/>
                  <a:gd name="T15" fmla="*/ 0 h 14"/>
                  <a:gd name="T16" fmla="*/ 301 w 301"/>
                  <a:gd name="T17" fmla="*/ 7 h 14"/>
                  <a:gd name="T18" fmla="*/ 301 w 301"/>
                  <a:gd name="T19" fmla="*/ 7 h 14"/>
                  <a:gd name="T20" fmla="*/ 301 w 301"/>
                  <a:gd name="T21" fmla="*/ 14 h 14"/>
                  <a:gd name="T22" fmla="*/ 294 w 301"/>
                  <a:gd name="T23" fmla="*/ 14 h 14"/>
                  <a:gd name="T24" fmla="*/ 6 w 301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1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94" y="0"/>
                    </a:lnTo>
                    <a:lnTo>
                      <a:pt x="301" y="0"/>
                    </a:lnTo>
                    <a:lnTo>
                      <a:pt x="301" y="7"/>
                    </a:lnTo>
                    <a:lnTo>
                      <a:pt x="301" y="7"/>
                    </a:lnTo>
                    <a:lnTo>
                      <a:pt x="301" y="14"/>
                    </a:lnTo>
                    <a:lnTo>
                      <a:pt x="294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9" name="Freeform 131"/>
              <p:cNvSpPr>
                <a:spLocks/>
              </p:cNvSpPr>
              <p:nvPr/>
            </p:nvSpPr>
            <p:spPr bwMode="auto">
              <a:xfrm>
                <a:off x="4432300" y="3570288"/>
                <a:ext cx="60325" cy="22225"/>
              </a:xfrm>
              <a:custGeom>
                <a:avLst/>
                <a:gdLst>
                  <a:gd name="T0" fmla="*/ 6 w 38"/>
                  <a:gd name="T1" fmla="*/ 14 h 14"/>
                  <a:gd name="T2" fmla="*/ 0 w 38"/>
                  <a:gd name="T3" fmla="*/ 14 h 14"/>
                  <a:gd name="T4" fmla="*/ 0 w 38"/>
                  <a:gd name="T5" fmla="*/ 7 h 14"/>
                  <a:gd name="T6" fmla="*/ 0 w 38"/>
                  <a:gd name="T7" fmla="*/ 7 h 14"/>
                  <a:gd name="T8" fmla="*/ 0 w 38"/>
                  <a:gd name="T9" fmla="*/ 0 h 14"/>
                  <a:gd name="T10" fmla="*/ 6 w 38"/>
                  <a:gd name="T11" fmla="*/ 0 h 14"/>
                  <a:gd name="T12" fmla="*/ 32 w 38"/>
                  <a:gd name="T13" fmla="*/ 0 h 14"/>
                  <a:gd name="T14" fmla="*/ 38 w 38"/>
                  <a:gd name="T15" fmla="*/ 0 h 14"/>
                  <a:gd name="T16" fmla="*/ 38 w 38"/>
                  <a:gd name="T17" fmla="*/ 7 h 14"/>
                  <a:gd name="T18" fmla="*/ 38 w 38"/>
                  <a:gd name="T19" fmla="*/ 7 h 14"/>
                  <a:gd name="T20" fmla="*/ 38 w 38"/>
                  <a:gd name="T21" fmla="*/ 14 h 14"/>
                  <a:gd name="T22" fmla="*/ 32 w 38"/>
                  <a:gd name="T23" fmla="*/ 14 h 14"/>
                  <a:gd name="T24" fmla="*/ 6 w 38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8" y="14"/>
                    </a:lnTo>
                    <a:lnTo>
                      <a:pt x="32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0" name="Freeform 132"/>
              <p:cNvSpPr>
                <a:spLocks/>
              </p:cNvSpPr>
              <p:nvPr/>
            </p:nvSpPr>
            <p:spPr bwMode="auto">
              <a:xfrm>
                <a:off x="4471988" y="355758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1" name="Freeform 133"/>
              <p:cNvSpPr>
                <a:spLocks/>
              </p:cNvSpPr>
              <p:nvPr/>
            </p:nvSpPr>
            <p:spPr bwMode="auto">
              <a:xfrm>
                <a:off x="4471988" y="3557588"/>
                <a:ext cx="60325" cy="23813"/>
              </a:xfrm>
              <a:custGeom>
                <a:avLst/>
                <a:gdLst>
                  <a:gd name="T0" fmla="*/ 7 w 38"/>
                  <a:gd name="T1" fmla="*/ 15 h 15"/>
                  <a:gd name="T2" fmla="*/ 0 w 38"/>
                  <a:gd name="T3" fmla="*/ 15 h 15"/>
                  <a:gd name="T4" fmla="*/ 0 w 38"/>
                  <a:gd name="T5" fmla="*/ 8 h 15"/>
                  <a:gd name="T6" fmla="*/ 0 w 38"/>
                  <a:gd name="T7" fmla="*/ 8 h 15"/>
                  <a:gd name="T8" fmla="*/ 0 w 38"/>
                  <a:gd name="T9" fmla="*/ 0 h 15"/>
                  <a:gd name="T10" fmla="*/ 7 w 38"/>
                  <a:gd name="T11" fmla="*/ 0 h 15"/>
                  <a:gd name="T12" fmla="*/ 32 w 38"/>
                  <a:gd name="T13" fmla="*/ 0 h 15"/>
                  <a:gd name="T14" fmla="*/ 38 w 38"/>
                  <a:gd name="T15" fmla="*/ 0 h 15"/>
                  <a:gd name="T16" fmla="*/ 38 w 38"/>
                  <a:gd name="T17" fmla="*/ 8 h 15"/>
                  <a:gd name="T18" fmla="*/ 38 w 38"/>
                  <a:gd name="T19" fmla="*/ 8 h 15"/>
                  <a:gd name="T20" fmla="*/ 38 w 38"/>
                  <a:gd name="T21" fmla="*/ 15 h 15"/>
                  <a:gd name="T22" fmla="*/ 32 w 38"/>
                  <a:gd name="T23" fmla="*/ 15 h 15"/>
                  <a:gd name="T24" fmla="*/ 7 w 3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15"/>
                    </a:lnTo>
                    <a:lnTo>
                      <a:pt x="32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2" name="Freeform 134"/>
              <p:cNvSpPr>
                <a:spLocks/>
              </p:cNvSpPr>
              <p:nvPr/>
            </p:nvSpPr>
            <p:spPr bwMode="auto">
              <a:xfrm>
                <a:off x="4511675" y="3546475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" name="Freeform 135"/>
              <p:cNvSpPr>
                <a:spLocks/>
              </p:cNvSpPr>
              <p:nvPr/>
            </p:nvSpPr>
            <p:spPr bwMode="auto">
              <a:xfrm>
                <a:off x="4511675" y="3546475"/>
                <a:ext cx="100013" cy="23813"/>
              </a:xfrm>
              <a:custGeom>
                <a:avLst/>
                <a:gdLst>
                  <a:gd name="T0" fmla="*/ 7 w 63"/>
                  <a:gd name="T1" fmla="*/ 15 h 15"/>
                  <a:gd name="T2" fmla="*/ 0 w 63"/>
                  <a:gd name="T3" fmla="*/ 15 h 15"/>
                  <a:gd name="T4" fmla="*/ 0 w 63"/>
                  <a:gd name="T5" fmla="*/ 7 h 15"/>
                  <a:gd name="T6" fmla="*/ 0 w 63"/>
                  <a:gd name="T7" fmla="*/ 7 h 15"/>
                  <a:gd name="T8" fmla="*/ 0 w 63"/>
                  <a:gd name="T9" fmla="*/ 0 h 15"/>
                  <a:gd name="T10" fmla="*/ 7 w 63"/>
                  <a:gd name="T11" fmla="*/ 0 h 15"/>
                  <a:gd name="T12" fmla="*/ 57 w 63"/>
                  <a:gd name="T13" fmla="*/ 0 h 15"/>
                  <a:gd name="T14" fmla="*/ 63 w 63"/>
                  <a:gd name="T15" fmla="*/ 0 h 15"/>
                  <a:gd name="T16" fmla="*/ 63 w 63"/>
                  <a:gd name="T17" fmla="*/ 7 h 15"/>
                  <a:gd name="T18" fmla="*/ 63 w 63"/>
                  <a:gd name="T19" fmla="*/ 7 h 15"/>
                  <a:gd name="T20" fmla="*/ 63 w 63"/>
                  <a:gd name="T21" fmla="*/ 15 h 15"/>
                  <a:gd name="T22" fmla="*/ 57 w 63"/>
                  <a:gd name="T23" fmla="*/ 15 h 15"/>
                  <a:gd name="T24" fmla="*/ 7 w 6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3" y="15"/>
                    </a:lnTo>
                    <a:lnTo>
                      <a:pt x="57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4" name="Freeform 136"/>
              <p:cNvSpPr>
                <a:spLocks/>
              </p:cNvSpPr>
              <p:nvPr/>
            </p:nvSpPr>
            <p:spPr bwMode="auto">
              <a:xfrm>
                <a:off x="4591050" y="3533775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7 w 13"/>
                  <a:gd name="T5" fmla="*/ 23 h 23"/>
                  <a:gd name="T6" fmla="*/ 7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7 w 13"/>
                  <a:gd name="T17" fmla="*/ 0 h 23"/>
                  <a:gd name="T18" fmla="*/ 7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5" name="Freeform 137"/>
              <p:cNvSpPr>
                <a:spLocks/>
              </p:cNvSpPr>
              <p:nvPr/>
            </p:nvSpPr>
            <p:spPr bwMode="auto">
              <a:xfrm>
                <a:off x="4591050" y="3533775"/>
                <a:ext cx="50800" cy="23813"/>
              </a:xfrm>
              <a:custGeom>
                <a:avLst/>
                <a:gdLst>
                  <a:gd name="T0" fmla="*/ 7 w 32"/>
                  <a:gd name="T1" fmla="*/ 15 h 15"/>
                  <a:gd name="T2" fmla="*/ 0 w 32"/>
                  <a:gd name="T3" fmla="*/ 15 h 15"/>
                  <a:gd name="T4" fmla="*/ 0 w 32"/>
                  <a:gd name="T5" fmla="*/ 8 h 15"/>
                  <a:gd name="T6" fmla="*/ 0 w 32"/>
                  <a:gd name="T7" fmla="*/ 8 h 15"/>
                  <a:gd name="T8" fmla="*/ 0 w 32"/>
                  <a:gd name="T9" fmla="*/ 0 h 15"/>
                  <a:gd name="T10" fmla="*/ 7 w 32"/>
                  <a:gd name="T11" fmla="*/ 0 h 15"/>
                  <a:gd name="T12" fmla="*/ 25 w 32"/>
                  <a:gd name="T13" fmla="*/ 0 h 15"/>
                  <a:gd name="T14" fmla="*/ 32 w 32"/>
                  <a:gd name="T15" fmla="*/ 0 h 15"/>
                  <a:gd name="T16" fmla="*/ 32 w 32"/>
                  <a:gd name="T17" fmla="*/ 8 h 15"/>
                  <a:gd name="T18" fmla="*/ 32 w 32"/>
                  <a:gd name="T19" fmla="*/ 8 h 15"/>
                  <a:gd name="T20" fmla="*/ 32 w 32"/>
                  <a:gd name="T21" fmla="*/ 15 h 15"/>
                  <a:gd name="T22" fmla="*/ 25 w 32"/>
                  <a:gd name="T23" fmla="*/ 15 h 15"/>
                  <a:gd name="T24" fmla="*/ 7 w 3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15"/>
                    </a:lnTo>
                    <a:lnTo>
                      <a:pt x="25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6" name="Freeform 138"/>
              <p:cNvSpPr>
                <a:spLocks/>
              </p:cNvSpPr>
              <p:nvPr/>
            </p:nvSpPr>
            <p:spPr bwMode="auto">
              <a:xfrm>
                <a:off x="4621213" y="352266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7" name="Freeform 139"/>
              <p:cNvSpPr>
                <a:spLocks/>
              </p:cNvSpPr>
              <p:nvPr/>
            </p:nvSpPr>
            <p:spPr bwMode="auto">
              <a:xfrm>
                <a:off x="4621213" y="3522663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8" name="Freeform 140"/>
              <p:cNvSpPr>
                <a:spLocks/>
              </p:cNvSpPr>
              <p:nvPr/>
            </p:nvSpPr>
            <p:spPr bwMode="auto">
              <a:xfrm>
                <a:off x="4641850" y="3511550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9" name="Freeform 141"/>
              <p:cNvSpPr>
                <a:spLocks/>
              </p:cNvSpPr>
              <p:nvPr/>
            </p:nvSpPr>
            <p:spPr bwMode="auto">
              <a:xfrm>
                <a:off x="4641850" y="3511550"/>
                <a:ext cx="149225" cy="22225"/>
              </a:xfrm>
              <a:custGeom>
                <a:avLst/>
                <a:gdLst>
                  <a:gd name="T0" fmla="*/ 6 w 94"/>
                  <a:gd name="T1" fmla="*/ 14 h 14"/>
                  <a:gd name="T2" fmla="*/ 0 w 94"/>
                  <a:gd name="T3" fmla="*/ 14 h 14"/>
                  <a:gd name="T4" fmla="*/ 0 w 94"/>
                  <a:gd name="T5" fmla="*/ 7 h 14"/>
                  <a:gd name="T6" fmla="*/ 0 w 94"/>
                  <a:gd name="T7" fmla="*/ 7 h 14"/>
                  <a:gd name="T8" fmla="*/ 0 w 94"/>
                  <a:gd name="T9" fmla="*/ 0 h 14"/>
                  <a:gd name="T10" fmla="*/ 6 w 94"/>
                  <a:gd name="T11" fmla="*/ 0 h 14"/>
                  <a:gd name="T12" fmla="*/ 87 w 94"/>
                  <a:gd name="T13" fmla="*/ 0 h 14"/>
                  <a:gd name="T14" fmla="*/ 94 w 94"/>
                  <a:gd name="T15" fmla="*/ 0 h 14"/>
                  <a:gd name="T16" fmla="*/ 94 w 94"/>
                  <a:gd name="T17" fmla="*/ 7 h 14"/>
                  <a:gd name="T18" fmla="*/ 94 w 94"/>
                  <a:gd name="T19" fmla="*/ 7 h 14"/>
                  <a:gd name="T20" fmla="*/ 94 w 94"/>
                  <a:gd name="T21" fmla="*/ 14 h 14"/>
                  <a:gd name="T22" fmla="*/ 87 w 94"/>
                  <a:gd name="T23" fmla="*/ 14 h 14"/>
                  <a:gd name="T24" fmla="*/ 6 w 94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87" y="0"/>
                    </a:lnTo>
                    <a:lnTo>
                      <a:pt x="94" y="0"/>
                    </a:lnTo>
                    <a:lnTo>
                      <a:pt x="94" y="7"/>
                    </a:lnTo>
                    <a:lnTo>
                      <a:pt x="94" y="7"/>
                    </a:lnTo>
                    <a:lnTo>
                      <a:pt x="94" y="14"/>
                    </a:lnTo>
                    <a:lnTo>
                      <a:pt x="87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0" name="Freeform 142"/>
              <p:cNvSpPr>
                <a:spLocks/>
              </p:cNvSpPr>
              <p:nvPr/>
            </p:nvSpPr>
            <p:spPr bwMode="auto">
              <a:xfrm>
                <a:off x="4770438" y="3498850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1" name="Freeform 143"/>
              <p:cNvSpPr>
                <a:spLocks/>
              </p:cNvSpPr>
              <p:nvPr/>
            </p:nvSpPr>
            <p:spPr bwMode="auto">
              <a:xfrm>
                <a:off x="4770438" y="3498850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8 h 15"/>
                  <a:gd name="T6" fmla="*/ 0 w 19"/>
                  <a:gd name="T7" fmla="*/ 8 h 15"/>
                  <a:gd name="T8" fmla="*/ 0 w 19"/>
                  <a:gd name="T9" fmla="*/ 0 h 15"/>
                  <a:gd name="T10" fmla="*/ 6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8 h 15"/>
                  <a:gd name="T18" fmla="*/ 19 w 19"/>
                  <a:gd name="T19" fmla="*/ 8 h 15"/>
                  <a:gd name="T20" fmla="*/ 19 w 19"/>
                  <a:gd name="T21" fmla="*/ 15 h 15"/>
                  <a:gd name="T22" fmla="*/ 13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2" name="Freeform 144"/>
              <p:cNvSpPr>
                <a:spLocks/>
              </p:cNvSpPr>
              <p:nvPr/>
            </p:nvSpPr>
            <p:spPr bwMode="auto">
              <a:xfrm>
                <a:off x="4779963" y="348773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3" name="Freeform 145"/>
              <p:cNvSpPr>
                <a:spLocks/>
              </p:cNvSpPr>
              <p:nvPr/>
            </p:nvSpPr>
            <p:spPr bwMode="auto">
              <a:xfrm>
                <a:off x="4779963" y="3487738"/>
                <a:ext cx="30163" cy="23813"/>
              </a:xfrm>
              <a:custGeom>
                <a:avLst/>
                <a:gdLst>
                  <a:gd name="T0" fmla="*/ 7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7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3 w 19"/>
                  <a:gd name="T23" fmla="*/ 15 h 15"/>
                  <a:gd name="T24" fmla="*/ 7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4" name="Freeform 146"/>
              <p:cNvSpPr>
                <a:spLocks/>
              </p:cNvSpPr>
              <p:nvPr/>
            </p:nvSpPr>
            <p:spPr bwMode="auto">
              <a:xfrm>
                <a:off x="4791075" y="3487738"/>
                <a:ext cx="217488" cy="23813"/>
              </a:xfrm>
              <a:custGeom>
                <a:avLst/>
                <a:gdLst>
                  <a:gd name="T0" fmla="*/ 6 w 137"/>
                  <a:gd name="T1" fmla="*/ 15 h 15"/>
                  <a:gd name="T2" fmla="*/ 0 w 137"/>
                  <a:gd name="T3" fmla="*/ 15 h 15"/>
                  <a:gd name="T4" fmla="*/ 0 w 137"/>
                  <a:gd name="T5" fmla="*/ 7 h 15"/>
                  <a:gd name="T6" fmla="*/ 0 w 137"/>
                  <a:gd name="T7" fmla="*/ 7 h 15"/>
                  <a:gd name="T8" fmla="*/ 0 w 137"/>
                  <a:gd name="T9" fmla="*/ 0 h 15"/>
                  <a:gd name="T10" fmla="*/ 6 w 137"/>
                  <a:gd name="T11" fmla="*/ 0 h 15"/>
                  <a:gd name="T12" fmla="*/ 131 w 137"/>
                  <a:gd name="T13" fmla="*/ 0 h 15"/>
                  <a:gd name="T14" fmla="*/ 137 w 137"/>
                  <a:gd name="T15" fmla="*/ 0 h 15"/>
                  <a:gd name="T16" fmla="*/ 137 w 137"/>
                  <a:gd name="T17" fmla="*/ 7 h 15"/>
                  <a:gd name="T18" fmla="*/ 137 w 137"/>
                  <a:gd name="T19" fmla="*/ 7 h 15"/>
                  <a:gd name="T20" fmla="*/ 137 w 137"/>
                  <a:gd name="T21" fmla="*/ 15 h 15"/>
                  <a:gd name="T22" fmla="*/ 131 w 137"/>
                  <a:gd name="T23" fmla="*/ 15 h 15"/>
                  <a:gd name="T24" fmla="*/ 6 w 137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1" y="0"/>
                    </a:lnTo>
                    <a:lnTo>
                      <a:pt x="137" y="0"/>
                    </a:lnTo>
                    <a:lnTo>
                      <a:pt x="137" y="7"/>
                    </a:lnTo>
                    <a:lnTo>
                      <a:pt x="137" y="7"/>
                    </a:lnTo>
                    <a:lnTo>
                      <a:pt x="137" y="15"/>
                    </a:lnTo>
                    <a:lnTo>
                      <a:pt x="131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5" name="Freeform 147"/>
              <p:cNvSpPr>
                <a:spLocks/>
              </p:cNvSpPr>
              <p:nvPr/>
            </p:nvSpPr>
            <p:spPr bwMode="auto">
              <a:xfrm>
                <a:off x="4989513" y="3476625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6" name="Freeform 148"/>
              <p:cNvSpPr>
                <a:spLocks/>
              </p:cNvSpPr>
              <p:nvPr/>
            </p:nvSpPr>
            <p:spPr bwMode="auto">
              <a:xfrm>
                <a:off x="4989513" y="3476625"/>
                <a:ext cx="427038" cy="22225"/>
              </a:xfrm>
              <a:custGeom>
                <a:avLst/>
                <a:gdLst>
                  <a:gd name="T0" fmla="*/ 6 w 269"/>
                  <a:gd name="T1" fmla="*/ 14 h 14"/>
                  <a:gd name="T2" fmla="*/ 0 w 269"/>
                  <a:gd name="T3" fmla="*/ 14 h 14"/>
                  <a:gd name="T4" fmla="*/ 0 w 269"/>
                  <a:gd name="T5" fmla="*/ 7 h 14"/>
                  <a:gd name="T6" fmla="*/ 0 w 269"/>
                  <a:gd name="T7" fmla="*/ 7 h 14"/>
                  <a:gd name="T8" fmla="*/ 0 w 269"/>
                  <a:gd name="T9" fmla="*/ 0 h 14"/>
                  <a:gd name="T10" fmla="*/ 6 w 269"/>
                  <a:gd name="T11" fmla="*/ 0 h 14"/>
                  <a:gd name="T12" fmla="*/ 263 w 269"/>
                  <a:gd name="T13" fmla="*/ 0 h 14"/>
                  <a:gd name="T14" fmla="*/ 269 w 269"/>
                  <a:gd name="T15" fmla="*/ 0 h 14"/>
                  <a:gd name="T16" fmla="*/ 269 w 269"/>
                  <a:gd name="T17" fmla="*/ 7 h 14"/>
                  <a:gd name="T18" fmla="*/ 269 w 269"/>
                  <a:gd name="T19" fmla="*/ 7 h 14"/>
                  <a:gd name="T20" fmla="*/ 269 w 269"/>
                  <a:gd name="T21" fmla="*/ 14 h 14"/>
                  <a:gd name="T22" fmla="*/ 263 w 269"/>
                  <a:gd name="T23" fmla="*/ 14 h 14"/>
                  <a:gd name="T24" fmla="*/ 6 w 269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9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63" y="0"/>
                    </a:lnTo>
                    <a:lnTo>
                      <a:pt x="269" y="0"/>
                    </a:lnTo>
                    <a:lnTo>
                      <a:pt x="269" y="7"/>
                    </a:lnTo>
                    <a:lnTo>
                      <a:pt x="269" y="7"/>
                    </a:lnTo>
                    <a:lnTo>
                      <a:pt x="269" y="14"/>
                    </a:lnTo>
                    <a:lnTo>
                      <a:pt x="263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7" name="Freeform 149"/>
              <p:cNvSpPr>
                <a:spLocks/>
              </p:cNvSpPr>
              <p:nvPr/>
            </p:nvSpPr>
            <p:spPr bwMode="auto">
              <a:xfrm>
                <a:off x="5397500" y="3463925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8" name="Freeform 150"/>
              <p:cNvSpPr>
                <a:spLocks/>
              </p:cNvSpPr>
              <p:nvPr/>
            </p:nvSpPr>
            <p:spPr bwMode="auto">
              <a:xfrm>
                <a:off x="5397500" y="3463925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8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8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9" name="Freeform 151"/>
              <p:cNvSpPr>
                <a:spLocks/>
              </p:cNvSpPr>
              <p:nvPr/>
            </p:nvSpPr>
            <p:spPr bwMode="auto">
              <a:xfrm>
                <a:off x="5416550" y="345281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0" name="Freeform 152"/>
              <p:cNvSpPr>
                <a:spLocks/>
              </p:cNvSpPr>
              <p:nvPr/>
            </p:nvSpPr>
            <p:spPr bwMode="auto">
              <a:xfrm>
                <a:off x="5416550" y="3452813"/>
                <a:ext cx="398463" cy="23813"/>
              </a:xfrm>
              <a:custGeom>
                <a:avLst/>
                <a:gdLst>
                  <a:gd name="T0" fmla="*/ 6 w 251"/>
                  <a:gd name="T1" fmla="*/ 15 h 15"/>
                  <a:gd name="T2" fmla="*/ 0 w 251"/>
                  <a:gd name="T3" fmla="*/ 15 h 15"/>
                  <a:gd name="T4" fmla="*/ 0 w 251"/>
                  <a:gd name="T5" fmla="*/ 7 h 15"/>
                  <a:gd name="T6" fmla="*/ 0 w 251"/>
                  <a:gd name="T7" fmla="*/ 7 h 15"/>
                  <a:gd name="T8" fmla="*/ 0 w 251"/>
                  <a:gd name="T9" fmla="*/ 0 h 15"/>
                  <a:gd name="T10" fmla="*/ 6 w 251"/>
                  <a:gd name="T11" fmla="*/ 0 h 15"/>
                  <a:gd name="T12" fmla="*/ 244 w 251"/>
                  <a:gd name="T13" fmla="*/ 0 h 15"/>
                  <a:gd name="T14" fmla="*/ 251 w 251"/>
                  <a:gd name="T15" fmla="*/ 0 h 15"/>
                  <a:gd name="T16" fmla="*/ 251 w 251"/>
                  <a:gd name="T17" fmla="*/ 7 h 15"/>
                  <a:gd name="T18" fmla="*/ 251 w 251"/>
                  <a:gd name="T19" fmla="*/ 7 h 15"/>
                  <a:gd name="T20" fmla="*/ 251 w 251"/>
                  <a:gd name="T21" fmla="*/ 15 h 15"/>
                  <a:gd name="T22" fmla="*/ 244 w 251"/>
                  <a:gd name="T23" fmla="*/ 15 h 15"/>
                  <a:gd name="T24" fmla="*/ 6 w 25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44" y="0"/>
                    </a:lnTo>
                    <a:lnTo>
                      <a:pt x="251" y="0"/>
                    </a:lnTo>
                    <a:lnTo>
                      <a:pt x="251" y="7"/>
                    </a:lnTo>
                    <a:lnTo>
                      <a:pt x="251" y="7"/>
                    </a:lnTo>
                    <a:lnTo>
                      <a:pt x="251" y="15"/>
                    </a:lnTo>
                    <a:lnTo>
                      <a:pt x="24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1" name="Freeform 153"/>
              <p:cNvSpPr>
                <a:spLocks/>
              </p:cNvSpPr>
              <p:nvPr/>
            </p:nvSpPr>
            <p:spPr bwMode="auto">
              <a:xfrm>
                <a:off x="5794375" y="3429000"/>
                <a:ext cx="20638" cy="47625"/>
              </a:xfrm>
              <a:custGeom>
                <a:avLst/>
                <a:gdLst>
                  <a:gd name="T0" fmla="*/ 13 w 13"/>
                  <a:gd name="T1" fmla="*/ 22 h 30"/>
                  <a:gd name="T2" fmla="*/ 13 w 13"/>
                  <a:gd name="T3" fmla="*/ 30 h 30"/>
                  <a:gd name="T4" fmla="*/ 6 w 13"/>
                  <a:gd name="T5" fmla="*/ 30 h 30"/>
                  <a:gd name="T6" fmla="*/ 6 w 13"/>
                  <a:gd name="T7" fmla="*/ 30 h 30"/>
                  <a:gd name="T8" fmla="*/ 0 w 13"/>
                  <a:gd name="T9" fmla="*/ 30 h 30"/>
                  <a:gd name="T10" fmla="*/ 0 w 13"/>
                  <a:gd name="T11" fmla="*/ 22 h 30"/>
                  <a:gd name="T12" fmla="*/ 0 w 13"/>
                  <a:gd name="T13" fmla="*/ 7 h 30"/>
                  <a:gd name="T14" fmla="*/ 0 w 13"/>
                  <a:gd name="T15" fmla="*/ 0 h 30"/>
                  <a:gd name="T16" fmla="*/ 6 w 13"/>
                  <a:gd name="T17" fmla="*/ 0 h 30"/>
                  <a:gd name="T18" fmla="*/ 6 w 13"/>
                  <a:gd name="T19" fmla="*/ 0 h 30"/>
                  <a:gd name="T20" fmla="*/ 13 w 13"/>
                  <a:gd name="T21" fmla="*/ 0 h 30"/>
                  <a:gd name="T22" fmla="*/ 13 w 13"/>
                  <a:gd name="T23" fmla="*/ 7 h 30"/>
                  <a:gd name="T24" fmla="*/ 13 w 13"/>
                  <a:gd name="T25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30">
                    <a:moveTo>
                      <a:pt x="13" y="22"/>
                    </a:moveTo>
                    <a:lnTo>
                      <a:pt x="13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0" y="22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2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2" name="Freeform 154"/>
              <p:cNvSpPr>
                <a:spLocks/>
              </p:cNvSpPr>
              <p:nvPr/>
            </p:nvSpPr>
            <p:spPr bwMode="auto">
              <a:xfrm>
                <a:off x="5794375" y="3429000"/>
                <a:ext cx="100013" cy="23813"/>
              </a:xfrm>
              <a:custGeom>
                <a:avLst/>
                <a:gdLst>
                  <a:gd name="T0" fmla="*/ 6 w 63"/>
                  <a:gd name="T1" fmla="*/ 15 h 15"/>
                  <a:gd name="T2" fmla="*/ 0 w 63"/>
                  <a:gd name="T3" fmla="*/ 15 h 15"/>
                  <a:gd name="T4" fmla="*/ 0 w 63"/>
                  <a:gd name="T5" fmla="*/ 7 h 15"/>
                  <a:gd name="T6" fmla="*/ 0 w 63"/>
                  <a:gd name="T7" fmla="*/ 7 h 15"/>
                  <a:gd name="T8" fmla="*/ 0 w 63"/>
                  <a:gd name="T9" fmla="*/ 0 h 15"/>
                  <a:gd name="T10" fmla="*/ 6 w 63"/>
                  <a:gd name="T11" fmla="*/ 0 h 15"/>
                  <a:gd name="T12" fmla="*/ 56 w 63"/>
                  <a:gd name="T13" fmla="*/ 0 h 15"/>
                  <a:gd name="T14" fmla="*/ 63 w 63"/>
                  <a:gd name="T15" fmla="*/ 0 h 15"/>
                  <a:gd name="T16" fmla="*/ 63 w 63"/>
                  <a:gd name="T17" fmla="*/ 7 h 15"/>
                  <a:gd name="T18" fmla="*/ 63 w 63"/>
                  <a:gd name="T19" fmla="*/ 7 h 15"/>
                  <a:gd name="T20" fmla="*/ 63 w 63"/>
                  <a:gd name="T21" fmla="*/ 15 h 15"/>
                  <a:gd name="T22" fmla="*/ 56 w 63"/>
                  <a:gd name="T23" fmla="*/ 15 h 15"/>
                  <a:gd name="T24" fmla="*/ 6 w 6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3" y="0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3" y="15"/>
                    </a:lnTo>
                    <a:lnTo>
                      <a:pt x="56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3" name="Freeform 155"/>
              <p:cNvSpPr>
                <a:spLocks/>
              </p:cNvSpPr>
              <p:nvPr/>
            </p:nvSpPr>
            <p:spPr bwMode="auto">
              <a:xfrm>
                <a:off x="5873750" y="3417888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4" name="Freeform 156"/>
              <p:cNvSpPr>
                <a:spLocks/>
              </p:cNvSpPr>
              <p:nvPr/>
            </p:nvSpPr>
            <p:spPr bwMode="auto">
              <a:xfrm>
                <a:off x="5873750" y="3417888"/>
                <a:ext cx="39688" cy="22225"/>
              </a:xfrm>
              <a:custGeom>
                <a:avLst/>
                <a:gdLst>
                  <a:gd name="T0" fmla="*/ 6 w 25"/>
                  <a:gd name="T1" fmla="*/ 14 h 14"/>
                  <a:gd name="T2" fmla="*/ 0 w 25"/>
                  <a:gd name="T3" fmla="*/ 14 h 14"/>
                  <a:gd name="T4" fmla="*/ 0 w 25"/>
                  <a:gd name="T5" fmla="*/ 7 h 14"/>
                  <a:gd name="T6" fmla="*/ 0 w 25"/>
                  <a:gd name="T7" fmla="*/ 7 h 14"/>
                  <a:gd name="T8" fmla="*/ 0 w 25"/>
                  <a:gd name="T9" fmla="*/ 0 h 14"/>
                  <a:gd name="T10" fmla="*/ 6 w 25"/>
                  <a:gd name="T11" fmla="*/ 0 h 14"/>
                  <a:gd name="T12" fmla="*/ 19 w 25"/>
                  <a:gd name="T13" fmla="*/ 0 h 14"/>
                  <a:gd name="T14" fmla="*/ 25 w 25"/>
                  <a:gd name="T15" fmla="*/ 0 h 14"/>
                  <a:gd name="T16" fmla="*/ 25 w 25"/>
                  <a:gd name="T17" fmla="*/ 7 h 14"/>
                  <a:gd name="T18" fmla="*/ 25 w 25"/>
                  <a:gd name="T19" fmla="*/ 7 h 14"/>
                  <a:gd name="T20" fmla="*/ 25 w 25"/>
                  <a:gd name="T21" fmla="*/ 14 h 14"/>
                  <a:gd name="T22" fmla="*/ 19 w 25"/>
                  <a:gd name="T23" fmla="*/ 14 h 14"/>
                  <a:gd name="T24" fmla="*/ 6 w 2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4"/>
                    </a:lnTo>
                    <a:lnTo>
                      <a:pt x="19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5" name="Freeform 157"/>
              <p:cNvSpPr>
                <a:spLocks/>
              </p:cNvSpPr>
              <p:nvPr/>
            </p:nvSpPr>
            <p:spPr bwMode="auto">
              <a:xfrm>
                <a:off x="5894388" y="3405188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6" name="Freeform 158"/>
              <p:cNvSpPr>
                <a:spLocks/>
              </p:cNvSpPr>
              <p:nvPr/>
            </p:nvSpPr>
            <p:spPr bwMode="auto">
              <a:xfrm>
                <a:off x="5894388" y="3405188"/>
                <a:ext cx="98425" cy="23813"/>
              </a:xfrm>
              <a:custGeom>
                <a:avLst/>
                <a:gdLst>
                  <a:gd name="T0" fmla="*/ 6 w 62"/>
                  <a:gd name="T1" fmla="*/ 15 h 15"/>
                  <a:gd name="T2" fmla="*/ 0 w 62"/>
                  <a:gd name="T3" fmla="*/ 15 h 15"/>
                  <a:gd name="T4" fmla="*/ 0 w 62"/>
                  <a:gd name="T5" fmla="*/ 8 h 15"/>
                  <a:gd name="T6" fmla="*/ 0 w 62"/>
                  <a:gd name="T7" fmla="*/ 8 h 15"/>
                  <a:gd name="T8" fmla="*/ 0 w 62"/>
                  <a:gd name="T9" fmla="*/ 0 h 15"/>
                  <a:gd name="T10" fmla="*/ 6 w 62"/>
                  <a:gd name="T11" fmla="*/ 0 h 15"/>
                  <a:gd name="T12" fmla="*/ 56 w 62"/>
                  <a:gd name="T13" fmla="*/ 0 h 15"/>
                  <a:gd name="T14" fmla="*/ 62 w 62"/>
                  <a:gd name="T15" fmla="*/ 0 h 15"/>
                  <a:gd name="T16" fmla="*/ 62 w 62"/>
                  <a:gd name="T17" fmla="*/ 8 h 15"/>
                  <a:gd name="T18" fmla="*/ 62 w 62"/>
                  <a:gd name="T19" fmla="*/ 8 h 15"/>
                  <a:gd name="T20" fmla="*/ 62 w 62"/>
                  <a:gd name="T21" fmla="*/ 15 h 15"/>
                  <a:gd name="T22" fmla="*/ 56 w 62"/>
                  <a:gd name="T23" fmla="*/ 15 h 15"/>
                  <a:gd name="T24" fmla="*/ 6 w 6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2" y="0"/>
                    </a:lnTo>
                    <a:lnTo>
                      <a:pt x="62" y="8"/>
                    </a:lnTo>
                    <a:lnTo>
                      <a:pt x="62" y="8"/>
                    </a:lnTo>
                    <a:lnTo>
                      <a:pt x="62" y="15"/>
                    </a:lnTo>
                    <a:lnTo>
                      <a:pt x="56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7" name="Freeform 159"/>
              <p:cNvSpPr>
                <a:spLocks/>
              </p:cNvSpPr>
              <p:nvPr/>
            </p:nvSpPr>
            <p:spPr bwMode="auto">
              <a:xfrm>
                <a:off x="5973763" y="3394075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8" name="Freeform 160"/>
              <p:cNvSpPr>
                <a:spLocks/>
              </p:cNvSpPr>
              <p:nvPr/>
            </p:nvSpPr>
            <p:spPr bwMode="auto">
              <a:xfrm>
                <a:off x="5973763" y="3394075"/>
                <a:ext cx="247650" cy="23813"/>
              </a:xfrm>
              <a:custGeom>
                <a:avLst/>
                <a:gdLst>
                  <a:gd name="T0" fmla="*/ 6 w 156"/>
                  <a:gd name="T1" fmla="*/ 15 h 15"/>
                  <a:gd name="T2" fmla="*/ 0 w 156"/>
                  <a:gd name="T3" fmla="*/ 15 h 15"/>
                  <a:gd name="T4" fmla="*/ 0 w 156"/>
                  <a:gd name="T5" fmla="*/ 7 h 15"/>
                  <a:gd name="T6" fmla="*/ 0 w 156"/>
                  <a:gd name="T7" fmla="*/ 7 h 15"/>
                  <a:gd name="T8" fmla="*/ 0 w 156"/>
                  <a:gd name="T9" fmla="*/ 0 h 15"/>
                  <a:gd name="T10" fmla="*/ 6 w 156"/>
                  <a:gd name="T11" fmla="*/ 0 h 15"/>
                  <a:gd name="T12" fmla="*/ 150 w 156"/>
                  <a:gd name="T13" fmla="*/ 0 h 15"/>
                  <a:gd name="T14" fmla="*/ 156 w 156"/>
                  <a:gd name="T15" fmla="*/ 0 h 15"/>
                  <a:gd name="T16" fmla="*/ 156 w 156"/>
                  <a:gd name="T17" fmla="*/ 7 h 15"/>
                  <a:gd name="T18" fmla="*/ 156 w 156"/>
                  <a:gd name="T19" fmla="*/ 7 h 15"/>
                  <a:gd name="T20" fmla="*/ 156 w 156"/>
                  <a:gd name="T21" fmla="*/ 15 h 15"/>
                  <a:gd name="T22" fmla="*/ 150 w 156"/>
                  <a:gd name="T23" fmla="*/ 15 h 15"/>
                  <a:gd name="T24" fmla="*/ 6 w 15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6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56" y="7"/>
                    </a:lnTo>
                    <a:lnTo>
                      <a:pt x="156" y="7"/>
                    </a:lnTo>
                    <a:lnTo>
                      <a:pt x="156" y="15"/>
                    </a:lnTo>
                    <a:lnTo>
                      <a:pt x="150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9" name="Freeform 161"/>
              <p:cNvSpPr>
                <a:spLocks/>
              </p:cNvSpPr>
              <p:nvPr/>
            </p:nvSpPr>
            <p:spPr bwMode="auto">
              <a:xfrm>
                <a:off x="6202363" y="3381375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0" name="Freeform 162"/>
              <p:cNvSpPr>
                <a:spLocks/>
              </p:cNvSpPr>
              <p:nvPr/>
            </p:nvSpPr>
            <p:spPr bwMode="auto">
              <a:xfrm>
                <a:off x="6202363" y="3381375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8 h 15"/>
                  <a:gd name="T6" fmla="*/ 0 w 31"/>
                  <a:gd name="T7" fmla="*/ 8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8 h 15"/>
                  <a:gd name="T18" fmla="*/ 31 w 31"/>
                  <a:gd name="T19" fmla="*/ 8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1" name="Freeform 163"/>
              <p:cNvSpPr>
                <a:spLocks/>
              </p:cNvSpPr>
              <p:nvPr/>
            </p:nvSpPr>
            <p:spPr bwMode="auto">
              <a:xfrm>
                <a:off x="6230938" y="3381375"/>
                <a:ext cx="30163" cy="23813"/>
              </a:xfrm>
              <a:custGeom>
                <a:avLst/>
                <a:gdLst>
                  <a:gd name="T0" fmla="*/ 7 w 19"/>
                  <a:gd name="T1" fmla="*/ 15 h 15"/>
                  <a:gd name="T2" fmla="*/ 0 w 19"/>
                  <a:gd name="T3" fmla="*/ 15 h 15"/>
                  <a:gd name="T4" fmla="*/ 0 w 19"/>
                  <a:gd name="T5" fmla="*/ 8 h 15"/>
                  <a:gd name="T6" fmla="*/ 0 w 19"/>
                  <a:gd name="T7" fmla="*/ 8 h 15"/>
                  <a:gd name="T8" fmla="*/ 0 w 19"/>
                  <a:gd name="T9" fmla="*/ 0 h 15"/>
                  <a:gd name="T10" fmla="*/ 7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8 h 15"/>
                  <a:gd name="T18" fmla="*/ 19 w 19"/>
                  <a:gd name="T19" fmla="*/ 8 h 15"/>
                  <a:gd name="T20" fmla="*/ 19 w 19"/>
                  <a:gd name="T21" fmla="*/ 15 h 15"/>
                  <a:gd name="T22" fmla="*/ 13 w 19"/>
                  <a:gd name="T23" fmla="*/ 15 h 15"/>
                  <a:gd name="T24" fmla="*/ 7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2" name="Freeform 164"/>
              <p:cNvSpPr>
                <a:spLocks/>
              </p:cNvSpPr>
              <p:nvPr/>
            </p:nvSpPr>
            <p:spPr bwMode="auto">
              <a:xfrm>
                <a:off x="6242050" y="3370263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3" name="Freeform 165"/>
              <p:cNvSpPr>
                <a:spLocks/>
              </p:cNvSpPr>
              <p:nvPr/>
            </p:nvSpPr>
            <p:spPr bwMode="auto">
              <a:xfrm>
                <a:off x="6242050" y="3370263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6 w 19"/>
                  <a:gd name="T11" fmla="*/ 0 h 15"/>
                  <a:gd name="T12" fmla="*/ 12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2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Freeform 166"/>
              <p:cNvSpPr>
                <a:spLocks/>
              </p:cNvSpPr>
              <p:nvPr/>
            </p:nvSpPr>
            <p:spPr bwMode="auto">
              <a:xfrm>
                <a:off x="6251575" y="3359150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Freeform 167"/>
              <p:cNvSpPr>
                <a:spLocks/>
              </p:cNvSpPr>
              <p:nvPr/>
            </p:nvSpPr>
            <p:spPr bwMode="auto">
              <a:xfrm>
                <a:off x="6251575" y="3359150"/>
                <a:ext cx="39688" cy="22225"/>
              </a:xfrm>
              <a:custGeom>
                <a:avLst/>
                <a:gdLst>
                  <a:gd name="T0" fmla="*/ 6 w 25"/>
                  <a:gd name="T1" fmla="*/ 14 h 14"/>
                  <a:gd name="T2" fmla="*/ 0 w 25"/>
                  <a:gd name="T3" fmla="*/ 14 h 14"/>
                  <a:gd name="T4" fmla="*/ 0 w 25"/>
                  <a:gd name="T5" fmla="*/ 7 h 14"/>
                  <a:gd name="T6" fmla="*/ 0 w 25"/>
                  <a:gd name="T7" fmla="*/ 7 h 14"/>
                  <a:gd name="T8" fmla="*/ 0 w 25"/>
                  <a:gd name="T9" fmla="*/ 0 h 14"/>
                  <a:gd name="T10" fmla="*/ 6 w 25"/>
                  <a:gd name="T11" fmla="*/ 0 h 14"/>
                  <a:gd name="T12" fmla="*/ 19 w 25"/>
                  <a:gd name="T13" fmla="*/ 0 h 14"/>
                  <a:gd name="T14" fmla="*/ 25 w 25"/>
                  <a:gd name="T15" fmla="*/ 0 h 14"/>
                  <a:gd name="T16" fmla="*/ 25 w 25"/>
                  <a:gd name="T17" fmla="*/ 7 h 14"/>
                  <a:gd name="T18" fmla="*/ 25 w 25"/>
                  <a:gd name="T19" fmla="*/ 7 h 14"/>
                  <a:gd name="T20" fmla="*/ 25 w 25"/>
                  <a:gd name="T21" fmla="*/ 14 h 14"/>
                  <a:gd name="T22" fmla="*/ 19 w 25"/>
                  <a:gd name="T23" fmla="*/ 14 h 14"/>
                  <a:gd name="T24" fmla="*/ 6 w 2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4"/>
                    </a:lnTo>
                    <a:lnTo>
                      <a:pt x="19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6" name="Freeform 168"/>
              <p:cNvSpPr>
                <a:spLocks/>
              </p:cNvSpPr>
              <p:nvPr/>
            </p:nvSpPr>
            <p:spPr bwMode="auto">
              <a:xfrm>
                <a:off x="6272213" y="3322638"/>
                <a:ext cx="19050" cy="58738"/>
              </a:xfrm>
              <a:custGeom>
                <a:avLst/>
                <a:gdLst>
                  <a:gd name="T0" fmla="*/ 12 w 12"/>
                  <a:gd name="T1" fmla="*/ 30 h 37"/>
                  <a:gd name="T2" fmla="*/ 12 w 12"/>
                  <a:gd name="T3" fmla="*/ 37 h 37"/>
                  <a:gd name="T4" fmla="*/ 6 w 12"/>
                  <a:gd name="T5" fmla="*/ 37 h 37"/>
                  <a:gd name="T6" fmla="*/ 6 w 12"/>
                  <a:gd name="T7" fmla="*/ 37 h 37"/>
                  <a:gd name="T8" fmla="*/ 0 w 12"/>
                  <a:gd name="T9" fmla="*/ 37 h 37"/>
                  <a:gd name="T10" fmla="*/ 0 w 12"/>
                  <a:gd name="T11" fmla="*/ 30 h 37"/>
                  <a:gd name="T12" fmla="*/ 0 w 12"/>
                  <a:gd name="T13" fmla="*/ 8 h 37"/>
                  <a:gd name="T14" fmla="*/ 0 w 12"/>
                  <a:gd name="T15" fmla="*/ 0 h 37"/>
                  <a:gd name="T16" fmla="*/ 6 w 12"/>
                  <a:gd name="T17" fmla="*/ 0 h 37"/>
                  <a:gd name="T18" fmla="*/ 6 w 12"/>
                  <a:gd name="T19" fmla="*/ 0 h 37"/>
                  <a:gd name="T20" fmla="*/ 12 w 12"/>
                  <a:gd name="T21" fmla="*/ 0 h 37"/>
                  <a:gd name="T22" fmla="*/ 12 w 12"/>
                  <a:gd name="T23" fmla="*/ 8 h 37"/>
                  <a:gd name="T24" fmla="*/ 12 w 12"/>
                  <a:gd name="T2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37">
                    <a:moveTo>
                      <a:pt x="12" y="30"/>
                    </a:moveTo>
                    <a:lnTo>
                      <a:pt x="12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0" y="37"/>
                    </a:lnTo>
                    <a:lnTo>
                      <a:pt x="0" y="30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7" name="Freeform 169"/>
              <p:cNvSpPr>
                <a:spLocks/>
              </p:cNvSpPr>
              <p:nvPr/>
            </p:nvSpPr>
            <p:spPr bwMode="auto">
              <a:xfrm>
                <a:off x="6272213" y="3322638"/>
                <a:ext cx="107950" cy="23813"/>
              </a:xfrm>
              <a:custGeom>
                <a:avLst/>
                <a:gdLst>
                  <a:gd name="T0" fmla="*/ 6 w 68"/>
                  <a:gd name="T1" fmla="*/ 15 h 15"/>
                  <a:gd name="T2" fmla="*/ 0 w 68"/>
                  <a:gd name="T3" fmla="*/ 15 h 15"/>
                  <a:gd name="T4" fmla="*/ 0 w 68"/>
                  <a:gd name="T5" fmla="*/ 8 h 15"/>
                  <a:gd name="T6" fmla="*/ 0 w 68"/>
                  <a:gd name="T7" fmla="*/ 8 h 15"/>
                  <a:gd name="T8" fmla="*/ 0 w 68"/>
                  <a:gd name="T9" fmla="*/ 0 h 15"/>
                  <a:gd name="T10" fmla="*/ 6 w 68"/>
                  <a:gd name="T11" fmla="*/ 0 h 15"/>
                  <a:gd name="T12" fmla="*/ 62 w 68"/>
                  <a:gd name="T13" fmla="*/ 0 h 15"/>
                  <a:gd name="T14" fmla="*/ 68 w 68"/>
                  <a:gd name="T15" fmla="*/ 0 h 15"/>
                  <a:gd name="T16" fmla="*/ 68 w 68"/>
                  <a:gd name="T17" fmla="*/ 8 h 15"/>
                  <a:gd name="T18" fmla="*/ 68 w 68"/>
                  <a:gd name="T19" fmla="*/ 8 h 15"/>
                  <a:gd name="T20" fmla="*/ 68 w 68"/>
                  <a:gd name="T21" fmla="*/ 15 h 15"/>
                  <a:gd name="T22" fmla="*/ 62 w 68"/>
                  <a:gd name="T23" fmla="*/ 15 h 15"/>
                  <a:gd name="T24" fmla="*/ 6 w 6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2" y="0"/>
                    </a:lnTo>
                    <a:lnTo>
                      <a:pt x="68" y="0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15"/>
                    </a:lnTo>
                    <a:lnTo>
                      <a:pt x="6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8" name="Freeform 170"/>
              <p:cNvSpPr>
                <a:spLocks/>
              </p:cNvSpPr>
              <p:nvPr/>
            </p:nvSpPr>
            <p:spPr bwMode="auto">
              <a:xfrm>
                <a:off x="6361113" y="3311525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9" name="Freeform 171"/>
              <p:cNvSpPr>
                <a:spLocks/>
              </p:cNvSpPr>
              <p:nvPr/>
            </p:nvSpPr>
            <p:spPr bwMode="auto">
              <a:xfrm>
                <a:off x="6361113" y="3311525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7 h 15"/>
                  <a:gd name="T6" fmla="*/ 0 w 31"/>
                  <a:gd name="T7" fmla="*/ 7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7 h 15"/>
                  <a:gd name="T18" fmla="*/ 31 w 31"/>
                  <a:gd name="T19" fmla="*/ 7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0" name="Freeform 172"/>
              <p:cNvSpPr>
                <a:spLocks/>
              </p:cNvSpPr>
              <p:nvPr/>
            </p:nvSpPr>
            <p:spPr bwMode="auto">
              <a:xfrm>
                <a:off x="6391275" y="3300413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Freeform 173"/>
              <p:cNvSpPr>
                <a:spLocks/>
              </p:cNvSpPr>
              <p:nvPr/>
            </p:nvSpPr>
            <p:spPr bwMode="auto">
              <a:xfrm>
                <a:off x="6391275" y="3300413"/>
                <a:ext cx="39688" cy="22225"/>
              </a:xfrm>
              <a:custGeom>
                <a:avLst/>
                <a:gdLst>
                  <a:gd name="T0" fmla="*/ 6 w 25"/>
                  <a:gd name="T1" fmla="*/ 14 h 14"/>
                  <a:gd name="T2" fmla="*/ 0 w 25"/>
                  <a:gd name="T3" fmla="*/ 14 h 14"/>
                  <a:gd name="T4" fmla="*/ 0 w 25"/>
                  <a:gd name="T5" fmla="*/ 7 h 14"/>
                  <a:gd name="T6" fmla="*/ 0 w 25"/>
                  <a:gd name="T7" fmla="*/ 7 h 14"/>
                  <a:gd name="T8" fmla="*/ 0 w 25"/>
                  <a:gd name="T9" fmla="*/ 0 h 14"/>
                  <a:gd name="T10" fmla="*/ 6 w 25"/>
                  <a:gd name="T11" fmla="*/ 0 h 14"/>
                  <a:gd name="T12" fmla="*/ 18 w 25"/>
                  <a:gd name="T13" fmla="*/ 0 h 14"/>
                  <a:gd name="T14" fmla="*/ 25 w 25"/>
                  <a:gd name="T15" fmla="*/ 0 h 14"/>
                  <a:gd name="T16" fmla="*/ 25 w 25"/>
                  <a:gd name="T17" fmla="*/ 7 h 14"/>
                  <a:gd name="T18" fmla="*/ 25 w 25"/>
                  <a:gd name="T19" fmla="*/ 7 h 14"/>
                  <a:gd name="T20" fmla="*/ 25 w 25"/>
                  <a:gd name="T21" fmla="*/ 14 h 14"/>
                  <a:gd name="T22" fmla="*/ 18 w 25"/>
                  <a:gd name="T23" fmla="*/ 14 h 14"/>
                  <a:gd name="T24" fmla="*/ 6 w 2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4"/>
                    </a:lnTo>
                    <a:lnTo>
                      <a:pt x="18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2" name="Freeform 174"/>
              <p:cNvSpPr>
                <a:spLocks/>
              </p:cNvSpPr>
              <p:nvPr/>
            </p:nvSpPr>
            <p:spPr bwMode="auto">
              <a:xfrm>
                <a:off x="6410325" y="328771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3" name="Freeform 175"/>
              <p:cNvSpPr>
                <a:spLocks/>
              </p:cNvSpPr>
              <p:nvPr/>
            </p:nvSpPr>
            <p:spPr bwMode="auto">
              <a:xfrm>
                <a:off x="6410325" y="3287713"/>
                <a:ext cx="79375" cy="23813"/>
              </a:xfrm>
              <a:custGeom>
                <a:avLst/>
                <a:gdLst>
                  <a:gd name="T0" fmla="*/ 6 w 50"/>
                  <a:gd name="T1" fmla="*/ 15 h 15"/>
                  <a:gd name="T2" fmla="*/ 0 w 50"/>
                  <a:gd name="T3" fmla="*/ 15 h 15"/>
                  <a:gd name="T4" fmla="*/ 0 w 50"/>
                  <a:gd name="T5" fmla="*/ 8 h 15"/>
                  <a:gd name="T6" fmla="*/ 0 w 50"/>
                  <a:gd name="T7" fmla="*/ 8 h 15"/>
                  <a:gd name="T8" fmla="*/ 0 w 50"/>
                  <a:gd name="T9" fmla="*/ 0 h 15"/>
                  <a:gd name="T10" fmla="*/ 6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8 h 15"/>
                  <a:gd name="T18" fmla="*/ 50 w 50"/>
                  <a:gd name="T19" fmla="*/ 8 h 15"/>
                  <a:gd name="T20" fmla="*/ 50 w 50"/>
                  <a:gd name="T21" fmla="*/ 15 h 15"/>
                  <a:gd name="T22" fmla="*/ 44 w 50"/>
                  <a:gd name="T23" fmla="*/ 15 h 15"/>
                  <a:gd name="T24" fmla="*/ 6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" name="Freeform 176"/>
              <p:cNvSpPr>
                <a:spLocks/>
              </p:cNvSpPr>
              <p:nvPr/>
            </p:nvSpPr>
            <p:spPr bwMode="auto">
              <a:xfrm>
                <a:off x="6470650" y="3276600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5" name="Freeform 177"/>
              <p:cNvSpPr>
                <a:spLocks/>
              </p:cNvSpPr>
              <p:nvPr/>
            </p:nvSpPr>
            <p:spPr bwMode="auto">
              <a:xfrm>
                <a:off x="6470650" y="3276600"/>
                <a:ext cx="69850" cy="23813"/>
              </a:xfrm>
              <a:custGeom>
                <a:avLst/>
                <a:gdLst>
                  <a:gd name="T0" fmla="*/ 6 w 44"/>
                  <a:gd name="T1" fmla="*/ 15 h 15"/>
                  <a:gd name="T2" fmla="*/ 0 w 44"/>
                  <a:gd name="T3" fmla="*/ 15 h 15"/>
                  <a:gd name="T4" fmla="*/ 0 w 44"/>
                  <a:gd name="T5" fmla="*/ 7 h 15"/>
                  <a:gd name="T6" fmla="*/ 0 w 44"/>
                  <a:gd name="T7" fmla="*/ 7 h 15"/>
                  <a:gd name="T8" fmla="*/ 0 w 44"/>
                  <a:gd name="T9" fmla="*/ 0 h 15"/>
                  <a:gd name="T10" fmla="*/ 6 w 44"/>
                  <a:gd name="T11" fmla="*/ 0 h 15"/>
                  <a:gd name="T12" fmla="*/ 37 w 44"/>
                  <a:gd name="T13" fmla="*/ 0 h 15"/>
                  <a:gd name="T14" fmla="*/ 44 w 44"/>
                  <a:gd name="T15" fmla="*/ 0 h 15"/>
                  <a:gd name="T16" fmla="*/ 44 w 44"/>
                  <a:gd name="T17" fmla="*/ 7 h 15"/>
                  <a:gd name="T18" fmla="*/ 44 w 44"/>
                  <a:gd name="T19" fmla="*/ 7 h 15"/>
                  <a:gd name="T20" fmla="*/ 44 w 44"/>
                  <a:gd name="T21" fmla="*/ 15 h 15"/>
                  <a:gd name="T22" fmla="*/ 37 w 44"/>
                  <a:gd name="T23" fmla="*/ 15 h 15"/>
                  <a:gd name="T24" fmla="*/ 6 w 4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5"/>
                    </a:lnTo>
                    <a:lnTo>
                      <a:pt x="37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6" name="Freeform 178"/>
              <p:cNvSpPr>
                <a:spLocks/>
              </p:cNvSpPr>
              <p:nvPr/>
            </p:nvSpPr>
            <p:spPr bwMode="auto">
              <a:xfrm>
                <a:off x="6519863" y="3263900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6 w 13"/>
                  <a:gd name="T5" fmla="*/ 23 h 23"/>
                  <a:gd name="T6" fmla="*/ 6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6 w 13"/>
                  <a:gd name="T17" fmla="*/ 0 h 23"/>
                  <a:gd name="T18" fmla="*/ 6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Freeform 179"/>
              <p:cNvSpPr>
                <a:spLocks/>
              </p:cNvSpPr>
              <p:nvPr/>
            </p:nvSpPr>
            <p:spPr bwMode="auto">
              <a:xfrm>
                <a:off x="6519863" y="3263900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Freeform 180"/>
              <p:cNvSpPr>
                <a:spLocks/>
              </p:cNvSpPr>
              <p:nvPr/>
            </p:nvSpPr>
            <p:spPr bwMode="auto">
              <a:xfrm>
                <a:off x="6540500" y="3252788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Freeform 181"/>
              <p:cNvSpPr>
                <a:spLocks/>
              </p:cNvSpPr>
              <p:nvPr/>
            </p:nvSpPr>
            <p:spPr bwMode="auto">
              <a:xfrm>
                <a:off x="6540500" y="3252788"/>
                <a:ext cx="128588" cy="23813"/>
              </a:xfrm>
              <a:custGeom>
                <a:avLst/>
                <a:gdLst>
                  <a:gd name="T0" fmla="*/ 6 w 81"/>
                  <a:gd name="T1" fmla="*/ 15 h 15"/>
                  <a:gd name="T2" fmla="*/ 0 w 81"/>
                  <a:gd name="T3" fmla="*/ 15 h 15"/>
                  <a:gd name="T4" fmla="*/ 0 w 81"/>
                  <a:gd name="T5" fmla="*/ 7 h 15"/>
                  <a:gd name="T6" fmla="*/ 0 w 81"/>
                  <a:gd name="T7" fmla="*/ 7 h 15"/>
                  <a:gd name="T8" fmla="*/ 0 w 81"/>
                  <a:gd name="T9" fmla="*/ 0 h 15"/>
                  <a:gd name="T10" fmla="*/ 6 w 81"/>
                  <a:gd name="T11" fmla="*/ 0 h 15"/>
                  <a:gd name="T12" fmla="*/ 75 w 81"/>
                  <a:gd name="T13" fmla="*/ 0 h 15"/>
                  <a:gd name="T14" fmla="*/ 81 w 81"/>
                  <a:gd name="T15" fmla="*/ 0 h 15"/>
                  <a:gd name="T16" fmla="*/ 81 w 81"/>
                  <a:gd name="T17" fmla="*/ 7 h 15"/>
                  <a:gd name="T18" fmla="*/ 81 w 81"/>
                  <a:gd name="T19" fmla="*/ 7 h 15"/>
                  <a:gd name="T20" fmla="*/ 81 w 81"/>
                  <a:gd name="T21" fmla="*/ 15 h 15"/>
                  <a:gd name="T22" fmla="*/ 75 w 81"/>
                  <a:gd name="T23" fmla="*/ 15 h 15"/>
                  <a:gd name="T24" fmla="*/ 6 w 8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75" y="0"/>
                    </a:lnTo>
                    <a:lnTo>
                      <a:pt x="81" y="0"/>
                    </a:lnTo>
                    <a:lnTo>
                      <a:pt x="81" y="7"/>
                    </a:lnTo>
                    <a:lnTo>
                      <a:pt x="81" y="7"/>
                    </a:lnTo>
                    <a:lnTo>
                      <a:pt x="81" y="15"/>
                    </a:lnTo>
                    <a:lnTo>
                      <a:pt x="7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Freeform 182"/>
              <p:cNvSpPr>
                <a:spLocks/>
              </p:cNvSpPr>
              <p:nvPr/>
            </p:nvSpPr>
            <p:spPr bwMode="auto">
              <a:xfrm>
                <a:off x="6648450" y="3228975"/>
                <a:ext cx="20638" cy="47625"/>
              </a:xfrm>
              <a:custGeom>
                <a:avLst/>
                <a:gdLst>
                  <a:gd name="T0" fmla="*/ 13 w 13"/>
                  <a:gd name="T1" fmla="*/ 22 h 30"/>
                  <a:gd name="T2" fmla="*/ 13 w 13"/>
                  <a:gd name="T3" fmla="*/ 30 h 30"/>
                  <a:gd name="T4" fmla="*/ 7 w 13"/>
                  <a:gd name="T5" fmla="*/ 30 h 30"/>
                  <a:gd name="T6" fmla="*/ 7 w 13"/>
                  <a:gd name="T7" fmla="*/ 30 h 30"/>
                  <a:gd name="T8" fmla="*/ 0 w 13"/>
                  <a:gd name="T9" fmla="*/ 30 h 30"/>
                  <a:gd name="T10" fmla="*/ 0 w 13"/>
                  <a:gd name="T11" fmla="*/ 22 h 30"/>
                  <a:gd name="T12" fmla="*/ 0 w 13"/>
                  <a:gd name="T13" fmla="*/ 8 h 30"/>
                  <a:gd name="T14" fmla="*/ 0 w 13"/>
                  <a:gd name="T15" fmla="*/ 0 h 30"/>
                  <a:gd name="T16" fmla="*/ 7 w 13"/>
                  <a:gd name="T17" fmla="*/ 0 h 30"/>
                  <a:gd name="T18" fmla="*/ 7 w 13"/>
                  <a:gd name="T19" fmla="*/ 0 h 30"/>
                  <a:gd name="T20" fmla="*/ 13 w 13"/>
                  <a:gd name="T21" fmla="*/ 0 h 30"/>
                  <a:gd name="T22" fmla="*/ 13 w 13"/>
                  <a:gd name="T23" fmla="*/ 8 h 30"/>
                  <a:gd name="T24" fmla="*/ 13 w 13"/>
                  <a:gd name="T25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30">
                    <a:moveTo>
                      <a:pt x="13" y="22"/>
                    </a:moveTo>
                    <a:lnTo>
                      <a:pt x="13" y="30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0" y="30"/>
                    </a:lnTo>
                    <a:lnTo>
                      <a:pt x="0" y="22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2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Freeform 183"/>
              <p:cNvSpPr>
                <a:spLocks/>
              </p:cNvSpPr>
              <p:nvPr/>
            </p:nvSpPr>
            <p:spPr bwMode="auto">
              <a:xfrm>
                <a:off x="6648450" y="3228975"/>
                <a:ext cx="39688" cy="23813"/>
              </a:xfrm>
              <a:custGeom>
                <a:avLst/>
                <a:gdLst>
                  <a:gd name="T0" fmla="*/ 7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7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7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Freeform 184"/>
              <p:cNvSpPr>
                <a:spLocks/>
              </p:cNvSpPr>
              <p:nvPr/>
            </p:nvSpPr>
            <p:spPr bwMode="auto">
              <a:xfrm>
                <a:off x="6669088" y="3217863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Freeform 185"/>
              <p:cNvSpPr>
                <a:spLocks/>
              </p:cNvSpPr>
              <p:nvPr/>
            </p:nvSpPr>
            <p:spPr bwMode="auto">
              <a:xfrm>
                <a:off x="6669088" y="3217863"/>
                <a:ext cx="128588" cy="23813"/>
              </a:xfrm>
              <a:custGeom>
                <a:avLst/>
                <a:gdLst>
                  <a:gd name="T0" fmla="*/ 6 w 81"/>
                  <a:gd name="T1" fmla="*/ 15 h 15"/>
                  <a:gd name="T2" fmla="*/ 0 w 81"/>
                  <a:gd name="T3" fmla="*/ 15 h 15"/>
                  <a:gd name="T4" fmla="*/ 0 w 81"/>
                  <a:gd name="T5" fmla="*/ 7 h 15"/>
                  <a:gd name="T6" fmla="*/ 0 w 81"/>
                  <a:gd name="T7" fmla="*/ 7 h 15"/>
                  <a:gd name="T8" fmla="*/ 0 w 81"/>
                  <a:gd name="T9" fmla="*/ 0 h 15"/>
                  <a:gd name="T10" fmla="*/ 6 w 81"/>
                  <a:gd name="T11" fmla="*/ 0 h 15"/>
                  <a:gd name="T12" fmla="*/ 75 w 81"/>
                  <a:gd name="T13" fmla="*/ 0 h 15"/>
                  <a:gd name="T14" fmla="*/ 81 w 81"/>
                  <a:gd name="T15" fmla="*/ 0 h 15"/>
                  <a:gd name="T16" fmla="*/ 81 w 81"/>
                  <a:gd name="T17" fmla="*/ 7 h 15"/>
                  <a:gd name="T18" fmla="*/ 81 w 81"/>
                  <a:gd name="T19" fmla="*/ 7 h 15"/>
                  <a:gd name="T20" fmla="*/ 81 w 81"/>
                  <a:gd name="T21" fmla="*/ 15 h 15"/>
                  <a:gd name="T22" fmla="*/ 75 w 81"/>
                  <a:gd name="T23" fmla="*/ 15 h 15"/>
                  <a:gd name="T24" fmla="*/ 6 w 8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75" y="0"/>
                    </a:lnTo>
                    <a:lnTo>
                      <a:pt x="81" y="0"/>
                    </a:lnTo>
                    <a:lnTo>
                      <a:pt x="81" y="7"/>
                    </a:lnTo>
                    <a:lnTo>
                      <a:pt x="81" y="7"/>
                    </a:lnTo>
                    <a:lnTo>
                      <a:pt x="81" y="15"/>
                    </a:lnTo>
                    <a:lnTo>
                      <a:pt x="7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Freeform 186"/>
              <p:cNvSpPr>
                <a:spLocks/>
              </p:cNvSpPr>
              <p:nvPr/>
            </p:nvSpPr>
            <p:spPr bwMode="auto">
              <a:xfrm>
                <a:off x="6778625" y="3217863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6 w 19"/>
                  <a:gd name="T11" fmla="*/ 0 h 15"/>
                  <a:gd name="T12" fmla="*/ 12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2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Freeform 187"/>
              <p:cNvSpPr>
                <a:spLocks/>
              </p:cNvSpPr>
              <p:nvPr/>
            </p:nvSpPr>
            <p:spPr bwMode="auto">
              <a:xfrm>
                <a:off x="6788150" y="3205163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6 w 13"/>
                  <a:gd name="T5" fmla="*/ 23 h 23"/>
                  <a:gd name="T6" fmla="*/ 6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6 w 13"/>
                  <a:gd name="T17" fmla="*/ 0 h 23"/>
                  <a:gd name="T18" fmla="*/ 6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Freeform 188"/>
              <p:cNvSpPr>
                <a:spLocks/>
              </p:cNvSpPr>
              <p:nvPr/>
            </p:nvSpPr>
            <p:spPr bwMode="auto">
              <a:xfrm>
                <a:off x="6788150" y="3205163"/>
                <a:ext cx="130175" cy="23813"/>
              </a:xfrm>
              <a:custGeom>
                <a:avLst/>
                <a:gdLst>
                  <a:gd name="T0" fmla="*/ 6 w 82"/>
                  <a:gd name="T1" fmla="*/ 15 h 15"/>
                  <a:gd name="T2" fmla="*/ 0 w 82"/>
                  <a:gd name="T3" fmla="*/ 15 h 15"/>
                  <a:gd name="T4" fmla="*/ 0 w 82"/>
                  <a:gd name="T5" fmla="*/ 8 h 15"/>
                  <a:gd name="T6" fmla="*/ 0 w 82"/>
                  <a:gd name="T7" fmla="*/ 8 h 15"/>
                  <a:gd name="T8" fmla="*/ 0 w 82"/>
                  <a:gd name="T9" fmla="*/ 0 h 15"/>
                  <a:gd name="T10" fmla="*/ 6 w 82"/>
                  <a:gd name="T11" fmla="*/ 0 h 15"/>
                  <a:gd name="T12" fmla="*/ 75 w 82"/>
                  <a:gd name="T13" fmla="*/ 0 h 15"/>
                  <a:gd name="T14" fmla="*/ 82 w 82"/>
                  <a:gd name="T15" fmla="*/ 0 h 15"/>
                  <a:gd name="T16" fmla="*/ 82 w 82"/>
                  <a:gd name="T17" fmla="*/ 8 h 15"/>
                  <a:gd name="T18" fmla="*/ 82 w 82"/>
                  <a:gd name="T19" fmla="*/ 8 h 15"/>
                  <a:gd name="T20" fmla="*/ 82 w 82"/>
                  <a:gd name="T21" fmla="*/ 15 h 15"/>
                  <a:gd name="T22" fmla="*/ 75 w 82"/>
                  <a:gd name="T23" fmla="*/ 15 h 15"/>
                  <a:gd name="T24" fmla="*/ 6 w 8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75" y="0"/>
                    </a:lnTo>
                    <a:lnTo>
                      <a:pt x="82" y="0"/>
                    </a:lnTo>
                    <a:lnTo>
                      <a:pt x="82" y="8"/>
                    </a:lnTo>
                    <a:lnTo>
                      <a:pt x="82" y="8"/>
                    </a:lnTo>
                    <a:lnTo>
                      <a:pt x="82" y="15"/>
                    </a:lnTo>
                    <a:lnTo>
                      <a:pt x="7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Freeform 189"/>
              <p:cNvSpPr>
                <a:spLocks/>
              </p:cNvSpPr>
              <p:nvPr/>
            </p:nvSpPr>
            <p:spPr bwMode="auto">
              <a:xfrm>
                <a:off x="6897688" y="3194050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Freeform 190"/>
              <p:cNvSpPr>
                <a:spLocks/>
              </p:cNvSpPr>
              <p:nvPr/>
            </p:nvSpPr>
            <p:spPr bwMode="auto">
              <a:xfrm>
                <a:off x="6897688" y="3194050"/>
                <a:ext cx="60325" cy="23813"/>
              </a:xfrm>
              <a:custGeom>
                <a:avLst/>
                <a:gdLst>
                  <a:gd name="T0" fmla="*/ 6 w 38"/>
                  <a:gd name="T1" fmla="*/ 15 h 15"/>
                  <a:gd name="T2" fmla="*/ 0 w 38"/>
                  <a:gd name="T3" fmla="*/ 15 h 15"/>
                  <a:gd name="T4" fmla="*/ 0 w 38"/>
                  <a:gd name="T5" fmla="*/ 7 h 15"/>
                  <a:gd name="T6" fmla="*/ 0 w 38"/>
                  <a:gd name="T7" fmla="*/ 7 h 15"/>
                  <a:gd name="T8" fmla="*/ 0 w 38"/>
                  <a:gd name="T9" fmla="*/ 0 h 15"/>
                  <a:gd name="T10" fmla="*/ 6 w 38"/>
                  <a:gd name="T11" fmla="*/ 0 h 15"/>
                  <a:gd name="T12" fmla="*/ 31 w 38"/>
                  <a:gd name="T13" fmla="*/ 0 h 15"/>
                  <a:gd name="T14" fmla="*/ 38 w 38"/>
                  <a:gd name="T15" fmla="*/ 0 h 15"/>
                  <a:gd name="T16" fmla="*/ 38 w 38"/>
                  <a:gd name="T17" fmla="*/ 7 h 15"/>
                  <a:gd name="T18" fmla="*/ 38 w 38"/>
                  <a:gd name="T19" fmla="*/ 7 h 15"/>
                  <a:gd name="T20" fmla="*/ 38 w 38"/>
                  <a:gd name="T21" fmla="*/ 15 h 15"/>
                  <a:gd name="T22" fmla="*/ 31 w 38"/>
                  <a:gd name="T23" fmla="*/ 15 h 15"/>
                  <a:gd name="T24" fmla="*/ 6 w 3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8" y="15"/>
                    </a:lnTo>
                    <a:lnTo>
                      <a:pt x="31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Freeform 191"/>
              <p:cNvSpPr>
                <a:spLocks/>
              </p:cNvSpPr>
              <p:nvPr/>
            </p:nvSpPr>
            <p:spPr bwMode="auto">
              <a:xfrm>
                <a:off x="6937375" y="3182938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Freeform 192"/>
              <p:cNvSpPr>
                <a:spLocks/>
              </p:cNvSpPr>
              <p:nvPr/>
            </p:nvSpPr>
            <p:spPr bwMode="auto">
              <a:xfrm>
                <a:off x="6937375" y="3182938"/>
                <a:ext cx="30163" cy="22225"/>
              </a:xfrm>
              <a:custGeom>
                <a:avLst/>
                <a:gdLst>
                  <a:gd name="T0" fmla="*/ 6 w 19"/>
                  <a:gd name="T1" fmla="*/ 14 h 14"/>
                  <a:gd name="T2" fmla="*/ 0 w 19"/>
                  <a:gd name="T3" fmla="*/ 14 h 14"/>
                  <a:gd name="T4" fmla="*/ 0 w 19"/>
                  <a:gd name="T5" fmla="*/ 7 h 14"/>
                  <a:gd name="T6" fmla="*/ 0 w 19"/>
                  <a:gd name="T7" fmla="*/ 7 h 14"/>
                  <a:gd name="T8" fmla="*/ 0 w 19"/>
                  <a:gd name="T9" fmla="*/ 0 h 14"/>
                  <a:gd name="T10" fmla="*/ 6 w 19"/>
                  <a:gd name="T11" fmla="*/ 0 h 14"/>
                  <a:gd name="T12" fmla="*/ 13 w 19"/>
                  <a:gd name="T13" fmla="*/ 0 h 14"/>
                  <a:gd name="T14" fmla="*/ 19 w 19"/>
                  <a:gd name="T15" fmla="*/ 0 h 14"/>
                  <a:gd name="T16" fmla="*/ 19 w 19"/>
                  <a:gd name="T17" fmla="*/ 7 h 14"/>
                  <a:gd name="T18" fmla="*/ 19 w 19"/>
                  <a:gd name="T19" fmla="*/ 7 h 14"/>
                  <a:gd name="T20" fmla="*/ 19 w 19"/>
                  <a:gd name="T21" fmla="*/ 14 h 14"/>
                  <a:gd name="T22" fmla="*/ 13 w 19"/>
                  <a:gd name="T23" fmla="*/ 14 h 14"/>
                  <a:gd name="T24" fmla="*/ 6 w 19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4"/>
                    </a:lnTo>
                    <a:lnTo>
                      <a:pt x="13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1" name="Freeform 193"/>
              <p:cNvSpPr>
                <a:spLocks/>
              </p:cNvSpPr>
              <p:nvPr/>
            </p:nvSpPr>
            <p:spPr bwMode="auto">
              <a:xfrm>
                <a:off x="6946900" y="317023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Freeform 194"/>
              <p:cNvSpPr>
                <a:spLocks/>
              </p:cNvSpPr>
              <p:nvPr/>
            </p:nvSpPr>
            <p:spPr bwMode="auto">
              <a:xfrm>
                <a:off x="6946900" y="3170238"/>
                <a:ext cx="149225" cy="23813"/>
              </a:xfrm>
              <a:custGeom>
                <a:avLst/>
                <a:gdLst>
                  <a:gd name="T0" fmla="*/ 7 w 94"/>
                  <a:gd name="T1" fmla="*/ 15 h 15"/>
                  <a:gd name="T2" fmla="*/ 0 w 94"/>
                  <a:gd name="T3" fmla="*/ 15 h 15"/>
                  <a:gd name="T4" fmla="*/ 0 w 94"/>
                  <a:gd name="T5" fmla="*/ 8 h 15"/>
                  <a:gd name="T6" fmla="*/ 0 w 94"/>
                  <a:gd name="T7" fmla="*/ 8 h 15"/>
                  <a:gd name="T8" fmla="*/ 0 w 94"/>
                  <a:gd name="T9" fmla="*/ 0 h 15"/>
                  <a:gd name="T10" fmla="*/ 7 w 94"/>
                  <a:gd name="T11" fmla="*/ 0 h 15"/>
                  <a:gd name="T12" fmla="*/ 88 w 94"/>
                  <a:gd name="T13" fmla="*/ 0 h 15"/>
                  <a:gd name="T14" fmla="*/ 94 w 94"/>
                  <a:gd name="T15" fmla="*/ 0 h 15"/>
                  <a:gd name="T16" fmla="*/ 94 w 94"/>
                  <a:gd name="T17" fmla="*/ 8 h 15"/>
                  <a:gd name="T18" fmla="*/ 94 w 94"/>
                  <a:gd name="T19" fmla="*/ 8 h 15"/>
                  <a:gd name="T20" fmla="*/ 94 w 94"/>
                  <a:gd name="T21" fmla="*/ 15 h 15"/>
                  <a:gd name="T22" fmla="*/ 88 w 94"/>
                  <a:gd name="T23" fmla="*/ 15 h 15"/>
                  <a:gd name="T24" fmla="*/ 7 w 9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88" y="0"/>
                    </a:lnTo>
                    <a:lnTo>
                      <a:pt x="94" y="0"/>
                    </a:lnTo>
                    <a:lnTo>
                      <a:pt x="94" y="8"/>
                    </a:lnTo>
                    <a:lnTo>
                      <a:pt x="94" y="8"/>
                    </a:lnTo>
                    <a:lnTo>
                      <a:pt x="94" y="15"/>
                    </a:lnTo>
                    <a:lnTo>
                      <a:pt x="88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3" name="Freeform 195"/>
              <p:cNvSpPr>
                <a:spLocks/>
              </p:cNvSpPr>
              <p:nvPr/>
            </p:nvSpPr>
            <p:spPr bwMode="auto">
              <a:xfrm>
                <a:off x="7077075" y="3159125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4" name="Freeform 196"/>
              <p:cNvSpPr>
                <a:spLocks/>
              </p:cNvSpPr>
              <p:nvPr/>
            </p:nvSpPr>
            <p:spPr bwMode="auto">
              <a:xfrm>
                <a:off x="7077075" y="3159125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7 h 15"/>
                  <a:gd name="T6" fmla="*/ 0 w 31"/>
                  <a:gd name="T7" fmla="*/ 7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7 h 15"/>
                  <a:gd name="T18" fmla="*/ 31 w 31"/>
                  <a:gd name="T19" fmla="*/ 7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5" name="Freeform 197"/>
              <p:cNvSpPr>
                <a:spLocks/>
              </p:cNvSpPr>
              <p:nvPr/>
            </p:nvSpPr>
            <p:spPr bwMode="auto">
              <a:xfrm>
                <a:off x="7105650" y="3146425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7 w 13"/>
                  <a:gd name="T5" fmla="*/ 23 h 23"/>
                  <a:gd name="T6" fmla="*/ 7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7 w 13"/>
                  <a:gd name="T17" fmla="*/ 0 h 23"/>
                  <a:gd name="T18" fmla="*/ 7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6" name="Freeform 198"/>
              <p:cNvSpPr>
                <a:spLocks/>
              </p:cNvSpPr>
              <p:nvPr/>
            </p:nvSpPr>
            <p:spPr bwMode="auto">
              <a:xfrm>
                <a:off x="7105650" y="3146425"/>
                <a:ext cx="130175" cy="23813"/>
              </a:xfrm>
              <a:custGeom>
                <a:avLst/>
                <a:gdLst>
                  <a:gd name="T0" fmla="*/ 7 w 82"/>
                  <a:gd name="T1" fmla="*/ 15 h 15"/>
                  <a:gd name="T2" fmla="*/ 0 w 82"/>
                  <a:gd name="T3" fmla="*/ 15 h 15"/>
                  <a:gd name="T4" fmla="*/ 0 w 82"/>
                  <a:gd name="T5" fmla="*/ 8 h 15"/>
                  <a:gd name="T6" fmla="*/ 0 w 82"/>
                  <a:gd name="T7" fmla="*/ 8 h 15"/>
                  <a:gd name="T8" fmla="*/ 0 w 82"/>
                  <a:gd name="T9" fmla="*/ 0 h 15"/>
                  <a:gd name="T10" fmla="*/ 7 w 82"/>
                  <a:gd name="T11" fmla="*/ 0 h 15"/>
                  <a:gd name="T12" fmla="*/ 76 w 82"/>
                  <a:gd name="T13" fmla="*/ 0 h 15"/>
                  <a:gd name="T14" fmla="*/ 82 w 82"/>
                  <a:gd name="T15" fmla="*/ 0 h 15"/>
                  <a:gd name="T16" fmla="*/ 82 w 82"/>
                  <a:gd name="T17" fmla="*/ 8 h 15"/>
                  <a:gd name="T18" fmla="*/ 82 w 82"/>
                  <a:gd name="T19" fmla="*/ 8 h 15"/>
                  <a:gd name="T20" fmla="*/ 82 w 82"/>
                  <a:gd name="T21" fmla="*/ 15 h 15"/>
                  <a:gd name="T22" fmla="*/ 76 w 82"/>
                  <a:gd name="T23" fmla="*/ 15 h 15"/>
                  <a:gd name="T24" fmla="*/ 7 w 8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6" y="0"/>
                    </a:lnTo>
                    <a:lnTo>
                      <a:pt x="82" y="0"/>
                    </a:lnTo>
                    <a:lnTo>
                      <a:pt x="82" y="8"/>
                    </a:lnTo>
                    <a:lnTo>
                      <a:pt x="82" y="8"/>
                    </a:lnTo>
                    <a:lnTo>
                      <a:pt x="82" y="15"/>
                    </a:lnTo>
                    <a:lnTo>
                      <a:pt x="76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7" name="Freeform 199"/>
              <p:cNvSpPr>
                <a:spLocks/>
              </p:cNvSpPr>
              <p:nvPr/>
            </p:nvSpPr>
            <p:spPr bwMode="auto">
              <a:xfrm>
                <a:off x="7215188" y="313531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Freeform 200"/>
              <p:cNvSpPr>
                <a:spLocks/>
              </p:cNvSpPr>
              <p:nvPr/>
            </p:nvSpPr>
            <p:spPr bwMode="auto">
              <a:xfrm>
                <a:off x="7215188" y="3135313"/>
                <a:ext cx="90488" cy="23813"/>
              </a:xfrm>
              <a:custGeom>
                <a:avLst/>
                <a:gdLst>
                  <a:gd name="T0" fmla="*/ 7 w 57"/>
                  <a:gd name="T1" fmla="*/ 15 h 15"/>
                  <a:gd name="T2" fmla="*/ 0 w 57"/>
                  <a:gd name="T3" fmla="*/ 15 h 15"/>
                  <a:gd name="T4" fmla="*/ 0 w 57"/>
                  <a:gd name="T5" fmla="*/ 7 h 15"/>
                  <a:gd name="T6" fmla="*/ 0 w 57"/>
                  <a:gd name="T7" fmla="*/ 7 h 15"/>
                  <a:gd name="T8" fmla="*/ 0 w 57"/>
                  <a:gd name="T9" fmla="*/ 0 h 15"/>
                  <a:gd name="T10" fmla="*/ 7 w 57"/>
                  <a:gd name="T11" fmla="*/ 0 h 15"/>
                  <a:gd name="T12" fmla="*/ 50 w 57"/>
                  <a:gd name="T13" fmla="*/ 0 h 15"/>
                  <a:gd name="T14" fmla="*/ 57 w 57"/>
                  <a:gd name="T15" fmla="*/ 0 h 15"/>
                  <a:gd name="T16" fmla="*/ 57 w 57"/>
                  <a:gd name="T17" fmla="*/ 7 h 15"/>
                  <a:gd name="T18" fmla="*/ 57 w 57"/>
                  <a:gd name="T19" fmla="*/ 7 h 15"/>
                  <a:gd name="T20" fmla="*/ 57 w 57"/>
                  <a:gd name="T21" fmla="*/ 15 h 15"/>
                  <a:gd name="T22" fmla="*/ 50 w 57"/>
                  <a:gd name="T23" fmla="*/ 15 h 15"/>
                  <a:gd name="T24" fmla="*/ 7 w 57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0" y="0"/>
                    </a:lnTo>
                    <a:lnTo>
                      <a:pt x="57" y="0"/>
                    </a:lnTo>
                    <a:lnTo>
                      <a:pt x="57" y="7"/>
                    </a:lnTo>
                    <a:lnTo>
                      <a:pt x="57" y="7"/>
                    </a:lnTo>
                    <a:lnTo>
                      <a:pt x="57" y="15"/>
                    </a:lnTo>
                    <a:lnTo>
                      <a:pt x="50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9" name="Freeform 201"/>
              <p:cNvSpPr>
                <a:spLocks/>
              </p:cNvSpPr>
              <p:nvPr/>
            </p:nvSpPr>
            <p:spPr bwMode="auto">
              <a:xfrm>
                <a:off x="7285038" y="3124200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0" name="Freeform 202"/>
              <p:cNvSpPr>
                <a:spLocks/>
              </p:cNvSpPr>
              <p:nvPr/>
            </p:nvSpPr>
            <p:spPr bwMode="auto">
              <a:xfrm>
                <a:off x="7285038" y="3124200"/>
                <a:ext cx="79375" cy="22225"/>
              </a:xfrm>
              <a:custGeom>
                <a:avLst/>
                <a:gdLst>
                  <a:gd name="T0" fmla="*/ 6 w 50"/>
                  <a:gd name="T1" fmla="*/ 14 h 14"/>
                  <a:gd name="T2" fmla="*/ 0 w 50"/>
                  <a:gd name="T3" fmla="*/ 14 h 14"/>
                  <a:gd name="T4" fmla="*/ 0 w 50"/>
                  <a:gd name="T5" fmla="*/ 7 h 14"/>
                  <a:gd name="T6" fmla="*/ 0 w 50"/>
                  <a:gd name="T7" fmla="*/ 7 h 14"/>
                  <a:gd name="T8" fmla="*/ 0 w 50"/>
                  <a:gd name="T9" fmla="*/ 0 h 14"/>
                  <a:gd name="T10" fmla="*/ 6 w 50"/>
                  <a:gd name="T11" fmla="*/ 0 h 14"/>
                  <a:gd name="T12" fmla="*/ 44 w 50"/>
                  <a:gd name="T13" fmla="*/ 0 h 14"/>
                  <a:gd name="T14" fmla="*/ 50 w 50"/>
                  <a:gd name="T15" fmla="*/ 0 h 14"/>
                  <a:gd name="T16" fmla="*/ 50 w 50"/>
                  <a:gd name="T17" fmla="*/ 7 h 14"/>
                  <a:gd name="T18" fmla="*/ 50 w 50"/>
                  <a:gd name="T19" fmla="*/ 7 h 14"/>
                  <a:gd name="T20" fmla="*/ 50 w 50"/>
                  <a:gd name="T21" fmla="*/ 14 h 14"/>
                  <a:gd name="T22" fmla="*/ 44 w 50"/>
                  <a:gd name="T23" fmla="*/ 14 h 14"/>
                  <a:gd name="T24" fmla="*/ 6 w 50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0" y="14"/>
                    </a:lnTo>
                    <a:lnTo>
                      <a:pt x="44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Freeform 203"/>
              <p:cNvSpPr>
                <a:spLocks/>
              </p:cNvSpPr>
              <p:nvPr/>
            </p:nvSpPr>
            <p:spPr bwMode="auto">
              <a:xfrm>
                <a:off x="7345363" y="3111500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2" name="Freeform 204"/>
              <p:cNvSpPr>
                <a:spLocks/>
              </p:cNvSpPr>
              <p:nvPr/>
            </p:nvSpPr>
            <p:spPr bwMode="auto">
              <a:xfrm>
                <a:off x="7345363" y="3111500"/>
                <a:ext cx="238125" cy="23813"/>
              </a:xfrm>
              <a:custGeom>
                <a:avLst/>
                <a:gdLst>
                  <a:gd name="T0" fmla="*/ 6 w 150"/>
                  <a:gd name="T1" fmla="*/ 15 h 15"/>
                  <a:gd name="T2" fmla="*/ 0 w 150"/>
                  <a:gd name="T3" fmla="*/ 15 h 15"/>
                  <a:gd name="T4" fmla="*/ 0 w 150"/>
                  <a:gd name="T5" fmla="*/ 8 h 15"/>
                  <a:gd name="T6" fmla="*/ 0 w 150"/>
                  <a:gd name="T7" fmla="*/ 8 h 15"/>
                  <a:gd name="T8" fmla="*/ 0 w 150"/>
                  <a:gd name="T9" fmla="*/ 0 h 15"/>
                  <a:gd name="T10" fmla="*/ 6 w 150"/>
                  <a:gd name="T11" fmla="*/ 0 h 15"/>
                  <a:gd name="T12" fmla="*/ 144 w 150"/>
                  <a:gd name="T13" fmla="*/ 0 h 15"/>
                  <a:gd name="T14" fmla="*/ 150 w 150"/>
                  <a:gd name="T15" fmla="*/ 0 h 15"/>
                  <a:gd name="T16" fmla="*/ 150 w 150"/>
                  <a:gd name="T17" fmla="*/ 8 h 15"/>
                  <a:gd name="T18" fmla="*/ 150 w 150"/>
                  <a:gd name="T19" fmla="*/ 8 h 15"/>
                  <a:gd name="T20" fmla="*/ 150 w 150"/>
                  <a:gd name="T21" fmla="*/ 15 h 15"/>
                  <a:gd name="T22" fmla="*/ 144 w 150"/>
                  <a:gd name="T23" fmla="*/ 15 h 15"/>
                  <a:gd name="T24" fmla="*/ 6 w 1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8"/>
                    </a:lnTo>
                    <a:lnTo>
                      <a:pt x="150" y="8"/>
                    </a:lnTo>
                    <a:lnTo>
                      <a:pt x="150" y="15"/>
                    </a:lnTo>
                    <a:lnTo>
                      <a:pt x="14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3" name="Freeform 205"/>
              <p:cNvSpPr>
                <a:spLocks/>
              </p:cNvSpPr>
              <p:nvPr/>
            </p:nvSpPr>
            <p:spPr bwMode="auto">
              <a:xfrm>
                <a:off x="7562850" y="310038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4" name="Freeform 206"/>
              <p:cNvSpPr>
                <a:spLocks/>
              </p:cNvSpPr>
              <p:nvPr/>
            </p:nvSpPr>
            <p:spPr bwMode="auto">
              <a:xfrm>
                <a:off x="7562850" y="3100388"/>
                <a:ext cx="41275" cy="23813"/>
              </a:xfrm>
              <a:custGeom>
                <a:avLst/>
                <a:gdLst>
                  <a:gd name="T0" fmla="*/ 7 w 26"/>
                  <a:gd name="T1" fmla="*/ 15 h 15"/>
                  <a:gd name="T2" fmla="*/ 0 w 26"/>
                  <a:gd name="T3" fmla="*/ 15 h 15"/>
                  <a:gd name="T4" fmla="*/ 0 w 26"/>
                  <a:gd name="T5" fmla="*/ 7 h 15"/>
                  <a:gd name="T6" fmla="*/ 0 w 26"/>
                  <a:gd name="T7" fmla="*/ 7 h 15"/>
                  <a:gd name="T8" fmla="*/ 0 w 26"/>
                  <a:gd name="T9" fmla="*/ 0 h 15"/>
                  <a:gd name="T10" fmla="*/ 7 w 26"/>
                  <a:gd name="T11" fmla="*/ 0 h 15"/>
                  <a:gd name="T12" fmla="*/ 19 w 26"/>
                  <a:gd name="T13" fmla="*/ 0 h 15"/>
                  <a:gd name="T14" fmla="*/ 26 w 26"/>
                  <a:gd name="T15" fmla="*/ 0 h 15"/>
                  <a:gd name="T16" fmla="*/ 26 w 26"/>
                  <a:gd name="T17" fmla="*/ 7 h 15"/>
                  <a:gd name="T18" fmla="*/ 26 w 26"/>
                  <a:gd name="T19" fmla="*/ 7 h 15"/>
                  <a:gd name="T20" fmla="*/ 26 w 26"/>
                  <a:gd name="T21" fmla="*/ 15 h 15"/>
                  <a:gd name="T22" fmla="*/ 19 w 26"/>
                  <a:gd name="T23" fmla="*/ 15 h 15"/>
                  <a:gd name="T24" fmla="*/ 7 w 2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6" y="0"/>
                    </a:lnTo>
                    <a:lnTo>
                      <a:pt x="26" y="7"/>
                    </a:lnTo>
                    <a:lnTo>
                      <a:pt x="26" y="7"/>
                    </a:lnTo>
                    <a:lnTo>
                      <a:pt x="26" y="15"/>
                    </a:lnTo>
                    <a:lnTo>
                      <a:pt x="1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5" name="Freeform 207"/>
              <p:cNvSpPr>
                <a:spLocks/>
              </p:cNvSpPr>
              <p:nvPr/>
            </p:nvSpPr>
            <p:spPr bwMode="auto">
              <a:xfrm>
                <a:off x="7583488" y="3087688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6 w 13"/>
                  <a:gd name="T5" fmla="*/ 23 h 23"/>
                  <a:gd name="T6" fmla="*/ 6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6 w 13"/>
                  <a:gd name="T17" fmla="*/ 0 h 23"/>
                  <a:gd name="T18" fmla="*/ 6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6" name="Freeform 209"/>
              <p:cNvSpPr>
                <a:spLocks/>
              </p:cNvSpPr>
              <p:nvPr/>
            </p:nvSpPr>
            <p:spPr bwMode="auto">
              <a:xfrm>
                <a:off x="7583488" y="3087688"/>
                <a:ext cx="60325" cy="23813"/>
              </a:xfrm>
              <a:custGeom>
                <a:avLst/>
                <a:gdLst>
                  <a:gd name="T0" fmla="*/ 6 w 38"/>
                  <a:gd name="T1" fmla="*/ 15 h 15"/>
                  <a:gd name="T2" fmla="*/ 0 w 38"/>
                  <a:gd name="T3" fmla="*/ 15 h 15"/>
                  <a:gd name="T4" fmla="*/ 0 w 38"/>
                  <a:gd name="T5" fmla="*/ 8 h 15"/>
                  <a:gd name="T6" fmla="*/ 0 w 38"/>
                  <a:gd name="T7" fmla="*/ 8 h 15"/>
                  <a:gd name="T8" fmla="*/ 0 w 38"/>
                  <a:gd name="T9" fmla="*/ 0 h 15"/>
                  <a:gd name="T10" fmla="*/ 6 w 38"/>
                  <a:gd name="T11" fmla="*/ 0 h 15"/>
                  <a:gd name="T12" fmla="*/ 31 w 38"/>
                  <a:gd name="T13" fmla="*/ 0 h 15"/>
                  <a:gd name="T14" fmla="*/ 38 w 38"/>
                  <a:gd name="T15" fmla="*/ 0 h 15"/>
                  <a:gd name="T16" fmla="*/ 38 w 38"/>
                  <a:gd name="T17" fmla="*/ 8 h 15"/>
                  <a:gd name="T18" fmla="*/ 38 w 38"/>
                  <a:gd name="T19" fmla="*/ 8 h 15"/>
                  <a:gd name="T20" fmla="*/ 38 w 38"/>
                  <a:gd name="T21" fmla="*/ 15 h 15"/>
                  <a:gd name="T22" fmla="*/ 31 w 38"/>
                  <a:gd name="T23" fmla="*/ 15 h 15"/>
                  <a:gd name="T24" fmla="*/ 6 w 3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15"/>
                    </a:lnTo>
                    <a:lnTo>
                      <a:pt x="31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7" name="Freeform 210"/>
              <p:cNvSpPr>
                <a:spLocks/>
              </p:cNvSpPr>
              <p:nvPr/>
            </p:nvSpPr>
            <p:spPr bwMode="auto">
              <a:xfrm>
                <a:off x="7623175" y="3076575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8" name="Freeform 211"/>
              <p:cNvSpPr>
                <a:spLocks/>
              </p:cNvSpPr>
              <p:nvPr/>
            </p:nvSpPr>
            <p:spPr bwMode="auto">
              <a:xfrm>
                <a:off x="7623175" y="3076575"/>
                <a:ext cx="69850" cy="23813"/>
              </a:xfrm>
              <a:custGeom>
                <a:avLst/>
                <a:gdLst>
                  <a:gd name="T0" fmla="*/ 6 w 44"/>
                  <a:gd name="T1" fmla="*/ 15 h 15"/>
                  <a:gd name="T2" fmla="*/ 0 w 44"/>
                  <a:gd name="T3" fmla="*/ 15 h 15"/>
                  <a:gd name="T4" fmla="*/ 0 w 44"/>
                  <a:gd name="T5" fmla="*/ 7 h 15"/>
                  <a:gd name="T6" fmla="*/ 0 w 44"/>
                  <a:gd name="T7" fmla="*/ 7 h 15"/>
                  <a:gd name="T8" fmla="*/ 0 w 44"/>
                  <a:gd name="T9" fmla="*/ 0 h 15"/>
                  <a:gd name="T10" fmla="*/ 6 w 44"/>
                  <a:gd name="T11" fmla="*/ 0 h 15"/>
                  <a:gd name="T12" fmla="*/ 38 w 44"/>
                  <a:gd name="T13" fmla="*/ 0 h 15"/>
                  <a:gd name="T14" fmla="*/ 44 w 44"/>
                  <a:gd name="T15" fmla="*/ 0 h 15"/>
                  <a:gd name="T16" fmla="*/ 44 w 44"/>
                  <a:gd name="T17" fmla="*/ 7 h 15"/>
                  <a:gd name="T18" fmla="*/ 44 w 44"/>
                  <a:gd name="T19" fmla="*/ 7 h 15"/>
                  <a:gd name="T20" fmla="*/ 44 w 44"/>
                  <a:gd name="T21" fmla="*/ 15 h 15"/>
                  <a:gd name="T22" fmla="*/ 38 w 44"/>
                  <a:gd name="T23" fmla="*/ 15 h 15"/>
                  <a:gd name="T24" fmla="*/ 6 w 4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5"/>
                    </a:lnTo>
                    <a:lnTo>
                      <a:pt x="3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9" name="Freeform 212"/>
              <p:cNvSpPr>
                <a:spLocks/>
              </p:cNvSpPr>
              <p:nvPr/>
            </p:nvSpPr>
            <p:spPr bwMode="auto">
              <a:xfrm>
                <a:off x="1908175" y="4144963"/>
                <a:ext cx="19050" cy="422275"/>
              </a:xfrm>
              <a:custGeom>
                <a:avLst/>
                <a:gdLst>
                  <a:gd name="T0" fmla="*/ 12 w 12"/>
                  <a:gd name="T1" fmla="*/ 259 h 266"/>
                  <a:gd name="T2" fmla="*/ 12 w 12"/>
                  <a:gd name="T3" fmla="*/ 266 h 266"/>
                  <a:gd name="T4" fmla="*/ 6 w 12"/>
                  <a:gd name="T5" fmla="*/ 266 h 266"/>
                  <a:gd name="T6" fmla="*/ 6 w 12"/>
                  <a:gd name="T7" fmla="*/ 266 h 266"/>
                  <a:gd name="T8" fmla="*/ 0 w 12"/>
                  <a:gd name="T9" fmla="*/ 266 h 266"/>
                  <a:gd name="T10" fmla="*/ 0 w 12"/>
                  <a:gd name="T11" fmla="*/ 259 h 266"/>
                  <a:gd name="T12" fmla="*/ 0 w 12"/>
                  <a:gd name="T13" fmla="*/ 8 h 266"/>
                  <a:gd name="T14" fmla="*/ 0 w 12"/>
                  <a:gd name="T15" fmla="*/ 0 h 266"/>
                  <a:gd name="T16" fmla="*/ 6 w 12"/>
                  <a:gd name="T17" fmla="*/ 0 h 266"/>
                  <a:gd name="T18" fmla="*/ 6 w 12"/>
                  <a:gd name="T19" fmla="*/ 0 h 266"/>
                  <a:gd name="T20" fmla="*/ 12 w 12"/>
                  <a:gd name="T21" fmla="*/ 0 h 266"/>
                  <a:gd name="T22" fmla="*/ 12 w 12"/>
                  <a:gd name="T23" fmla="*/ 8 h 266"/>
                  <a:gd name="T24" fmla="*/ 12 w 12"/>
                  <a:gd name="T25" fmla="*/ 259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66">
                    <a:moveTo>
                      <a:pt x="12" y="259"/>
                    </a:moveTo>
                    <a:lnTo>
                      <a:pt x="12" y="266"/>
                    </a:lnTo>
                    <a:lnTo>
                      <a:pt x="6" y="266"/>
                    </a:lnTo>
                    <a:lnTo>
                      <a:pt x="6" y="266"/>
                    </a:lnTo>
                    <a:lnTo>
                      <a:pt x="0" y="266"/>
                    </a:lnTo>
                    <a:lnTo>
                      <a:pt x="0" y="259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25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0" name="Freeform 213"/>
              <p:cNvSpPr>
                <a:spLocks/>
              </p:cNvSpPr>
              <p:nvPr/>
            </p:nvSpPr>
            <p:spPr bwMode="auto">
              <a:xfrm>
                <a:off x="1908175" y="4144963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1" name="Freeform 214"/>
              <p:cNvSpPr>
                <a:spLocks/>
              </p:cNvSpPr>
              <p:nvPr/>
            </p:nvSpPr>
            <p:spPr bwMode="auto">
              <a:xfrm>
                <a:off x="1927225" y="4075113"/>
                <a:ext cx="20638" cy="93663"/>
              </a:xfrm>
              <a:custGeom>
                <a:avLst/>
                <a:gdLst>
                  <a:gd name="T0" fmla="*/ 13 w 13"/>
                  <a:gd name="T1" fmla="*/ 52 h 59"/>
                  <a:gd name="T2" fmla="*/ 13 w 13"/>
                  <a:gd name="T3" fmla="*/ 59 h 59"/>
                  <a:gd name="T4" fmla="*/ 7 w 13"/>
                  <a:gd name="T5" fmla="*/ 59 h 59"/>
                  <a:gd name="T6" fmla="*/ 7 w 13"/>
                  <a:gd name="T7" fmla="*/ 59 h 59"/>
                  <a:gd name="T8" fmla="*/ 0 w 13"/>
                  <a:gd name="T9" fmla="*/ 59 h 59"/>
                  <a:gd name="T10" fmla="*/ 0 w 13"/>
                  <a:gd name="T11" fmla="*/ 52 h 59"/>
                  <a:gd name="T12" fmla="*/ 0 w 13"/>
                  <a:gd name="T13" fmla="*/ 7 h 59"/>
                  <a:gd name="T14" fmla="*/ 0 w 13"/>
                  <a:gd name="T15" fmla="*/ 0 h 59"/>
                  <a:gd name="T16" fmla="*/ 7 w 13"/>
                  <a:gd name="T17" fmla="*/ 0 h 59"/>
                  <a:gd name="T18" fmla="*/ 7 w 13"/>
                  <a:gd name="T19" fmla="*/ 0 h 59"/>
                  <a:gd name="T20" fmla="*/ 13 w 13"/>
                  <a:gd name="T21" fmla="*/ 0 h 59"/>
                  <a:gd name="T22" fmla="*/ 13 w 13"/>
                  <a:gd name="T23" fmla="*/ 7 h 59"/>
                  <a:gd name="T24" fmla="*/ 13 w 13"/>
                  <a:gd name="T25" fmla="*/ 5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59">
                    <a:moveTo>
                      <a:pt x="13" y="52"/>
                    </a:moveTo>
                    <a:lnTo>
                      <a:pt x="13" y="59"/>
                    </a:lnTo>
                    <a:lnTo>
                      <a:pt x="7" y="59"/>
                    </a:lnTo>
                    <a:lnTo>
                      <a:pt x="7" y="59"/>
                    </a:lnTo>
                    <a:lnTo>
                      <a:pt x="0" y="59"/>
                    </a:lnTo>
                    <a:lnTo>
                      <a:pt x="0" y="52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2" name="Freeform 215"/>
              <p:cNvSpPr>
                <a:spLocks/>
              </p:cNvSpPr>
              <p:nvPr/>
            </p:nvSpPr>
            <p:spPr bwMode="auto">
              <a:xfrm>
                <a:off x="1927225" y="4075113"/>
                <a:ext cx="30163" cy="23813"/>
              </a:xfrm>
              <a:custGeom>
                <a:avLst/>
                <a:gdLst>
                  <a:gd name="T0" fmla="*/ 7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7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3 w 19"/>
                  <a:gd name="T23" fmla="*/ 15 h 15"/>
                  <a:gd name="T24" fmla="*/ 7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3" name="Freeform 216"/>
              <p:cNvSpPr>
                <a:spLocks/>
              </p:cNvSpPr>
              <p:nvPr/>
            </p:nvSpPr>
            <p:spPr bwMode="auto">
              <a:xfrm>
                <a:off x="1938338" y="4051300"/>
                <a:ext cx="19050" cy="47625"/>
              </a:xfrm>
              <a:custGeom>
                <a:avLst/>
                <a:gdLst>
                  <a:gd name="T0" fmla="*/ 12 w 12"/>
                  <a:gd name="T1" fmla="*/ 22 h 30"/>
                  <a:gd name="T2" fmla="*/ 12 w 12"/>
                  <a:gd name="T3" fmla="*/ 30 h 30"/>
                  <a:gd name="T4" fmla="*/ 6 w 12"/>
                  <a:gd name="T5" fmla="*/ 30 h 30"/>
                  <a:gd name="T6" fmla="*/ 6 w 12"/>
                  <a:gd name="T7" fmla="*/ 30 h 30"/>
                  <a:gd name="T8" fmla="*/ 0 w 12"/>
                  <a:gd name="T9" fmla="*/ 30 h 30"/>
                  <a:gd name="T10" fmla="*/ 0 w 12"/>
                  <a:gd name="T11" fmla="*/ 22 h 30"/>
                  <a:gd name="T12" fmla="*/ 0 w 12"/>
                  <a:gd name="T13" fmla="*/ 7 h 30"/>
                  <a:gd name="T14" fmla="*/ 0 w 12"/>
                  <a:gd name="T15" fmla="*/ 0 h 30"/>
                  <a:gd name="T16" fmla="*/ 6 w 12"/>
                  <a:gd name="T17" fmla="*/ 0 h 30"/>
                  <a:gd name="T18" fmla="*/ 6 w 12"/>
                  <a:gd name="T19" fmla="*/ 0 h 30"/>
                  <a:gd name="T20" fmla="*/ 12 w 12"/>
                  <a:gd name="T21" fmla="*/ 0 h 30"/>
                  <a:gd name="T22" fmla="*/ 12 w 12"/>
                  <a:gd name="T23" fmla="*/ 7 h 30"/>
                  <a:gd name="T24" fmla="*/ 12 w 12"/>
                  <a:gd name="T25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30">
                    <a:moveTo>
                      <a:pt x="12" y="22"/>
                    </a:moveTo>
                    <a:lnTo>
                      <a:pt x="12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0" y="22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4" name="Freeform 217"/>
              <p:cNvSpPr>
                <a:spLocks/>
              </p:cNvSpPr>
              <p:nvPr/>
            </p:nvSpPr>
            <p:spPr bwMode="auto">
              <a:xfrm>
                <a:off x="1938338" y="4051300"/>
                <a:ext cx="68263" cy="23813"/>
              </a:xfrm>
              <a:custGeom>
                <a:avLst/>
                <a:gdLst>
                  <a:gd name="T0" fmla="*/ 6 w 43"/>
                  <a:gd name="T1" fmla="*/ 15 h 15"/>
                  <a:gd name="T2" fmla="*/ 0 w 43"/>
                  <a:gd name="T3" fmla="*/ 15 h 15"/>
                  <a:gd name="T4" fmla="*/ 0 w 43"/>
                  <a:gd name="T5" fmla="*/ 7 h 15"/>
                  <a:gd name="T6" fmla="*/ 0 w 43"/>
                  <a:gd name="T7" fmla="*/ 7 h 15"/>
                  <a:gd name="T8" fmla="*/ 0 w 43"/>
                  <a:gd name="T9" fmla="*/ 0 h 15"/>
                  <a:gd name="T10" fmla="*/ 6 w 43"/>
                  <a:gd name="T11" fmla="*/ 0 h 15"/>
                  <a:gd name="T12" fmla="*/ 37 w 43"/>
                  <a:gd name="T13" fmla="*/ 0 h 15"/>
                  <a:gd name="T14" fmla="*/ 43 w 43"/>
                  <a:gd name="T15" fmla="*/ 0 h 15"/>
                  <a:gd name="T16" fmla="*/ 43 w 43"/>
                  <a:gd name="T17" fmla="*/ 7 h 15"/>
                  <a:gd name="T18" fmla="*/ 43 w 43"/>
                  <a:gd name="T19" fmla="*/ 7 h 15"/>
                  <a:gd name="T20" fmla="*/ 43 w 43"/>
                  <a:gd name="T21" fmla="*/ 15 h 15"/>
                  <a:gd name="T22" fmla="*/ 37 w 43"/>
                  <a:gd name="T23" fmla="*/ 15 h 15"/>
                  <a:gd name="T24" fmla="*/ 6 w 4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7" y="0"/>
                    </a:lnTo>
                    <a:lnTo>
                      <a:pt x="43" y="0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43" y="15"/>
                    </a:lnTo>
                    <a:lnTo>
                      <a:pt x="37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5" name="Freeform 218"/>
              <p:cNvSpPr>
                <a:spLocks/>
              </p:cNvSpPr>
              <p:nvPr/>
            </p:nvSpPr>
            <p:spPr bwMode="auto">
              <a:xfrm>
                <a:off x="1987550" y="4027488"/>
                <a:ext cx="19050" cy="47625"/>
              </a:xfrm>
              <a:custGeom>
                <a:avLst/>
                <a:gdLst>
                  <a:gd name="T0" fmla="*/ 12 w 12"/>
                  <a:gd name="T1" fmla="*/ 22 h 30"/>
                  <a:gd name="T2" fmla="*/ 12 w 12"/>
                  <a:gd name="T3" fmla="*/ 30 h 30"/>
                  <a:gd name="T4" fmla="*/ 6 w 12"/>
                  <a:gd name="T5" fmla="*/ 30 h 30"/>
                  <a:gd name="T6" fmla="*/ 6 w 12"/>
                  <a:gd name="T7" fmla="*/ 30 h 30"/>
                  <a:gd name="T8" fmla="*/ 0 w 12"/>
                  <a:gd name="T9" fmla="*/ 30 h 30"/>
                  <a:gd name="T10" fmla="*/ 0 w 12"/>
                  <a:gd name="T11" fmla="*/ 22 h 30"/>
                  <a:gd name="T12" fmla="*/ 0 w 12"/>
                  <a:gd name="T13" fmla="*/ 8 h 30"/>
                  <a:gd name="T14" fmla="*/ 0 w 12"/>
                  <a:gd name="T15" fmla="*/ 0 h 30"/>
                  <a:gd name="T16" fmla="*/ 6 w 12"/>
                  <a:gd name="T17" fmla="*/ 0 h 30"/>
                  <a:gd name="T18" fmla="*/ 6 w 12"/>
                  <a:gd name="T19" fmla="*/ 0 h 30"/>
                  <a:gd name="T20" fmla="*/ 12 w 12"/>
                  <a:gd name="T21" fmla="*/ 0 h 30"/>
                  <a:gd name="T22" fmla="*/ 12 w 12"/>
                  <a:gd name="T23" fmla="*/ 8 h 30"/>
                  <a:gd name="T24" fmla="*/ 12 w 12"/>
                  <a:gd name="T25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30">
                    <a:moveTo>
                      <a:pt x="12" y="22"/>
                    </a:moveTo>
                    <a:lnTo>
                      <a:pt x="12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0" y="22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6" name="Freeform 219"/>
              <p:cNvSpPr>
                <a:spLocks/>
              </p:cNvSpPr>
              <p:nvPr/>
            </p:nvSpPr>
            <p:spPr bwMode="auto">
              <a:xfrm>
                <a:off x="1987550" y="4027488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7" name="Freeform 220"/>
              <p:cNvSpPr>
                <a:spLocks/>
              </p:cNvSpPr>
              <p:nvPr/>
            </p:nvSpPr>
            <p:spPr bwMode="auto">
              <a:xfrm>
                <a:off x="2006600" y="4027488"/>
                <a:ext cx="90488" cy="23813"/>
              </a:xfrm>
              <a:custGeom>
                <a:avLst/>
                <a:gdLst>
                  <a:gd name="T0" fmla="*/ 7 w 57"/>
                  <a:gd name="T1" fmla="*/ 15 h 15"/>
                  <a:gd name="T2" fmla="*/ 0 w 57"/>
                  <a:gd name="T3" fmla="*/ 15 h 15"/>
                  <a:gd name="T4" fmla="*/ 0 w 57"/>
                  <a:gd name="T5" fmla="*/ 8 h 15"/>
                  <a:gd name="T6" fmla="*/ 0 w 57"/>
                  <a:gd name="T7" fmla="*/ 8 h 15"/>
                  <a:gd name="T8" fmla="*/ 0 w 57"/>
                  <a:gd name="T9" fmla="*/ 0 h 15"/>
                  <a:gd name="T10" fmla="*/ 7 w 57"/>
                  <a:gd name="T11" fmla="*/ 0 h 15"/>
                  <a:gd name="T12" fmla="*/ 51 w 57"/>
                  <a:gd name="T13" fmla="*/ 0 h 15"/>
                  <a:gd name="T14" fmla="*/ 57 w 57"/>
                  <a:gd name="T15" fmla="*/ 0 h 15"/>
                  <a:gd name="T16" fmla="*/ 57 w 57"/>
                  <a:gd name="T17" fmla="*/ 8 h 15"/>
                  <a:gd name="T18" fmla="*/ 57 w 57"/>
                  <a:gd name="T19" fmla="*/ 8 h 15"/>
                  <a:gd name="T20" fmla="*/ 57 w 57"/>
                  <a:gd name="T21" fmla="*/ 15 h 15"/>
                  <a:gd name="T22" fmla="*/ 51 w 57"/>
                  <a:gd name="T23" fmla="*/ 15 h 15"/>
                  <a:gd name="T24" fmla="*/ 7 w 57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7" y="0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7" y="15"/>
                    </a:lnTo>
                    <a:lnTo>
                      <a:pt x="51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8" name="Freeform 221"/>
              <p:cNvSpPr>
                <a:spLocks/>
              </p:cNvSpPr>
              <p:nvPr/>
            </p:nvSpPr>
            <p:spPr bwMode="auto">
              <a:xfrm>
                <a:off x="2076450" y="4016375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9" name="Freeform 222"/>
              <p:cNvSpPr>
                <a:spLocks/>
              </p:cNvSpPr>
              <p:nvPr/>
            </p:nvSpPr>
            <p:spPr bwMode="auto">
              <a:xfrm>
                <a:off x="2076450" y="4016375"/>
                <a:ext cx="69850" cy="23813"/>
              </a:xfrm>
              <a:custGeom>
                <a:avLst/>
                <a:gdLst>
                  <a:gd name="T0" fmla="*/ 7 w 44"/>
                  <a:gd name="T1" fmla="*/ 15 h 15"/>
                  <a:gd name="T2" fmla="*/ 0 w 44"/>
                  <a:gd name="T3" fmla="*/ 15 h 15"/>
                  <a:gd name="T4" fmla="*/ 0 w 44"/>
                  <a:gd name="T5" fmla="*/ 7 h 15"/>
                  <a:gd name="T6" fmla="*/ 0 w 44"/>
                  <a:gd name="T7" fmla="*/ 7 h 15"/>
                  <a:gd name="T8" fmla="*/ 0 w 44"/>
                  <a:gd name="T9" fmla="*/ 0 h 15"/>
                  <a:gd name="T10" fmla="*/ 7 w 44"/>
                  <a:gd name="T11" fmla="*/ 0 h 15"/>
                  <a:gd name="T12" fmla="*/ 38 w 44"/>
                  <a:gd name="T13" fmla="*/ 0 h 15"/>
                  <a:gd name="T14" fmla="*/ 44 w 44"/>
                  <a:gd name="T15" fmla="*/ 0 h 15"/>
                  <a:gd name="T16" fmla="*/ 44 w 44"/>
                  <a:gd name="T17" fmla="*/ 7 h 15"/>
                  <a:gd name="T18" fmla="*/ 44 w 44"/>
                  <a:gd name="T19" fmla="*/ 7 h 15"/>
                  <a:gd name="T20" fmla="*/ 44 w 44"/>
                  <a:gd name="T21" fmla="*/ 15 h 15"/>
                  <a:gd name="T22" fmla="*/ 38 w 44"/>
                  <a:gd name="T23" fmla="*/ 15 h 15"/>
                  <a:gd name="T24" fmla="*/ 7 w 4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5"/>
                    </a:lnTo>
                    <a:lnTo>
                      <a:pt x="38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0" name="Freeform 223"/>
              <p:cNvSpPr>
                <a:spLocks/>
              </p:cNvSpPr>
              <p:nvPr/>
            </p:nvSpPr>
            <p:spPr bwMode="auto">
              <a:xfrm>
                <a:off x="2127250" y="4003675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1" name="Freeform 224"/>
              <p:cNvSpPr>
                <a:spLocks/>
              </p:cNvSpPr>
              <p:nvPr/>
            </p:nvSpPr>
            <p:spPr bwMode="auto">
              <a:xfrm>
                <a:off x="2127250" y="4003675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8 h 15"/>
                  <a:gd name="T6" fmla="*/ 0 w 31"/>
                  <a:gd name="T7" fmla="*/ 8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8 h 15"/>
                  <a:gd name="T18" fmla="*/ 31 w 31"/>
                  <a:gd name="T19" fmla="*/ 8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2" name="Freeform 225"/>
              <p:cNvSpPr>
                <a:spLocks/>
              </p:cNvSpPr>
              <p:nvPr/>
            </p:nvSpPr>
            <p:spPr bwMode="auto">
              <a:xfrm>
                <a:off x="2155825" y="4003675"/>
                <a:ext cx="169863" cy="23813"/>
              </a:xfrm>
              <a:custGeom>
                <a:avLst/>
                <a:gdLst>
                  <a:gd name="T0" fmla="*/ 7 w 107"/>
                  <a:gd name="T1" fmla="*/ 15 h 15"/>
                  <a:gd name="T2" fmla="*/ 0 w 107"/>
                  <a:gd name="T3" fmla="*/ 15 h 15"/>
                  <a:gd name="T4" fmla="*/ 0 w 107"/>
                  <a:gd name="T5" fmla="*/ 8 h 15"/>
                  <a:gd name="T6" fmla="*/ 0 w 107"/>
                  <a:gd name="T7" fmla="*/ 8 h 15"/>
                  <a:gd name="T8" fmla="*/ 0 w 107"/>
                  <a:gd name="T9" fmla="*/ 0 h 15"/>
                  <a:gd name="T10" fmla="*/ 7 w 107"/>
                  <a:gd name="T11" fmla="*/ 0 h 15"/>
                  <a:gd name="T12" fmla="*/ 101 w 107"/>
                  <a:gd name="T13" fmla="*/ 0 h 15"/>
                  <a:gd name="T14" fmla="*/ 107 w 107"/>
                  <a:gd name="T15" fmla="*/ 0 h 15"/>
                  <a:gd name="T16" fmla="*/ 107 w 107"/>
                  <a:gd name="T17" fmla="*/ 8 h 15"/>
                  <a:gd name="T18" fmla="*/ 107 w 107"/>
                  <a:gd name="T19" fmla="*/ 8 h 15"/>
                  <a:gd name="T20" fmla="*/ 107 w 107"/>
                  <a:gd name="T21" fmla="*/ 15 h 15"/>
                  <a:gd name="T22" fmla="*/ 101 w 107"/>
                  <a:gd name="T23" fmla="*/ 15 h 15"/>
                  <a:gd name="T24" fmla="*/ 7 w 107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01" y="0"/>
                    </a:lnTo>
                    <a:lnTo>
                      <a:pt x="107" y="0"/>
                    </a:lnTo>
                    <a:lnTo>
                      <a:pt x="107" y="8"/>
                    </a:lnTo>
                    <a:lnTo>
                      <a:pt x="107" y="8"/>
                    </a:lnTo>
                    <a:lnTo>
                      <a:pt x="107" y="15"/>
                    </a:lnTo>
                    <a:lnTo>
                      <a:pt x="101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3" name="Freeform 226"/>
              <p:cNvSpPr>
                <a:spLocks/>
              </p:cNvSpPr>
              <p:nvPr/>
            </p:nvSpPr>
            <p:spPr bwMode="auto">
              <a:xfrm>
                <a:off x="2305050" y="399256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4" name="Freeform 227"/>
              <p:cNvSpPr>
                <a:spLocks/>
              </p:cNvSpPr>
              <p:nvPr/>
            </p:nvSpPr>
            <p:spPr bwMode="auto">
              <a:xfrm>
                <a:off x="2305050" y="3992563"/>
                <a:ext cx="79375" cy="23813"/>
              </a:xfrm>
              <a:custGeom>
                <a:avLst/>
                <a:gdLst>
                  <a:gd name="T0" fmla="*/ 7 w 50"/>
                  <a:gd name="T1" fmla="*/ 15 h 15"/>
                  <a:gd name="T2" fmla="*/ 0 w 50"/>
                  <a:gd name="T3" fmla="*/ 15 h 15"/>
                  <a:gd name="T4" fmla="*/ 0 w 50"/>
                  <a:gd name="T5" fmla="*/ 7 h 15"/>
                  <a:gd name="T6" fmla="*/ 0 w 50"/>
                  <a:gd name="T7" fmla="*/ 7 h 15"/>
                  <a:gd name="T8" fmla="*/ 0 w 50"/>
                  <a:gd name="T9" fmla="*/ 0 h 15"/>
                  <a:gd name="T10" fmla="*/ 7 w 50"/>
                  <a:gd name="T11" fmla="*/ 0 h 15"/>
                  <a:gd name="T12" fmla="*/ 44 w 50"/>
                  <a:gd name="T13" fmla="*/ 0 h 15"/>
                  <a:gd name="T14" fmla="*/ 50 w 50"/>
                  <a:gd name="T15" fmla="*/ 0 h 15"/>
                  <a:gd name="T16" fmla="*/ 50 w 50"/>
                  <a:gd name="T17" fmla="*/ 7 h 15"/>
                  <a:gd name="T18" fmla="*/ 50 w 50"/>
                  <a:gd name="T19" fmla="*/ 7 h 15"/>
                  <a:gd name="T20" fmla="*/ 50 w 50"/>
                  <a:gd name="T21" fmla="*/ 15 h 15"/>
                  <a:gd name="T22" fmla="*/ 44 w 50"/>
                  <a:gd name="T23" fmla="*/ 15 h 15"/>
                  <a:gd name="T24" fmla="*/ 7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0" y="7"/>
                    </a:lnTo>
                    <a:lnTo>
                      <a:pt x="50" y="7"/>
                    </a:lnTo>
                    <a:lnTo>
                      <a:pt x="50" y="15"/>
                    </a:lnTo>
                    <a:lnTo>
                      <a:pt x="44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" name="Freeform 228"/>
              <p:cNvSpPr>
                <a:spLocks/>
              </p:cNvSpPr>
              <p:nvPr/>
            </p:nvSpPr>
            <p:spPr bwMode="auto">
              <a:xfrm>
                <a:off x="2365375" y="3981450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6" name="Freeform 229"/>
              <p:cNvSpPr>
                <a:spLocks/>
              </p:cNvSpPr>
              <p:nvPr/>
            </p:nvSpPr>
            <p:spPr bwMode="auto">
              <a:xfrm>
                <a:off x="2365375" y="3981450"/>
                <a:ext cx="128588" cy="22225"/>
              </a:xfrm>
              <a:custGeom>
                <a:avLst/>
                <a:gdLst>
                  <a:gd name="T0" fmla="*/ 6 w 81"/>
                  <a:gd name="T1" fmla="*/ 14 h 14"/>
                  <a:gd name="T2" fmla="*/ 0 w 81"/>
                  <a:gd name="T3" fmla="*/ 14 h 14"/>
                  <a:gd name="T4" fmla="*/ 0 w 81"/>
                  <a:gd name="T5" fmla="*/ 7 h 14"/>
                  <a:gd name="T6" fmla="*/ 0 w 81"/>
                  <a:gd name="T7" fmla="*/ 7 h 14"/>
                  <a:gd name="T8" fmla="*/ 0 w 81"/>
                  <a:gd name="T9" fmla="*/ 0 h 14"/>
                  <a:gd name="T10" fmla="*/ 6 w 81"/>
                  <a:gd name="T11" fmla="*/ 0 h 14"/>
                  <a:gd name="T12" fmla="*/ 75 w 81"/>
                  <a:gd name="T13" fmla="*/ 0 h 14"/>
                  <a:gd name="T14" fmla="*/ 81 w 81"/>
                  <a:gd name="T15" fmla="*/ 0 h 14"/>
                  <a:gd name="T16" fmla="*/ 81 w 81"/>
                  <a:gd name="T17" fmla="*/ 7 h 14"/>
                  <a:gd name="T18" fmla="*/ 81 w 81"/>
                  <a:gd name="T19" fmla="*/ 7 h 14"/>
                  <a:gd name="T20" fmla="*/ 81 w 81"/>
                  <a:gd name="T21" fmla="*/ 14 h 14"/>
                  <a:gd name="T22" fmla="*/ 75 w 81"/>
                  <a:gd name="T23" fmla="*/ 14 h 14"/>
                  <a:gd name="T24" fmla="*/ 6 w 81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75" y="0"/>
                    </a:lnTo>
                    <a:lnTo>
                      <a:pt x="81" y="0"/>
                    </a:lnTo>
                    <a:lnTo>
                      <a:pt x="81" y="7"/>
                    </a:lnTo>
                    <a:lnTo>
                      <a:pt x="81" y="7"/>
                    </a:lnTo>
                    <a:lnTo>
                      <a:pt x="81" y="14"/>
                    </a:lnTo>
                    <a:lnTo>
                      <a:pt x="75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7" name="Freeform 230"/>
              <p:cNvSpPr>
                <a:spLocks/>
              </p:cNvSpPr>
              <p:nvPr/>
            </p:nvSpPr>
            <p:spPr bwMode="auto">
              <a:xfrm>
                <a:off x="2474913" y="3968750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8" name="Freeform 231"/>
              <p:cNvSpPr>
                <a:spLocks/>
              </p:cNvSpPr>
              <p:nvPr/>
            </p:nvSpPr>
            <p:spPr bwMode="auto">
              <a:xfrm>
                <a:off x="2474913" y="3968750"/>
                <a:ext cx="98425" cy="23813"/>
              </a:xfrm>
              <a:custGeom>
                <a:avLst/>
                <a:gdLst>
                  <a:gd name="T0" fmla="*/ 6 w 62"/>
                  <a:gd name="T1" fmla="*/ 15 h 15"/>
                  <a:gd name="T2" fmla="*/ 0 w 62"/>
                  <a:gd name="T3" fmla="*/ 15 h 15"/>
                  <a:gd name="T4" fmla="*/ 0 w 62"/>
                  <a:gd name="T5" fmla="*/ 8 h 15"/>
                  <a:gd name="T6" fmla="*/ 0 w 62"/>
                  <a:gd name="T7" fmla="*/ 8 h 15"/>
                  <a:gd name="T8" fmla="*/ 0 w 62"/>
                  <a:gd name="T9" fmla="*/ 0 h 15"/>
                  <a:gd name="T10" fmla="*/ 6 w 62"/>
                  <a:gd name="T11" fmla="*/ 0 h 15"/>
                  <a:gd name="T12" fmla="*/ 56 w 62"/>
                  <a:gd name="T13" fmla="*/ 0 h 15"/>
                  <a:gd name="T14" fmla="*/ 62 w 62"/>
                  <a:gd name="T15" fmla="*/ 0 h 15"/>
                  <a:gd name="T16" fmla="*/ 62 w 62"/>
                  <a:gd name="T17" fmla="*/ 8 h 15"/>
                  <a:gd name="T18" fmla="*/ 62 w 62"/>
                  <a:gd name="T19" fmla="*/ 8 h 15"/>
                  <a:gd name="T20" fmla="*/ 62 w 62"/>
                  <a:gd name="T21" fmla="*/ 15 h 15"/>
                  <a:gd name="T22" fmla="*/ 56 w 62"/>
                  <a:gd name="T23" fmla="*/ 15 h 15"/>
                  <a:gd name="T24" fmla="*/ 6 w 6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2" y="0"/>
                    </a:lnTo>
                    <a:lnTo>
                      <a:pt x="62" y="8"/>
                    </a:lnTo>
                    <a:lnTo>
                      <a:pt x="62" y="8"/>
                    </a:lnTo>
                    <a:lnTo>
                      <a:pt x="62" y="15"/>
                    </a:lnTo>
                    <a:lnTo>
                      <a:pt x="56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9" name="Freeform 232"/>
              <p:cNvSpPr>
                <a:spLocks/>
              </p:cNvSpPr>
              <p:nvPr/>
            </p:nvSpPr>
            <p:spPr bwMode="auto">
              <a:xfrm>
                <a:off x="2554288" y="3968750"/>
                <a:ext cx="88900" cy="23813"/>
              </a:xfrm>
              <a:custGeom>
                <a:avLst/>
                <a:gdLst>
                  <a:gd name="T0" fmla="*/ 6 w 56"/>
                  <a:gd name="T1" fmla="*/ 15 h 15"/>
                  <a:gd name="T2" fmla="*/ 0 w 56"/>
                  <a:gd name="T3" fmla="*/ 15 h 15"/>
                  <a:gd name="T4" fmla="*/ 0 w 56"/>
                  <a:gd name="T5" fmla="*/ 8 h 15"/>
                  <a:gd name="T6" fmla="*/ 0 w 56"/>
                  <a:gd name="T7" fmla="*/ 8 h 15"/>
                  <a:gd name="T8" fmla="*/ 0 w 56"/>
                  <a:gd name="T9" fmla="*/ 0 h 15"/>
                  <a:gd name="T10" fmla="*/ 6 w 56"/>
                  <a:gd name="T11" fmla="*/ 0 h 15"/>
                  <a:gd name="T12" fmla="*/ 50 w 56"/>
                  <a:gd name="T13" fmla="*/ 0 h 15"/>
                  <a:gd name="T14" fmla="*/ 56 w 56"/>
                  <a:gd name="T15" fmla="*/ 0 h 15"/>
                  <a:gd name="T16" fmla="*/ 56 w 56"/>
                  <a:gd name="T17" fmla="*/ 8 h 15"/>
                  <a:gd name="T18" fmla="*/ 56 w 56"/>
                  <a:gd name="T19" fmla="*/ 8 h 15"/>
                  <a:gd name="T20" fmla="*/ 56 w 56"/>
                  <a:gd name="T21" fmla="*/ 15 h 15"/>
                  <a:gd name="T22" fmla="*/ 50 w 56"/>
                  <a:gd name="T23" fmla="*/ 15 h 15"/>
                  <a:gd name="T24" fmla="*/ 6 w 5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15"/>
                    </a:lnTo>
                    <a:lnTo>
                      <a:pt x="50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0" name="Freeform 233"/>
              <p:cNvSpPr>
                <a:spLocks/>
              </p:cNvSpPr>
              <p:nvPr/>
            </p:nvSpPr>
            <p:spPr bwMode="auto">
              <a:xfrm>
                <a:off x="2624138" y="3957638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1" name="Freeform 234"/>
              <p:cNvSpPr>
                <a:spLocks/>
              </p:cNvSpPr>
              <p:nvPr/>
            </p:nvSpPr>
            <p:spPr bwMode="auto">
              <a:xfrm>
                <a:off x="2624138" y="3957638"/>
                <a:ext cx="207963" cy="23813"/>
              </a:xfrm>
              <a:custGeom>
                <a:avLst/>
                <a:gdLst>
                  <a:gd name="T0" fmla="*/ 6 w 131"/>
                  <a:gd name="T1" fmla="*/ 15 h 15"/>
                  <a:gd name="T2" fmla="*/ 0 w 131"/>
                  <a:gd name="T3" fmla="*/ 15 h 15"/>
                  <a:gd name="T4" fmla="*/ 0 w 131"/>
                  <a:gd name="T5" fmla="*/ 7 h 15"/>
                  <a:gd name="T6" fmla="*/ 0 w 131"/>
                  <a:gd name="T7" fmla="*/ 7 h 15"/>
                  <a:gd name="T8" fmla="*/ 0 w 131"/>
                  <a:gd name="T9" fmla="*/ 0 h 15"/>
                  <a:gd name="T10" fmla="*/ 6 w 131"/>
                  <a:gd name="T11" fmla="*/ 0 h 15"/>
                  <a:gd name="T12" fmla="*/ 125 w 131"/>
                  <a:gd name="T13" fmla="*/ 0 h 15"/>
                  <a:gd name="T14" fmla="*/ 131 w 131"/>
                  <a:gd name="T15" fmla="*/ 0 h 15"/>
                  <a:gd name="T16" fmla="*/ 131 w 131"/>
                  <a:gd name="T17" fmla="*/ 7 h 15"/>
                  <a:gd name="T18" fmla="*/ 131 w 131"/>
                  <a:gd name="T19" fmla="*/ 7 h 15"/>
                  <a:gd name="T20" fmla="*/ 131 w 131"/>
                  <a:gd name="T21" fmla="*/ 15 h 15"/>
                  <a:gd name="T22" fmla="*/ 125 w 131"/>
                  <a:gd name="T23" fmla="*/ 15 h 15"/>
                  <a:gd name="T24" fmla="*/ 6 w 1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5" y="0"/>
                    </a:lnTo>
                    <a:lnTo>
                      <a:pt x="131" y="0"/>
                    </a:lnTo>
                    <a:lnTo>
                      <a:pt x="131" y="7"/>
                    </a:lnTo>
                    <a:lnTo>
                      <a:pt x="131" y="7"/>
                    </a:lnTo>
                    <a:lnTo>
                      <a:pt x="131" y="15"/>
                    </a:lnTo>
                    <a:lnTo>
                      <a:pt x="1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2" name="Freeform 235"/>
              <p:cNvSpPr>
                <a:spLocks/>
              </p:cNvSpPr>
              <p:nvPr/>
            </p:nvSpPr>
            <p:spPr bwMode="auto">
              <a:xfrm>
                <a:off x="2813050" y="3944938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3" name="Freeform 236"/>
              <p:cNvSpPr>
                <a:spLocks/>
              </p:cNvSpPr>
              <p:nvPr/>
            </p:nvSpPr>
            <p:spPr bwMode="auto">
              <a:xfrm>
                <a:off x="2813050" y="3944938"/>
                <a:ext cx="109538" cy="23813"/>
              </a:xfrm>
              <a:custGeom>
                <a:avLst/>
                <a:gdLst>
                  <a:gd name="T0" fmla="*/ 6 w 69"/>
                  <a:gd name="T1" fmla="*/ 15 h 15"/>
                  <a:gd name="T2" fmla="*/ 0 w 69"/>
                  <a:gd name="T3" fmla="*/ 15 h 15"/>
                  <a:gd name="T4" fmla="*/ 0 w 69"/>
                  <a:gd name="T5" fmla="*/ 8 h 15"/>
                  <a:gd name="T6" fmla="*/ 0 w 69"/>
                  <a:gd name="T7" fmla="*/ 8 h 15"/>
                  <a:gd name="T8" fmla="*/ 0 w 69"/>
                  <a:gd name="T9" fmla="*/ 0 h 15"/>
                  <a:gd name="T10" fmla="*/ 6 w 69"/>
                  <a:gd name="T11" fmla="*/ 0 h 15"/>
                  <a:gd name="T12" fmla="*/ 62 w 69"/>
                  <a:gd name="T13" fmla="*/ 0 h 15"/>
                  <a:gd name="T14" fmla="*/ 69 w 69"/>
                  <a:gd name="T15" fmla="*/ 0 h 15"/>
                  <a:gd name="T16" fmla="*/ 69 w 69"/>
                  <a:gd name="T17" fmla="*/ 8 h 15"/>
                  <a:gd name="T18" fmla="*/ 69 w 69"/>
                  <a:gd name="T19" fmla="*/ 8 h 15"/>
                  <a:gd name="T20" fmla="*/ 69 w 69"/>
                  <a:gd name="T21" fmla="*/ 15 h 15"/>
                  <a:gd name="T22" fmla="*/ 62 w 69"/>
                  <a:gd name="T23" fmla="*/ 15 h 15"/>
                  <a:gd name="T24" fmla="*/ 6 w 6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2" y="0"/>
                    </a:lnTo>
                    <a:lnTo>
                      <a:pt x="69" y="0"/>
                    </a:lnTo>
                    <a:lnTo>
                      <a:pt x="69" y="8"/>
                    </a:lnTo>
                    <a:lnTo>
                      <a:pt x="69" y="8"/>
                    </a:lnTo>
                    <a:lnTo>
                      <a:pt x="69" y="15"/>
                    </a:lnTo>
                    <a:lnTo>
                      <a:pt x="6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4" name="Freeform 237"/>
              <p:cNvSpPr>
                <a:spLocks/>
              </p:cNvSpPr>
              <p:nvPr/>
            </p:nvSpPr>
            <p:spPr bwMode="auto">
              <a:xfrm>
                <a:off x="2901950" y="3933825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5" name="Freeform 238"/>
              <p:cNvSpPr>
                <a:spLocks/>
              </p:cNvSpPr>
              <p:nvPr/>
            </p:nvSpPr>
            <p:spPr bwMode="auto">
              <a:xfrm>
                <a:off x="2901950" y="3933825"/>
                <a:ext cx="88900" cy="23813"/>
              </a:xfrm>
              <a:custGeom>
                <a:avLst/>
                <a:gdLst>
                  <a:gd name="T0" fmla="*/ 6 w 56"/>
                  <a:gd name="T1" fmla="*/ 15 h 15"/>
                  <a:gd name="T2" fmla="*/ 0 w 56"/>
                  <a:gd name="T3" fmla="*/ 15 h 15"/>
                  <a:gd name="T4" fmla="*/ 0 w 56"/>
                  <a:gd name="T5" fmla="*/ 7 h 15"/>
                  <a:gd name="T6" fmla="*/ 0 w 56"/>
                  <a:gd name="T7" fmla="*/ 7 h 15"/>
                  <a:gd name="T8" fmla="*/ 0 w 56"/>
                  <a:gd name="T9" fmla="*/ 0 h 15"/>
                  <a:gd name="T10" fmla="*/ 6 w 56"/>
                  <a:gd name="T11" fmla="*/ 0 h 15"/>
                  <a:gd name="T12" fmla="*/ 50 w 56"/>
                  <a:gd name="T13" fmla="*/ 0 h 15"/>
                  <a:gd name="T14" fmla="*/ 56 w 56"/>
                  <a:gd name="T15" fmla="*/ 0 h 15"/>
                  <a:gd name="T16" fmla="*/ 56 w 56"/>
                  <a:gd name="T17" fmla="*/ 7 h 15"/>
                  <a:gd name="T18" fmla="*/ 56 w 56"/>
                  <a:gd name="T19" fmla="*/ 7 h 15"/>
                  <a:gd name="T20" fmla="*/ 56 w 56"/>
                  <a:gd name="T21" fmla="*/ 15 h 15"/>
                  <a:gd name="T22" fmla="*/ 50 w 56"/>
                  <a:gd name="T23" fmla="*/ 15 h 15"/>
                  <a:gd name="T24" fmla="*/ 6 w 5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0" y="0"/>
                    </a:lnTo>
                    <a:lnTo>
                      <a:pt x="56" y="0"/>
                    </a:lnTo>
                    <a:lnTo>
                      <a:pt x="56" y="7"/>
                    </a:lnTo>
                    <a:lnTo>
                      <a:pt x="56" y="7"/>
                    </a:lnTo>
                    <a:lnTo>
                      <a:pt x="56" y="15"/>
                    </a:lnTo>
                    <a:lnTo>
                      <a:pt x="50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6" name="Freeform 239"/>
              <p:cNvSpPr>
                <a:spLocks/>
              </p:cNvSpPr>
              <p:nvPr/>
            </p:nvSpPr>
            <p:spPr bwMode="auto">
              <a:xfrm>
                <a:off x="2971800" y="3922713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7" name="Freeform 240"/>
              <p:cNvSpPr>
                <a:spLocks/>
              </p:cNvSpPr>
              <p:nvPr/>
            </p:nvSpPr>
            <p:spPr bwMode="auto">
              <a:xfrm>
                <a:off x="2971800" y="3922713"/>
                <a:ext cx="30163" cy="22225"/>
              </a:xfrm>
              <a:custGeom>
                <a:avLst/>
                <a:gdLst>
                  <a:gd name="T0" fmla="*/ 6 w 19"/>
                  <a:gd name="T1" fmla="*/ 14 h 14"/>
                  <a:gd name="T2" fmla="*/ 0 w 19"/>
                  <a:gd name="T3" fmla="*/ 14 h 14"/>
                  <a:gd name="T4" fmla="*/ 0 w 19"/>
                  <a:gd name="T5" fmla="*/ 7 h 14"/>
                  <a:gd name="T6" fmla="*/ 0 w 19"/>
                  <a:gd name="T7" fmla="*/ 7 h 14"/>
                  <a:gd name="T8" fmla="*/ 0 w 19"/>
                  <a:gd name="T9" fmla="*/ 0 h 14"/>
                  <a:gd name="T10" fmla="*/ 6 w 19"/>
                  <a:gd name="T11" fmla="*/ 0 h 14"/>
                  <a:gd name="T12" fmla="*/ 12 w 19"/>
                  <a:gd name="T13" fmla="*/ 0 h 14"/>
                  <a:gd name="T14" fmla="*/ 19 w 19"/>
                  <a:gd name="T15" fmla="*/ 0 h 14"/>
                  <a:gd name="T16" fmla="*/ 19 w 19"/>
                  <a:gd name="T17" fmla="*/ 7 h 14"/>
                  <a:gd name="T18" fmla="*/ 19 w 19"/>
                  <a:gd name="T19" fmla="*/ 7 h 14"/>
                  <a:gd name="T20" fmla="*/ 19 w 19"/>
                  <a:gd name="T21" fmla="*/ 14 h 14"/>
                  <a:gd name="T22" fmla="*/ 12 w 19"/>
                  <a:gd name="T23" fmla="*/ 14 h 14"/>
                  <a:gd name="T24" fmla="*/ 6 w 19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4"/>
                    </a:lnTo>
                    <a:lnTo>
                      <a:pt x="12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8" name="Freeform 241"/>
              <p:cNvSpPr>
                <a:spLocks/>
              </p:cNvSpPr>
              <p:nvPr/>
            </p:nvSpPr>
            <p:spPr bwMode="auto">
              <a:xfrm>
                <a:off x="2981325" y="3922713"/>
                <a:ext cx="49213" cy="22225"/>
              </a:xfrm>
              <a:custGeom>
                <a:avLst/>
                <a:gdLst>
                  <a:gd name="T0" fmla="*/ 6 w 31"/>
                  <a:gd name="T1" fmla="*/ 14 h 14"/>
                  <a:gd name="T2" fmla="*/ 0 w 31"/>
                  <a:gd name="T3" fmla="*/ 14 h 14"/>
                  <a:gd name="T4" fmla="*/ 0 w 31"/>
                  <a:gd name="T5" fmla="*/ 7 h 14"/>
                  <a:gd name="T6" fmla="*/ 0 w 31"/>
                  <a:gd name="T7" fmla="*/ 7 h 14"/>
                  <a:gd name="T8" fmla="*/ 0 w 31"/>
                  <a:gd name="T9" fmla="*/ 0 h 14"/>
                  <a:gd name="T10" fmla="*/ 6 w 31"/>
                  <a:gd name="T11" fmla="*/ 0 h 14"/>
                  <a:gd name="T12" fmla="*/ 25 w 31"/>
                  <a:gd name="T13" fmla="*/ 0 h 14"/>
                  <a:gd name="T14" fmla="*/ 31 w 31"/>
                  <a:gd name="T15" fmla="*/ 0 h 14"/>
                  <a:gd name="T16" fmla="*/ 31 w 31"/>
                  <a:gd name="T17" fmla="*/ 7 h 14"/>
                  <a:gd name="T18" fmla="*/ 31 w 31"/>
                  <a:gd name="T19" fmla="*/ 7 h 14"/>
                  <a:gd name="T20" fmla="*/ 31 w 31"/>
                  <a:gd name="T21" fmla="*/ 14 h 14"/>
                  <a:gd name="T22" fmla="*/ 25 w 31"/>
                  <a:gd name="T23" fmla="*/ 14 h 14"/>
                  <a:gd name="T24" fmla="*/ 6 w 31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4"/>
                    </a:lnTo>
                    <a:lnTo>
                      <a:pt x="25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9" name="Freeform 242"/>
              <p:cNvSpPr>
                <a:spLocks/>
              </p:cNvSpPr>
              <p:nvPr/>
            </p:nvSpPr>
            <p:spPr bwMode="auto">
              <a:xfrm>
                <a:off x="3011488" y="3910013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0" name="Freeform 243"/>
              <p:cNvSpPr>
                <a:spLocks/>
              </p:cNvSpPr>
              <p:nvPr/>
            </p:nvSpPr>
            <p:spPr bwMode="auto">
              <a:xfrm>
                <a:off x="3011488" y="3910013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8 h 15"/>
                  <a:gd name="T6" fmla="*/ 0 w 25"/>
                  <a:gd name="T7" fmla="*/ 8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8 h 15"/>
                  <a:gd name="T18" fmla="*/ 25 w 25"/>
                  <a:gd name="T19" fmla="*/ 8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1" name="Freeform 244"/>
              <p:cNvSpPr>
                <a:spLocks/>
              </p:cNvSpPr>
              <p:nvPr/>
            </p:nvSpPr>
            <p:spPr bwMode="auto">
              <a:xfrm>
                <a:off x="3030538" y="3898900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2" name="Freeform 245"/>
              <p:cNvSpPr>
                <a:spLocks/>
              </p:cNvSpPr>
              <p:nvPr/>
            </p:nvSpPr>
            <p:spPr bwMode="auto">
              <a:xfrm>
                <a:off x="3030538" y="3898900"/>
                <a:ext cx="109538" cy="23813"/>
              </a:xfrm>
              <a:custGeom>
                <a:avLst/>
                <a:gdLst>
                  <a:gd name="T0" fmla="*/ 7 w 69"/>
                  <a:gd name="T1" fmla="*/ 15 h 15"/>
                  <a:gd name="T2" fmla="*/ 0 w 69"/>
                  <a:gd name="T3" fmla="*/ 15 h 15"/>
                  <a:gd name="T4" fmla="*/ 0 w 69"/>
                  <a:gd name="T5" fmla="*/ 7 h 15"/>
                  <a:gd name="T6" fmla="*/ 0 w 69"/>
                  <a:gd name="T7" fmla="*/ 7 h 15"/>
                  <a:gd name="T8" fmla="*/ 0 w 69"/>
                  <a:gd name="T9" fmla="*/ 0 h 15"/>
                  <a:gd name="T10" fmla="*/ 7 w 69"/>
                  <a:gd name="T11" fmla="*/ 0 h 15"/>
                  <a:gd name="T12" fmla="*/ 63 w 69"/>
                  <a:gd name="T13" fmla="*/ 0 h 15"/>
                  <a:gd name="T14" fmla="*/ 69 w 69"/>
                  <a:gd name="T15" fmla="*/ 0 h 15"/>
                  <a:gd name="T16" fmla="*/ 69 w 69"/>
                  <a:gd name="T17" fmla="*/ 7 h 15"/>
                  <a:gd name="T18" fmla="*/ 69 w 69"/>
                  <a:gd name="T19" fmla="*/ 7 h 15"/>
                  <a:gd name="T20" fmla="*/ 69 w 69"/>
                  <a:gd name="T21" fmla="*/ 15 h 15"/>
                  <a:gd name="T22" fmla="*/ 63 w 69"/>
                  <a:gd name="T23" fmla="*/ 15 h 15"/>
                  <a:gd name="T24" fmla="*/ 7 w 6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63" y="0"/>
                    </a:lnTo>
                    <a:lnTo>
                      <a:pt x="69" y="0"/>
                    </a:lnTo>
                    <a:lnTo>
                      <a:pt x="69" y="7"/>
                    </a:lnTo>
                    <a:lnTo>
                      <a:pt x="69" y="7"/>
                    </a:lnTo>
                    <a:lnTo>
                      <a:pt x="69" y="15"/>
                    </a:lnTo>
                    <a:lnTo>
                      <a:pt x="63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3" name="Freeform 246"/>
              <p:cNvSpPr>
                <a:spLocks/>
              </p:cNvSpPr>
              <p:nvPr/>
            </p:nvSpPr>
            <p:spPr bwMode="auto">
              <a:xfrm>
                <a:off x="3121025" y="3898900"/>
                <a:ext cx="58738" cy="23813"/>
              </a:xfrm>
              <a:custGeom>
                <a:avLst/>
                <a:gdLst>
                  <a:gd name="T0" fmla="*/ 6 w 37"/>
                  <a:gd name="T1" fmla="*/ 15 h 15"/>
                  <a:gd name="T2" fmla="*/ 0 w 37"/>
                  <a:gd name="T3" fmla="*/ 15 h 15"/>
                  <a:gd name="T4" fmla="*/ 0 w 37"/>
                  <a:gd name="T5" fmla="*/ 7 h 15"/>
                  <a:gd name="T6" fmla="*/ 0 w 37"/>
                  <a:gd name="T7" fmla="*/ 7 h 15"/>
                  <a:gd name="T8" fmla="*/ 0 w 37"/>
                  <a:gd name="T9" fmla="*/ 0 h 15"/>
                  <a:gd name="T10" fmla="*/ 6 w 37"/>
                  <a:gd name="T11" fmla="*/ 0 h 15"/>
                  <a:gd name="T12" fmla="*/ 31 w 37"/>
                  <a:gd name="T13" fmla="*/ 0 h 15"/>
                  <a:gd name="T14" fmla="*/ 37 w 37"/>
                  <a:gd name="T15" fmla="*/ 0 h 15"/>
                  <a:gd name="T16" fmla="*/ 37 w 37"/>
                  <a:gd name="T17" fmla="*/ 7 h 15"/>
                  <a:gd name="T18" fmla="*/ 37 w 37"/>
                  <a:gd name="T19" fmla="*/ 7 h 15"/>
                  <a:gd name="T20" fmla="*/ 37 w 37"/>
                  <a:gd name="T21" fmla="*/ 15 h 15"/>
                  <a:gd name="T22" fmla="*/ 31 w 37"/>
                  <a:gd name="T23" fmla="*/ 15 h 15"/>
                  <a:gd name="T24" fmla="*/ 6 w 37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7" y="15"/>
                    </a:lnTo>
                    <a:lnTo>
                      <a:pt x="31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4" name="Freeform 247"/>
              <p:cNvSpPr>
                <a:spLocks/>
              </p:cNvSpPr>
              <p:nvPr/>
            </p:nvSpPr>
            <p:spPr bwMode="auto">
              <a:xfrm>
                <a:off x="3160713" y="3886200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5" name="Freeform 248"/>
              <p:cNvSpPr>
                <a:spLocks/>
              </p:cNvSpPr>
              <p:nvPr/>
            </p:nvSpPr>
            <p:spPr bwMode="auto">
              <a:xfrm>
                <a:off x="3160713" y="3886200"/>
                <a:ext cx="207963" cy="23813"/>
              </a:xfrm>
              <a:custGeom>
                <a:avLst/>
                <a:gdLst>
                  <a:gd name="T0" fmla="*/ 6 w 131"/>
                  <a:gd name="T1" fmla="*/ 15 h 15"/>
                  <a:gd name="T2" fmla="*/ 0 w 131"/>
                  <a:gd name="T3" fmla="*/ 15 h 15"/>
                  <a:gd name="T4" fmla="*/ 0 w 131"/>
                  <a:gd name="T5" fmla="*/ 8 h 15"/>
                  <a:gd name="T6" fmla="*/ 0 w 131"/>
                  <a:gd name="T7" fmla="*/ 8 h 15"/>
                  <a:gd name="T8" fmla="*/ 0 w 131"/>
                  <a:gd name="T9" fmla="*/ 0 h 15"/>
                  <a:gd name="T10" fmla="*/ 6 w 131"/>
                  <a:gd name="T11" fmla="*/ 0 h 15"/>
                  <a:gd name="T12" fmla="*/ 125 w 131"/>
                  <a:gd name="T13" fmla="*/ 0 h 15"/>
                  <a:gd name="T14" fmla="*/ 131 w 131"/>
                  <a:gd name="T15" fmla="*/ 0 h 15"/>
                  <a:gd name="T16" fmla="*/ 131 w 131"/>
                  <a:gd name="T17" fmla="*/ 8 h 15"/>
                  <a:gd name="T18" fmla="*/ 131 w 131"/>
                  <a:gd name="T19" fmla="*/ 8 h 15"/>
                  <a:gd name="T20" fmla="*/ 131 w 131"/>
                  <a:gd name="T21" fmla="*/ 15 h 15"/>
                  <a:gd name="T22" fmla="*/ 125 w 131"/>
                  <a:gd name="T23" fmla="*/ 15 h 15"/>
                  <a:gd name="T24" fmla="*/ 6 w 1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5" y="0"/>
                    </a:lnTo>
                    <a:lnTo>
                      <a:pt x="131" y="0"/>
                    </a:lnTo>
                    <a:lnTo>
                      <a:pt x="131" y="8"/>
                    </a:lnTo>
                    <a:lnTo>
                      <a:pt x="131" y="8"/>
                    </a:lnTo>
                    <a:lnTo>
                      <a:pt x="131" y="15"/>
                    </a:lnTo>
                    <a:lnTo>
                      <a:pt x="1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6" name="Freeform 249"/>
              <p:cNvSpPr>
                <a:spLocks/>
              </p:cNvSpPr>
              <p:nvPr/>
            </p:nvSpPr>
            <p:spPr bwMode="auto">
              <a:xfrm>
                <a:off x="3349625" y="3886200"/>
                <a:ext cx="238125" cy="23813"/>
              </a:xfrm>
              <a:custGeom>
                <a:avLst/>
                <a:gdLst>
                  <a:gd name="T0" fmla="*/ 6 w 150"/>
                  <a:gd name="T1" fmla="*/ 15 h 15"/>
                  <a:gd name="T2" fmla="*/ 0 w 150"/>
                  <a:gd name="T3" fmla="*/ 15 h 15"/>
                  <a:gd name="T4" fmla="*/ 0 w 150"/>
                  <a:gd name="T5" fmla="*/ 8 h 15"/>
                  <a:gd name="T6" fmla="*/ 0 w 150"/>
                  <a:gd name="T7" fmla="*/ 8 h 15"/>
                  <a:gd name="T8" fmla="*/ 0 w 150"/>
                  <a:gd name="T9" fmla="*/ 0 h 15"/>
                  <a:gd name="T10" fmla="*/ 6 w 150"/>
                  <a:gd name="T11" fmla="*/ 0 h 15"/>
                  <a:gd name="T12" fmla="*/ 144 w 150"/>
                  <a:gd name="T13" fmla="*/ 0 h 15"/>
                  <a:gd name="T14" fmla="*/ 150 w 150"/>
                  <a:gd name="T15" fmla="*/ 0 h 15"/>
                  <a:gd name="T16" fmla="*/ 150 w 150"/>
                  <a:gd name="T17" fmla="*/ 8 h 15"/>
                  <a:gd name="T18" fmla="*/ 150 w 150"/>
                  <a:gd name="T19" fmla="*/ 8 h 15"/>
                  <a:gd name="T20" fmla="*/ 150 w 150"/>
                  <a:gd name="T21" fmla="*/ 15 h 15"/>
                  <a:gd name="T22" fmla="*/ 144 w 150"/>
                  <a:gd name="T23" fmla="*/ 15 h 15"/>
                  <a:gd name="T24" fmla="*/ 6 w 1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8"/>
                    </a:lnTo>
                    <a:lnTo>
                      <a:pt x="150" y="8"/>
                    </a:lnTo>
                    <a:lnTo>
                      <a:pt x="150" y="15"/>
                    </a:lnTo>
                    <a:lnTo>
                      <a:pt x="14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7" name="Freeform 250"/>
              <p:cNvSpPr>
                <a:spLocks/>
              </p:cNvSpPr>
              <p:nvPr/>
            </p:nvSpPr>
            <p:spPr bwMode="auto">
              <a:xfrm>
                <a:off x="3567113" y="387508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8" name="Freeform 251"/>
              <p:cNvSpPr>
                <a:spLocks/>
              </p:cNvSpPr>
              <p:nvPr/>
            </p:nvSpPr>
            <p:spPr bwMode="auto">
              <a:xfrm>
                <a:off x="3567113" y="3875088"/>
                <a:ext cx="130175" cy="23813"/>
              </a:xfrm>
              <a:custGeom>
                <a:avLst/>
                <a:gdLst>
                  <a:gd name="T0" fmla="*/ 7 w 82"/>
                  <a:gd name="T1" fmla="*/ 15 h 15"/>
                  <a:gd name="T2" fmla="*/ 0 w 82"/>
                  <a:gd name="T3" fmla="*/ 15 h 15"/>
                  <a:gd name="T4" fmla="*/ 0 w 82"/>
                  <a:gd name="T5" fmla="*/ 7 h 15"/>
                  <a:gd name="T6" fmla="*/ 0 w 82"/>
                  <a:gd name="T7" fmla="*/ 7 h 15"/>
                  <a:gd name="T8" fmla="*/ 0 w 82"/>
                  <a:gd name="T9" fmla="*/ 0 h 15"/>
                  <a:gd name="T10" fmla="*/ 7 w 82"/>
                  <a:gd name="T11" fmla="*/ 0 h 15"/>
                  <a:gd name="T12" fmla="*/ 76 w 82"/>
                  <a:gd name="T13" fmla="*/ 0 h 15"/>
                  <a:gd name="T14" fmla="*/ 82 w 82"/>
                  <a:gd name="T15" fmla="*/ 0 h 15"/>
                  <a:gd name="T16" fmla="*/ 82 w 82"/>
                  <a:gd name="T17" fmla="*/ 7 h 15"/>
                  <a:gd name="T18" fmla="*/ 82 w 82"/>
                  <a:gd name="T19" fmla="*/ 7 h 15"/>
                  <a:gd name="T20" fmla="*/ 82 w 82"/>
                  <a:gd name="T21" fmla="*/ 15 h 15"/>
                  <a:gd name="T22" fmla="*/ 76 w 82"/>
                  <a:gd name="T23" fmla="*/ 15 h 15"/>
                  <a:gd name="T24" fmla="*/ 7 w 8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6" y="0"/>
                    </a:lnTo>
                    <a:lnTo>
                      <a:pt x="82" y="0"/>
                    </a:lnTo>
                    <a:lnTo>
                      <a:pt x="82" y="7"/>
                    </a:lnTo>
                    <a:lnTo>
                      <a:pt x="82" y="7"/>
                    </a:lnTo>
                    <a:lnTo>
                      <a:pt x="82" y="15"/>
                    </a:lnTo>
                    <a:lnTo>
                      <a:pt x="76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9" name="Freeform 252"/>
              <p:cNvSpPr>
                <a:spLocks/>
              </p:cNvSpPr>
              <p:nvPr/>
            </p:nvSpPr>
            <p:spPr bwMode="auto">
              <a:xfrm>
                <a:off x="3676650" y="3875088"/>
                <a:ext cx="39688" cy="23813"/>
              </a:xfrm>
              <a:custGeom>
                <a:avLst/>
                <a:gdLst>
                  <a:gd name="T0" fmla="*/ 7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7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7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0" name="Freeform 253"/>
              <p:cNvSpPr>
                <a:spLocks/>
              </p:cNvSpPr>
              <p:nvPr/>
            </p:nvSpPr>
            <p:spPr bwMode="auto">
              <a:xfrm>
                <a:off x="3697288" y="3863975"/>
                <a:ext cx="19050" cy="34925"/>
              </a:xfrm>
              <a:custGeom>
                <a:avLst/>
                <a:gdLst>
                  <a:gd name="T0" fmla="*/ 12 w 12"/>
                  <a:gd name="T1" fmla="*/ 14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4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4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1" name="Freeform 254"/>
              <p:cNvSpPr>
                <a:spLocks/>
              </p:cNvSpPr>
              <p:nvPr/>
            </p:nvSpPr>
            <p:spPr bwMode="auto">
              <a:xfrm>
                <a:off x="3697288" y="3863975"/>
                <a:ext cx="49213" cy="22225"/>
              </a:xfrm>
              <a:custGeom>
                <a:avLst/>
                <a:gdLst>
                  <a:gd name="T0" fmla="*/ 6 w 31"/>
                  <a:gd name="T1" fmla="*/ 14 h 14"/>
                  <a:gd name="T2" fmla="*/ 0 w 31"/>
                  <a:gd name="T3" fmla="*/ 14 h 14"/>
                  <a:gd name="T4" fmla="*/ 0 w 31"/>
                  <a:gd name="T5" fmla="*/ 7 h 14"/>
                  <a:gd name="T6" fmla="*/ 0 w 31"/>
                  <a:gd name="T7" fmla="*/ 7 h 14"/>
                  <a:gd name="T8" fmla="*/ 0 w 31"/>
                  <a:gd name="T9" fmla="*/ 0 h 14"/>
                  <a:gd name="T10" fmla="*/ 6 w 31"/>
                  <a:gd name="T11" fmla="*/ 0 h 14"/>
                  <a:gd name="T12" fmla="*/ 25 w 31"/>
                  <a:gd name="T13" fmla="*/ 0 h 14"/>
                  <a:gd name="T14" fmla="*/ 31 w 31"/>
                  <a:gd name="T15" fmla="*/ 0 h 14"/>
                  <a:gd name="T16" fmla="*/ 31 w 31"/>
                  <a:gd name="T17" fmla="*/ 7 h 14"/>
                  <a:gd name="T18" fmla="*/ 31 w 31"/>
                  <a:gd name="T19" fmla="*/ 7 h 14"/>
                  <a:gd name="T20" fmla="*/ 31 w 31"/>
                  <a:gd name="T21" fmla="*/ 14 h 14"/>
                  <a:gd name="T22" fmla="*/ 25 w 31"/>
                  <a:gd name="T23" fmla="*/ 14 h 14"/>
                  <a:gd name="T24" fmla="*/ 6 w 31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4"/>
                    </a:lnTo>
                    <a:lnTo>
                      <a:pt x="25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2" name="Freeform 255"/>
              <p:cNvSpPr>
                <a:spLocks/>
              </p:cNvSpPr>
              <p:nvPr/>
            </p:nvSpPr>
            <p:spPr bwMode="auto">
              <a:xfrm>
                <a:off x="3727450" y="3851275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3" name="Freeform 256"/>
              <p:cNvSpPr>
                <a:spLocks/>
              </p:cNvSpPr>
              <p:nvPr/>
            </p:nvSpPr>
            <p:spPr bwMode="auto">
              <a:xfrm>
                <a:off x="3727450" y="3851275"/>
                <a:ext cx="79375" cy="23813"/>
              </a:xfrm>
              <a:custGeom>
                <a:avLst/>
                <a:gdLst>
                  <a:gd name="T0" fmla="*/ 6 w 50"/>
                  <a:gd name="T1" fmla="*/ 15 h 15"/>
                  <a:gd name="T2" fmla="*/ 0 w 50"/>
                  <a:gd name="T3" fmla="*/ 15 h 15"/>
                  <a:gd name="T4" fmla="*/ 0 w 50"/>
                  <a:gd name="T5" fmla="*/ 8 h 15"/>
                  <a:gd name="T6" fmla="*/ 0 w 50"/>
                  <a:gd name="T7" fmla="*/ 8 h 15"/>
                  <a:gd name="T8" fmla="*/ 0 w 50"/>
                  <a:gd name="T9" fmla="*/ 0 h 15"/>
                  <a:gd name="T10" fmla="*/ 6 w 50"/>
                  <a:gd name="T11" fmla="*/ 0 h 15"/>
                  <a:gd name="T12" fmla="*/ 43 w 50"/>
                  <a:gd name="T13" fmla="*/ 0 h 15"/>
                  <a:gd name="T14" fmla="*/ 50 w 50"/>
                  <a:gd name="T15" fmla="*/ 0 h 15"/>
                  <a:gd name="T16" fmla="*/ 50 w 50"/>
                  <a:gd name="T17" fmla="*/ 8 h 15"/>
                  <a:gd name="T18" fmla="*/ 50 w 50"/>
                  <a:gd name="T19" fmla="*/ 8 h 15"/>
                  <a:gd name="T20" fmla="*/ 50 w 50"/>
                  <a:gd name="T21" fmla="*/ 15 h 15"/>
                  <a:gd name="T22" fmla="*/ 43 w 50"/>
                  <a:gd name="T23" fmla="*/ 15 h 15"/>
                  <a:gd name="T24" fmla="*/ 6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15"/>
                    </a:lnTo>
                    <a:lnTo>
                      <a:pt x="4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4" name="Freeform 257"/>
              <p:cNvSpPr>
                <a:spLocks/>
              </p:cNvSpPr>
              <p:nvPr/>
            </p:nvSpPr>
            <p:spPr bwMode="auto">
              <a:xfrm>
                <a:off x="3786188" y="3851275"/>
                <a:ext cx="90488" cy="23813"/>
              </a:xfrm>
              <a:custGeom>
                <a:avLst/>
                <a:gdLst>
                  <a:gd name="T0" fmla="*/ 6 w 57"/>
                  <a:gd name="T1" fmla="*/ 15 h 15"/>
                  <a:gd name="T2" fmla="*/ 0 w 57"/>
                  <a:gd name="T3" fmla="*/ 15 h 15"/>
                  <a:gd name="T4" fmla="*/ 0 w 57"/>
                  <a:gd name="T5" fmla="*/ 8 h 15"/>
                  <a:gd name="T6" fmla="*/ 0 w 57"/>
                  <a:gd name="T7" fmla="*/ 8 h 15"/>
                  <a:gd name="T8" fmla="*/ 0 w 57"/>
                  <a:gd name="T9" fmla="*/ 0 h 15"/>
                  <a:gd name="T10" fmla="*/ 6 w 57"/>
                  <a:gd name="T11" fmla="*/ 0 h 15"/>
                  <a:gd name="T12" fmla="*/ 50 w 57"/>
                  <a:gd name="T13" fmla="*/ 0 h 15"/>
                  <a:gd name="T14" fmla="*/ 57 w 57"/>
                  <a:gd name="T15" fmla="*/ 0 h 15"/>
                  <a:gd name="T16" fmla="*/ 57 w 57"/>
                  <a:gd name="T17" fmla="*/ 8 h 15"/>
                  <a:gd name="T18" fmla="*/ 57 w 57"/>
                  <a:gd name="T19" fmla="*/ 8 h 15"/>
                  <a:gd name="T20" fmla="*/ 57 w 57"/>
                  <a:gd name="T21" fmla="*/ 15 h 15"/>
                  <a:gd name="T22" fmla="*/ 50 w 57"/>
                  <a:gd name="T23" fmla="*/ 15 h 15"/>
                  <a:gd name="T24" fmla="*/ 6 w 57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0" y="0"/>
                    </a:lnTo>
                    <a:lnTo>
                      <a:pt x="57" y="0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7" y="15"/>
                    </a:lnTo>
                    <a:lnTo>
                      <a:pt x="50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5" name="Freeform 258"/>
              <p:cNvSpPr>
                <a:spLocks/>
              </p:cNvSpPr>
              <p:nvPr/>
            </p:nvSpPr>
            <p:spPr bwMode="auto">
              <a:xfrm>
                <a:off x="3856038" y="384016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" name="Freeform 259"/>
              <p:cNvSpPr>
                <a:spLocks/>
              </p:cNvSpPr>
              <p:nvPr/>
            </p:nvSpPr>
            <p:spPr bwMode="auto">
              <a:xfrm>
                <a:off x="3856038" y="3840163"/>
                <a:ext cx="60325" cy="23813"/>
              </a:xfrm>
              <a:custGeom>
                <a:avLst/>
                <a:gdLst>
                  <a:gd name="T0" fmla="*/ 6 w 38"/>
                  <a:gd name="T1" fmla="*/ 15 h 15"/>
                  <a:gd name="T2" fmla="*/ 0 w 38"/>
                  <a:gd name="T3" fmla="*/ 15 h 15"/>
                  <a:gd name="T4" fmla="*/ 0 w 38"/>
                  <a:gd name="T5" fmla="*/ 7 h 15"/>
                  <a:gd name="T6" fmla="*/ 0 w 38"/>
                  <a:gd name="T7" fmla="*/ 7 h 15"/>
                  <a:gd name="T8" fmla="*/ 0 w 38"/>
                  <a:gd name="T9" fmla="*/ 0 h 15"/>
                  <a:gd name="T10" fmla="*/ 6 w 38"/>
                  <a:gd name="T11" fmla="*/ 0 h 15"/>
                  <a:gd name="T12" fmla="*/ 31 w 38"/>
                  <a:gd name="T13" fmla="*/ 0 h 15"/>
                  <a:gd name="T14" fmla="*/ 38 w 38"/>
                  <a:gd name="T15" fmla="*/ 0 h 15"/>
                  <a:gd name="T16" fmla="*/ 38 w 38"/>
                  <a:gd name="T17" fmla="*/ 7 h 15"/>
                  <a:gd name="T18" fmla="*/ 38 w 38"/>
                  <a:gd name="T19" fmla="*/ 7 h 15"/>
                  <a:gd name="T20" fmla="*/ 38 w 38"/>
                  <a:gd name="T21" fmla="*/ 15 h 15"/>
                  <a:gd name="T22" fmla="*/ 31 w 38"/>
                  <a:gd name="T23" fmla="*/ 15 h 15"/>
                  <a:gd name="T24" fmla="*/ 6 w 3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8" y="15"/>
                    </a:lnTo>
                    <a:lnTo>
                      <a:pt x="31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7" name="Freeform 260"/>
              <p:cNvSpPr>
                <a:spLocks/>
              </p:cNvSpPr>
              <p:nvPr/>
            </p:nvSpPr>
            <p:spPr bwMode="auto">
              <a:xfrm>
                <a:off x="3895725" y="3827463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6 w 13"/>
                  <a:gd name="T5" fmla="*/ 23 h 23"/>
                  <a:gd name="T6" fmla="*/ 6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6 w 13"/>
                  <a:gd name="T17" fmla="*/ 0 h 23"/>
                  <a:gd name="T18" fmla="*/ 6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" name="Freeform 261"/>
              <p:cNvSpPr>
                <a:spLocks/>
              </p:cNvSpPr>
              <p:nvPr/>
            </p:nvSpPr>
            <p:spPr bwMode="auto">
              <a:xfrm>
                <a:off x="3895725" y="3827463"/>
                <a:ext cx="69850" cy="23813"/>
              </a:xfrm>
              <a:custGeom>
                <a:avLst/>
                <a:gdLst>
                  <a:gd name="T0" fmla="*/ 6 w 44"/>
                  <a:gd name="T1" fmla="*/ 15 h 15"/>
                  <a:gd name="T2" fmla="*/ 0 w 44"/>
                  <a:gd name="T3" fmla="*/ 15 h 15"/>
                  <a:gd name="T4" fmla="*/ 0 w 44"/>
                  <a:gd name="T5" fmla="*/ 8 h 15"/>
                  <a:gd name="T6" fmla="*/ 0 w 44"/>
                  <a:gd name="T7" fmla="*/ 8 h 15"/>
                  <a:gd name="T8" fmla="*/ 0 w 44"/>
                  <a:gd name="T9" fmla="*/ 0 h 15"/>
                  <a:gd name="T10" fmla="*/ 6 w 44"/>
                  <a:gd name="T11" fmla="*/ 0 h 15"/>
                  <a:gd name="T12" fmla="*/ 38 w 44"/>
                  <a:gd name="T13" fmla="*/ 0 h 15"/>
                  <a:gd name="T14" fmla="*/ 44 w 44"/>
                  <a:gd name="T15" fmla="*/ 0 h 15"/>
                  <a:gd name="T16" fmla="*/ 44 w 44"/>
                  <a:gd name="T17" fmla="*/ 8 h 15"/>
                  <a:gd name="T18" fmla="*/ 44 w 44"/>
                  <a:gd name="T19" fmla="*/ 8 h 15"/>
                  <a:gd name="T20" fmla="*/ 44 w 44"/>
                  <a:gd name="T21" fmla="*/ 15 h 15"/>
                  <a:gd name="T22" fmla="*/ 38 w 44"/>
                  <a:gd name="T23" fmla="*/ 15 h 15"/>
                  <a:gd name="T24" fmla="*/ 6 w 4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15"/>
                    </a:lnTo>
                    <a:lnTo>
                      <a:pt x="3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9" name="Freeform 262"/>
              <p:cNvSpPr>
                <a:spLocks/>
              </p:cNvSpPr>
              <p:nvPr/>
            </p:nvSpPr>
            <p:spPr bwMode="auto">
              <a:xfrm>
                <a:off x="3944938" y="3816350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0" name="Freeform 263"/>
              <p:cNvSpPr>
                <a:spLocks/>
              </p:cNvSpPr>
              <p:nvPr/>
            </p:nvSpPr>
            <p:spPr bwMode="auto">
              <a:xfrm>
                <a:off x="3944938" y="3816350"/>
                <a:ext cx="130175" cy="23813"/>
              </a:xfrm>
              <a:custGeom>
                <a:avLst/>
                <a:gdLst>
                  <a:gd name="T0" fmla="*/ 7 w 82"/>
                  <a:gd name="T1" fmla="*/ 15 h 15"/>
                  <a:gd name="T2" fmla="*/ 0 w 82"/>
                  <a:gd name="T3" fmla="*/ 15 h 15"/>
                  <a:gd name="T4" fmla="*/ 0 w 82"/>
                  <a:gd name="T5" fmla="*/ 7 h 15"/>
                  <a:gd name="T6" fmla="*/ 0 w 82"/>
                  <a:gd name="T7" fmla="*/ 7 h 15"/>
                  <a:gd name="T8" fmla="*/ 0 w 82"/>
                  <a:gd name="T9" fmla="*/ 0 h 15"/>
                  <a:gd name="T10" fmla="*/ 7 w 82"/>
                  <a:gd name="T11" fmla="*/ 0 h 15"/>
                  <a:gd name="T12" fmla="*/ 76 w 82"/>
                  <a:gd name="T13" fmla="*/ 0 h 15"/>
                  <a:gd name="T14" fmla="*/ 82 w 82"/>
                  <a:gd name="T15" fmla="*/ 0 h 15"/>
                  <a:gd name="T16" fmla="*/ 82 w 82"/>
                  <a:gd name="T17" fmla="*/ 7 h 15"/>
                  <a:gd name="T18" fmla="*/ 82 w 82"/>
                  <a:gd name="T19" fmla="*/ 7 h 15"/>
                  <a:gd name="T20" fmla="*/ 82 w 82"/>
                  <a:gd name="T21" fmla="*/ 15 h 15"/>
                  <a:gd name="T22" fmla="*/ 76 w 82"/>
                  <a:gd name="T23" fmla="*/ 15 h 15"/>
                  <a:gd name="T24" fmla="*/ 7 w 8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6" y="0"/>
                    </a:lnTo>
                    <a:lnTo>
                      <a:pt x="82" y="0"/>
                    </a:lnTo>
                    <a:lnTo>
                      <a:pt x="82" y="7"/>
                    </a:lnTo>
                    <a:lnTo>
                      <a:pt x="82" y="7"/>
                    </a:lnTo>
                    <a:lnTo>
                      <a:pt x="82" y="15"/>
                    </a:lnTo>
                    <a:lnTo>
                      <a:pt x="76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1" name="Freeform 264"/>
              <p:cNvSpPr>
                <a:spLocks/>
              </p:cNvSpPr>
              <p:nvPr/>
            </p:nvSpPr>
            <p:spPr bwMode="auto">
              <a:xfrm>
                <a:off x="4054475" y="3816350"/>
                <a:ext cx="130175" cy="23813"/>
              </a:xfrm>
              <a:custGeom>
                <a:avLst/>
                <a:gdLst>
                  <a:gd name="T0" fmla="*/ 7 w 82"/>
                  <a:gd name="T1" fmla="*/ 15 h 15"/>
                  <a:gd name="T2" fmla="*/ 0 w 82"/>
                  <a:gd name="T3" fmla="*/ 15 h 15"/>
                  <a:gd name="T4" fmla="*/ 0 w 82"/>
                  <a:gd name="T5" fmla="*/ 7 h 15"/>
                  <a:gd name="T6" fmla="*/ 0 w 82"/>
                  <a:gd name="T7" fmla="*/ 7 h 15"/>
                  <a:gd name="T8" fmla="*/ 0 w 82"/>
                  <a:gd name="T9" fmla="*/ 0 h 15"/>
                  <a:gd name="T10" fmla="*/ 7 w 82"/>
                  <a:gd name="T11" fmla="*/ 0 h 15"/>
                  <a:gd name="T12" fmla="*/ 75 w 82"/>
                  <a:gd name="T13" fmla="*/ 0 h 15"/>
                  <a:gd name="T14" fmla="*/ 82 w 82"/>
                  <a:gd name="T15" fmla="*/ 0 h 15"/>
                  <a:gd name="T16" fmla="*/ 82 w 82"/>
                  <a:gd name="T17" fmla="*/ 7 h 15"/>
                  <a:gd name="T18" fmla="*/ 82 w 82"/>
                  <a:gd name="T19" fmla="*/ 7 h 15"/>
                  <a:gd name="T20" fmla="*/ 82 w 82"/>
                  <a:gd name="T21" fmla="*/ 15 h 15"/>
                  <a:gd name="T22" fmla="*/ 75 w 82"/>
                  <a:gd name="T23" fmla="*/ 15 h 15"/>
                  <a:gd name="T24" fmla="*/ 7 w 8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5" y="0"/>
                    </a:lnTo>
                    <a:lnTo>
                      <a:pt x="82" y="0"/>
                    </a:lnTo>
                    <a:lnTo>
                      <a:pt x="82" y="7"/>
                    </a:lnTo>
                    <a:lnTo>
                      <a:pt x="82" y="7"/>
                    </a:lnTo>
                    <a:lnTo>
                      <a:pt x="82" y="15"/>
                    </a:lnTo>
                    <a:lnTo>
                      <a:pt x="75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2" name="Freeform 265"/>
              <p:cNvSpPr>
                <a:spLocks/>
              </p:cNvSpPr>
              <p:nvPr/>
            </p:nvSpPr>
            <p:spPr bwMode="auto">
              <a:xfrm>
                <a:off x="4164013" y="3805238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3" name="Freeform 266"/>
              <p:cNvSpPr>
                <a:spLocks/>
              </p:cNvSpPr>
              <p:nvPr/>
            </p:nvSpPr>
            <p:spPr bwMode="auto">
              <a:xfrm>
                <a:off x="4164013" y="3805238"/>
                <a:ext cx="149225" cy="22225"/>
              </a:xfrm>
              <a:custGeom>
                <a:avLst/>
                <a:gdLst>
                  <a:gd name="T0" fmla="*/ 6 w 94"/>
                  <a:gd name="T1" fmla="*/ 14 h 14"/>
                  <a:gd name="T2" fmla="*/ 0 w 94"/>
                  <a:gd name="T3" fmla="*/ 14 h 14"/>
                  <a:gd name="T4" fmla="*/ 0 w 94"/>
                  <a:gd name="T5" fmla="*/ 7 h 14"/>
                  <a:gd name="T6" fmla="*/ 0 w 94"/>
                  <a:gd name="T7" fmla="*/ 7 h 14"/>
                  <a:gd name="T8" fmla="*/ 0 w 94"/>
                  <a:gd name="T9" fmla="*/ 0 h 14"/>
                  <a:gd name="T10" fmla="*/ 6 w 94"/>
                  <a:gd name="T11" fmla="*/ 0 h 14"/>
                  <a:gd name="T12" fmla="*/ 88 w 94"/>
                  <a:gd name="T13" fmla="*/ 0 h 14"/>
                  <a:gd name="T14" fmla="*/ 94 w 94"/>
                  <a:gd name="T15" fmla="*/ 0 h 14"/>
                  <a:gd name="T16" fmla="*/ 94 w 94"/>
                  <a:gd name="T17" fmla="*/ 7 h 14"/>
                  <a:gd name="T18" fmla="*/ 94 w 94"/>
                  <a:gd name="T19" fmla="*/ 7 h 14"/>
                  <a:gd name="T20" fmla="*/ 94 w 94"/>
                  <a:gd name="T21" fmla="*/ 14 h 14"/>
                  <a:gd name="T22" fmla="*/ 88 w 94"/>
                  <a:gd name="T23" fmla="*/ 14 h 14"/>
                  <a:gd name="T24" fmla="*/ 6 w 94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88" y="0"/>
                    </a:lnTo>
                    <a:lnTo>
                      <a:pt x="94" y="0"/>
                    </a:lnTo>
                    <a:lnTo>
                      <a:pt x="94" y="7"/>
                    </a:lnTo>
                    <a:lnTo>
                      <a:pt x="94" y="7"/>
                    </a:lnTo>
                    <a:lnTo>
                      <a:pt x="94" y="14"/>
                    </a:lnTo>
                    <a:lnTo>
                      <a:pt x="88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4" name="Freeform 267"/>
              <p:cNvSpPr>
                <a:spLocks/>
              </p:cNvSpPr>
              <p:nvPr/>
            </p:nvSpPr>
            <p:spPr bwMode="auto">
              <a:xfrm>
                <a:off x="4294188" y="3792538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5" name="Freeform 268"/>
              <p:cNvSpPr>
                <a:spLocks/>
              </p:cNvSpPr>
              <p:nvPr/>
            </p:nvSpPr>
            <p:spPr bwMode="auto">
              <a:xfrm>
                <a:off x="4294188" y="3792538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8 h 15"/>
                  <a:gd name="T6" fmla="*/ 0 w 31"/>
                  <a:gd name="T7" fmla="*/ 8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8 h 15"/>
                  <a:gd name="T18" fmla="*/ 31 w 31"/>
                  <a:gd name="T19" fmla="*/ 8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" name="Freeform 269"/>
              <p:cNvSpPr>
                <a:spLocks/>
              </p:cNvSpPr>
              <p:nvPr/>
            </p:nvSpPr>
            <p:spPr bwMode="auto">
              <a:xfrm>
                <a:off x="4322763" y="3792538"/>
                <a:ext cx="279400" cy="23813"/>
              </a:xfrm>
              <a:custGeom>
                <a:avLst/>
                <a:gdLst>
                  <a:gd name="T0" fmla="*/ 7 w 176"/>
                  <a:gd name="T1" fmla="*/ 15 h 15"/>
                  <a:gd name="T2" fmla="*/ 0 w 176"/>
                  <a:gd name="T3" fmla="*/ 15 h 15"/>
                  <a:gd name="T4" fmla="*/ 0 w 176"/>
                  <a:gd name="T5" fmla="*/ 8 h 15"/>
                  <a:gd name="T6" fmla="*/ 0 w 176"/>
                  <a:gd name="T7" fmla="*/ 8 h 15"/>
                  <a:gd name="T8" fmla="*/ 0 w 176"/>
                  <a:gd name="T9" fmla="*/ 0 h 15"/>
                  <a:gd name="T10" fmla="*/ 7 w 176"/>
                  <a:gd name="T11" fmla="*/ 0 h 15"/>
                  <a:gd name="T12" fmla="*/ 169 w 176"/>
                  <a:gd name="T13" fmla="*/ 0 h 15"/>
                  <a:gd name="T14" fmla="*/ 176 w 176"/>
                  <a:gd name="T15" fmla="*/ 0 h 15"/>
                  <a:gd name="T16" fmla="*/ 176 w 176"/>
                  <a:gd name="T17" fmla="*/ 8 h 15"/>
                  <a:gd name="T18" fmla="*/ 176 w 176"/>
                  <a:gd name="T19" fmla="*/ 8 h 15"/>
                  <a:gd name="T20" fmla="*/ 176 w 176"/>
                  <a:gd name="T21" fmla="*/ 15 h 15"/>
                  <a:gd name="T22" fmla="*/ 169 w 176"/>
                  <a:gd name="T23" fmla="*/ 15 h 15"/>
                  <a:gd name="T24" fmla="*/ 7 w 17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6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69" y="0"/>
                    </a:lnTo>
                    <a:lnTo>
                      <a:pt x="176" y="0"/>
                    </a:lnTo>
                    <a:lnTo>
                      <a:pt x="176" y="8"/>
                    </a:lnTo>
                    <a:lnTo>
                      <a:pt x="176" y="8"/>
                    </a:lnTo>
                    <a:lnTo>
                      <a:pt x="176" y="15"/>
                    </a:lnTo>
                    <a:lnTo>
                      <a:pt x="16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7" name="Freeform 270"/>
              <p:cNvSpPr>
                <a:spLocks/>
              </p:cNvSpPr>
              <p:nvPr/>
            </p:nvSpPr>
            <p:spPr bwMode="auto">
              <a:xfrm>
                <a:off x="4581525" y="3781425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8" name="Freeform 271"/>
              <p:cNvSpPr>
                <a:spLocks/>
              </p:cNvSpPr>
              <p:nvPr/>
            </p:nvSpPr>
            <p:spPr bwMode="auto">
              <a:xfrm>
                <a:off x="4581525" y="3781425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7 h 15"/>
                  <a:gd name="T6" fmla="*/ 0 w 31"/>
                  <a:gd name="T7" fmla="*/ 7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7 h 15"/>
                  <a:gd name="T18" fmla="*/ 31 w 31"/>
                  <a:gd name="T19" fmla="*/ 7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9" name="Freeform 272"/>
              <p:cNvSpPr>
                <a:spLocks/>
              </p:cNvSpPr>
              <p:nvPr/>
            </p:nvSpPr>
            <p:spPr bwMode="auto">
              <a:xfrm>
                <a:off x="4611688" y="3768725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0" name="Freeform 273"/>
              <p:cNvSpPr>
                <a:spLocks/>
              </p:cNvSpPr>
              <p:nvPr/>
            </p:nvSpPr>
            <p:spPr bwMode="auto">
              <a:xfrm>
                <a:off x="4611688" y="3768725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8 h 15"/>
                  <a:gd name="T6" fmla="*/ 0 w 31"/>
                  <a:gd name="T7" fmla="*/ 8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8 h 15"/>
                  <a:gd name="T18" fmla="*/ 31 w 31"/>
                  <a:gd name="T19" fmla="*/ 8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1" name="Freeform 274"/>
              <p:cNvSpPr>
                <a:spLocks/>
              </p:cNvSpPr>
              <p:nvPr/>
            </p:nvSpPr>
            <p:spPr bwMode="auto">
              <a:xfrm>
                <a:off x="4641850" y="3768725"/>
                <a:ext cx="168275" cy="23813"/>
              </a:xfrm>
              <a:custGeom>
                <a:avLst/>
                <a:gdLst>
                  <a:gd name="T0" fmla="*/ 6 w 106"/>
                  <a:gd name="T1" fmla="*/ 15 h 15"/>
                  <a:gd name="T2" fmla="*/ 0 w 106"/>
                  <a:gd name="T3" fmla="*/ 15 h 15"/>
                  <a:gd name="T4" fmla="*/ 0 w 106"/>
                  <a:gd name="T5" fmla="*/ 8 h 15"/>
                  <a:gd name="T6" fmla="*/ 0 w 106"/>
                  <a:gd name="T7" fmla="*/ 8 h 15"/>
                  <a:gd name="T8" fmla="*/ 0 w 106"/>
                  <a:gd name="T9" fmla="*/ 0 h 15"/>
                  <a:gd name="T10" fmla="*/ 6 w 106"/>
                  <a:gd name="T11" fmla="*/ 0 h 15"/>
                  <a:gd name="T12" fmla="*/ 100 w 106"/>
                  <a:gd name="T13" fmla="*/ 0 h 15"/>
                  <a:gd name="T14" fmla="*/ 106 w 106"/>
                  <a:gd name="T15" fmla="*/ 0 h 15"/>
                  <a:gd name="T16" fmla="*/ 106 w 106"/>
                  <a:gd name="T17" fmla="*/ 8 h 15"/>
                  <a:gd name="T18" fmla="*/ 106 w 106"/>
                  <a:gd name="T19" fmla="*/ 8 h 15"/>
                  <a:gd name="T20" fmla="*/ 106 w 106"/>
                  <a:gd name="T21" fmla="*/ 15 h 15"/>
                  <a:gd name="T22" fmla="*/ 100 w 106"/>
                  <a:gd name="T23" fmla="*/ 15 h 15"/>
                  <a:gd name="T24" fmla="*/ 6 w 10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6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6" y="8"/>
                    </a:lnTo>
                    <a:lnTo>
                      <a:pt x="106" y="8"/>
                    </a:lnTo>
                    <a:lnTo>
                      <a:pt x="106" y="15"/>
                    </a:lnTo>
                    <a:lnTo>
                      <a:pt x="100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2" name="Freeform 275"/>
              <p:cNvSpPr>
                <a:spLocks/>
              </p:cNvSpPr>
              <p:nvPr/>
            </p:nvSpPr>
            <p:spPr bwMode="auto">
              <a:xfrm>
                <a:off x="4791075" y="3768725"/>
                <a:ext cx="268288" cy="23813"/>
              </a:xfrm>
              <a:custGeom>
                <a:avLst/>
                <a:gdLst>
                  <a:gd name="T0" fmla="*/ 6 w 169"/>
                  <a:gd name="T1" fmla="*/ 15 h 15"/>
                  <a:gd name="T2" fmla="*/ 0 w 169"/>
                  <a:gd name="T3" fmla="*/ 15 h 15"/>
                  <a:gd name="T4" fmla="*/ 0 w 169"/>
                  <a:gd name="T5" fmla="*/ 8 h 15"/>
                  <a:gd name="T6" fmla="*/ 0 w 169"/>
                  <a:gd name="T7" fmla="*/ 8 h 15"/>
                  <a:gd name="T8" fmla="*/ 0 w 169"/>
                  <a:gd name="T9" fmla="*/ 0 h 15"/>
                  <a:gd name="T10" fmla="*/ 6 w 169"/>
                  <a:gd name="T11" fmla="*/ 0 h 15"/>
                  <a:gd name="T12" fmla="*/ 162 w 169"/>
                  <a:gd name="T13" fmla="*/ 0 h 15"/>
                  <a:gd name="T14" fmla="*/ 169 w 169"/>
                  <a:gd name="T15" fmla="*/ 0 h 15"/>
                  <a:gd name="T16" fmla="*/ 169 w 169"/>
                  <a:gd name="T17" fmla="*/ 8 h 15"/>
                  <a:gd name="T18" fmla="*/ 169 w 169"/>
                  <a:gd name="T19" fmla="*/ 8 h 15"/>
                  <a:gd name="T20" fmla="*/ 169 w 169"/>
                  <a:gd name="T21" fmla="*/ 15 h 15"/>
                  <a:gd name="T22" fmla="*/ 162 w 169"/>
                  <a:gd name="T23" fmla="*/ 15 h 15"/>
                  <a:gd name="T24" fmla="*/ 6 w 16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62" y="0"/>
                    </a:lnTo>
                    <a:lnTo>
                      <a:pt x="169" y="0"/>
                    </a:lnTo>
                    <a:lnTo>
                      <a:pt x="169" y="8"/>
                    </a:lnTo>
                    <a:lnTo>
                      <a:pt x="169" y="8"/>
                    </a:lnTo>
                    <a:lnTo>
                      <a:pt x="169" y="15"/>
                    </a:lnTo>
                    <a:lnTo>
                      <a:pt x="16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3" name="Freeform 276"/>
              <p:cNvSpPr>
                <a:spLocks/>
              </p:cNvSpPr>
              <p:nvPr/>
            </p:nvSpPr>
            <p:spPr bwMode="auto">
              <a:xfrm>
                <a:off x="5038725" y="375761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4" name="Freeform 277"/>
              <p:cNvSpPr>
                <a:spLocks/>
              </p:cNvSpPr>
              <p:nvPr/>
            </p:nvSpPr>
            <p:spPr bwMode="auto">
              <a:xfrm>
                <a:off x="5038725" y="3757613"/>
                <a:ext cx="69850" cy="23813"/>
              </a:xfrm>
              <a:custGeom>
                <a:avLst/>
                <a:gdLst>
                  <a:gd name="T0" fmla="*/ 6 w 44"/>
                  <a:gd name="T1" fmla="*/ 15 h 15"/>
                  <a:gd name="T2" fmla="*/ 0 w 44"/>
                  <a:gd name="T3" fmla="*/ 15 h 15"/>
                  <a:gd name="T4" fmla="*/ 0 w 44"/>
                  <a:gd name="T5" fmla="*/ 7 h 15"/>
                  <a:gd name="T6" fmla="*/ 0 w 44"/>
                  <a:gd name="T7" fmla="*/ 7 h 15"/>
                  <a:gd name="T8" fmla="*/ 0 w 44"/>
                  <a:gd name="T9" fmla="*/ 0 h 15"/>
                  <a:gd name="T10" fmla="*/ 6 w 44"/>
                  <a:gd name="T11" fmla="*/ 0 h 15"/>
                  <a:gd name="T12" fmla="*/ 38 w 44"/>
                  <a:gd name="T13" fmla="*/ 0 h 15"/>
                  <a:gd name="T14" fmla="*/ 44 w 44"/>
                  <a:gd name="T15" fmla="*/ 0 h 15"/>
                  <a:gd name="T16" fmla="*/ 44 w 44"/>
                  <a:gd name="T17" fmla="*/ 7 h 15"/>
                  <a:gd name="T18" fmla="*/ 44 w 44"/>
                  <a:gd name="T19" fmla="*/ 7 h 15"/>
                  <a:gd name="T20" fmla="*/ 44 w 44"/>
                  <a:gd name="T21" fmla="*/ 15 h 15"/>
                  <a:gd name="T22" fmla="*/ 38 w 44"/>
                  <a:gd name="T23" fmla="*/ 15 h 15"/>
                  <a:gd name="T24" fmla="*/ 6 w 4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5"/>
                    </a:lnTo>
                    <a:lnTo>
                      <a:pt x="38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5" name="Freeform 278"/>
              <p:cNvSpPr>
                <a:spLocks/>
              </p:cNvSpPr>
              <p:nvPr/>
            </p:nvSpPr>
            <p:spPr bwMode="auto">
              <a:xfrm>
                <a:off x="5087938" y="3746500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6" name="Freeform 279"/>
              <p:cNvSpPr>
                <a:spLocks/>
              </p:cNvSpPr>
              <p:nvPr/>
            </p:nvSpPr>
            <p:spPr bwMode="auto">
              <a:xfrm>
                <a:off x="5087938" y="3746500"/>
                <a:ext cx="139700" cy="22225"/>
              </a:xfrm>
              <a:custGeom>
                <a:avLst/>
                <a:gdLst>
                  <a:gd name="T0" fmla="*/ 7 w 88"/>
                  <a:gd name="T1" fmla="*/ 14 h 14"/>
                  <a:gd name="T2" fmla="*/ 0 w 88"/>
                  <a:gd name="T3" fmla="*/ 14 h 14"/>
                  <a:gd name="T4" fmla="*/ 0 w 88"/>
                  <a:gd name="T5" fmla="*/ 7 h 14"/>
                  <a:gd name="T6" fmla="*/ 0 w 88"/>
                  <a:gd name="T7" fmla="*/ 7 h 14"/>
                  <a:gd name="T8" fmla="*/ 0 w 88"/>
                  <a:gd name="T9" fmla="*/ 0 h 14"/>
                  <a:gd name="T10" fmla="*/ 7 w 88"/>
                  <a:gd name="T11" fmla="*/ 0 h 14"/>
                  <a:gd name="T12" fmla="*/ 82 w 88"/>
                  <a:gd name="T13" fmla="*/ 0 h 14"/>
                  <a:gd name="T14" fmla="*/ 88 w 88"/>
                  <a:gd name="T15" fmla="*/ 0 h 14"/>
                  <a:gd name="T16" fmla="*/ 88 w 88"/>
                  <a:gd name="T17" fmla="*/ 7 h 14"/>
                  <a:gd name="T18" fmla="*/ 88 w 88"/>
                  <a:gd name="T19" fmla="*/ 7 h 14"/>
                  <a:gd name="T20" fmla="*/ 88 w 88"/>
                  <a:gd name="T21" fmla="*/ 14 h 14"/>
                  <a:gd name="T22" fmla="*/ 82 w 88"/>
                  <a:gd name="T23" fmla="*/ 14 h 14"/>
                  <a:gd name="T24" fmla="*/ 7 w 88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14">
                    <a:moveTo>
                      <a:pt x="7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82" y="0"/>
                    </a:lnTo>
                    <a:lnTo>
                      <a:pt x="88" y="0"/>
                    </a:lnTo>
                    <a:lnTo>
                      <a:pt x="88" y="7"/>
                    </a:lnTo>
                    <a:lnTo>
                      <a:pt x="88" y="7"/>
                    </a:lnTo>
                    <a:lnTo>
                      <a:pt x="88" y="14"/>
                    </a:lnTo>
                    <a:lnTo>
                      <a:pt x="82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7" name="Freeform 280"/>
              <p:cNvSpPr>
                <a:spLocks/>
              </p:cNvSpPr>
              <p:nvPr/>
            </p:nvSpPr>
            <p:spPr bwMode="auto">
              <a:xfrm>
                <a:off x="5208588" y="3746500"/>
                <a:ext cx="119063" cy="22225"/>
              </a:xfrm>
              <a:custGeom>
                <a:avLst/>
                <a:gdLst>
                  <a:gd name="T0" fmla="*/ 6 w 75"/>
                  <a:gd name="T1" fmla="*/ 14 h 14"/>
                  <a:gd name="T2" fmla="*/ 0 w 75"/>
                  <a:gd name="T3" fmla="*/ 14 h 14"/>
                  <a:gd name="T4" fmla="*/ 0 w 75"/>
                  <a:gd name="T5" fmla="*/ 7 h 14"/>
                  <a:gd name="T6" fmla="*/ 0 w 75"/>
                  <a:gd name="T7" fmla="*/ 7 h 14"/>
                  <a:gd name="T8" fmla="*/ 0 w 75"/>
                  <a:gd name="T9" fmla="*/ 0 h 14"/>
                  <a:gd name="T10" fmla="*/ 6 w 75"/>
                  <a:gd name="T11" fmla="*/ 0 h 14"/>
                  <a:gd name="T12" fmla="*/ 68 w 75"/>
                  <a:gd name="T13" fmla="*/ 0 h 14"/>
                  <a:gd name="T14" fmla="*/ 75 w 75"/>
                  <a:gd name="T15" fmla="*/ 0 h 14"/>
                  <a:gd name="T16" fmla="*/ 75 w 75"/>
                  <a:gd name="T17" fmla="*/ 7 h 14"/>
                  <a:gd name="T18" fmla="*/ 75 w 75"/>
                  <a:gd name="T19" fmla="*/ 7 h 14"/>
                  <a:gd name="T20" fmla="*/ 75 w 75"/>
                  <a:gd name="T21" fmla="*/ 14 h 14"/>
                  <a:gd name="T22" fmla="*/ 68 w 75"/>
                  <a:gd name="T23" fmla="*/ 14 h 14"/>
                  <a:gd name="T24" fmla="*/ 6 w 75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8" y="0"/>
                    </a:lnTo>
                    <a:lnTo>
                      <a:pt x="75" y="0"/>
                    </a:lnTo>
                    <a:lnTo>
                      <a:pt x="75" y="7"/>
                    </a:lnTo>
                    <a:lnTo>
                      <a:pt x="75" y="7"/>
                    </a:lnTo>
                    <a:lnTo>
                      <a:pt x="75" y="14"/>
                    </a:lnTo>
                    <a:lnTo>
                      <a:pt x="68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8" name="Freeform 281"/>
              <p:cNvSpPr>
                <a:spLocks/>
              </p:cNvSpPr>
              <p:nvPr/>
            </p:nvSpPr>
            <p:spPr bwMode="auto">
              <a:xfrm>
                <a:off x="5307013" y="3733800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9" name="Freeform 282"/>
              <p:cNvSpPr>
                <a:spLocks/>
              </p:cNvSpPr>
              <p:nvPr/>
            </p:nvSpPr>
            <p:spPr bwMode="auto">
              <a:xfrm>
                <a:off x="5307013" y="3733800"/>
                <a:ext cx="100013" cy="23813"/>
              </a:xfrm>
              <a:custGeom>
                <a:avLst/>
                <a:gdLst>
                  <a:gd name="T0" fmla="*/ 6 w 63"/>
                  <a:gd name="T1" fmla="*/ 15 h 15"/>
                  <a:gd name="T2" fmla="*/ 0 w 63"/>
                  <a:gd name="T3" fmla="*/ 15 h 15"/>
                  <a:gd name="T4" fmla="*/ 0 w 63"/>
                  <a:gd name="T5" fmla="*/ 8 h 15"/>
                  <a:gd name="T6" fmla="*/ 0 w 63"/>
                  <a:gd name="T7" fmla="*/ 8 h 15"/>
                  <a:gd name="T8" fmla="*/ 0 w 63"/>
                  <a:gd name="T9" fmla="*/ 0 h 15"/>
                  <a:gd name="T10" fmla="*/ 6 w 63"/>
                  <a:gd name="T11" fmla="*/ 0 h 15"/>
                  <a:gd name="T12" fmla="*/ 57 w 63"/>
                  <a:gd name="T13" fmla="*/ 0 h 15"/>
                  <a:gd name="T14" fmla="*/ 63 w 63"/>
                  <a:gd name="T15" fmla="*/ 0 h 15"/>
                  <a:gd name="T16" fmla="*/ 63 w 63"/>
                  <a:gd name="T17" fmla="*/ 8 h 15"/>
                  <a:gd name="T18" fmla="*/ 63 w 63"/>
                  <a:gd name="T19" fmla="*/ 8 h 15"/>
                  <a:gd name="T20" fmla="*/ 63 w 63"/>
                  <a:gd name="T21" fmla="*/ 15 h 15"/>
                  <a:gd name="T22" fmla="*/ 57 w 63"/>
                  <a:gd name="T23" fmla="*/ 15 h 15"/>
                  <a:gd name="T24" fmla="*/ 6 w 6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7" y="0"/>
                    </a:lnTo>
                    <a:lnTo>
                      <a:pt x="63" y="0"/>
                    </a:lnTo>
                    <a:lnTo>
                      <a:pt x="63" y="8"/>
                    </a:lnTo>
                    <a:lnTo>
                      <a:pt x="63" y="8"/>
                    </a:lnTo>
                    <a:lnTo>
                      <a:pt x="63" y="15"/>
                    </a:lnTo>
                    <a:lnTo>
                      <a:pt x="57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0" name="Freeform 283"/>
              <p:cNvSpPr>
                <a:spLocks/>
              </p:cNvSpPr>
              <p:nvPr/>
            </p:nvSpPr>
            <p:spPr bwMode="auto">
              <a:xfrm>
                <a:off x="5386388" y="372268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1" name="Freeform 284"/>
              <p:cNvSpPr>
                <a:spLocks/>
              </p:cNvSpPr>
              <p:nvPr/>
            </p:nvSpPr>
            <p:spPr bwMode="auto">
              <a:xfrm>
                <a:off x="5386388" y="3722688"/>
                <a:ext cx="69850" cy="23813"/>
              </a:xfrm>
              <a:custGeom>
                <a:avLst/>
                <a:gdLst>
                  <a:gd name="T0" fmla="*/ 7 w 44"/>
                  <a:gd name="T1" fmla="*/ 15 h 15"/>
                  <a:gd name="T2" fmla="*/ 0 w 44"/>
                  <a:gd name="T3" fmla="*/ 15 h 15"/>
                  <a:gd name="T4" fmla="*/ 0 w 44"/>
                  <a:gd name="T5" fmla="*/ 7 h 15"/>
                  <a:gd name="T6" fmla="*/ 0 w 44"/>
                  <a:gd name="T7" fmla="*/ 7 h 15"/>
                  <a:gd name="T8" fmla="*/ 0 w 44"/>
                  <a:gd name="T9" fmla="*/ 0 h 15"/>
                  <a:gd name="T10" fmla="*/ 7 w 44"/>
                  <a:gd name="T11" fmla="*/ 0 h 15"/>
                  <a:gd name="T12" fmla="*/ 38 w 44"/>
                  <a:gd name="T13" fmla="*/ 0 h 15"/>
                  <a:gd name="T14" fmla="*/ 44 w 44"/>
                  <a:gd name="T15" fmla="*/ 0 h 15"/>
                  <a:gd name="T16" fmla="*/ 44 w 44"/>
                  <a:gd name="T17" fmla="*/ 7 h 15"/>
                  <a:gd name="T18" fmla="*/ 44 w 44"/>
                  <a:gd name="T19" fmla="*/ 7 h 15"/>
                  <a:gd name="T20" fmla="*/ 44 w 44"/>
                  <a:gd name="T21" fmla="*/ 15 h 15"/>
                  <a:gd name="T22" fmla="*/ 38 w 44"/>
                  <a:gd name="T23" fmla="*/ 15 h 15"/>
                  <a:gd name="T24" fmla="*/ 7 w 44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5"/>
                    </a:lnTo>
                    <a:lnTo>
                      <a:pt x="38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2" name="Freeform 285"/>
              <p:cNvSpPr>
                <a:spLocks/>
              </p:cNvSpPr>
              <p:nvPr/>
            </p:nvSpPr>
            <p:spPr bwMode="auto">
              <a:xfrm>
                <a:off x="5437188" y="3722688"/>
                <a:ext cx="168275" cy="23813"/>
              </a:xfrm>
              <a:custGeom>
                <a:avLst/>
                <a:gdLst>
                  <a:gd name="T0" fmla="*/ 6 w 106"/>
                  <a:gd name="T1" fmla="*/ 15 h 15"/>
                  <a:gd name="T2" fmla="*/ 0 w 106"/>
                  <a:gd name="T3" fmla="*/ 15 h 15"/>
                  <a:gd name="T4" fmla="*/ 0 w 106"/>
                  <a:gd name="T5" fmla="*/ 7 h 15"/>
                  <a:gd name="T6" fmla="*/ 0 w 106"/>
                  <a:gd name="T7" fmla="*/ 7 h 15"/>
                  <a:gd name="T8" fmla="*/ 0 w 106"/>
                  <a:gd name="T9" fmla="*/ 0 h 15"/>
                  <a:gd name="T10" fmla="*/ 6 w 106"/>
                  <a:gd name="T11" fmla="*/ 0 h 15"/>
                  <a:gd name="T12" fmla="*/ 100 w 106"/>
                  <a:gd name="T13" fmla="*/ 0 h 15"/>
                  <a:gd name="T14" fmla="*/ 106 w 106"/>
                  <a:gd name="T15" fmla="*/ 0 h 15"/>
                  <a:gd name="T16" fmla="*/ 106 w 106"/>
                  <a:gd name="T17" fmla="*/ 7 h 15"/>
                  <a:gd name="T18" fmla="*/ 106 w 106"/>
                  <a:gd name="T19" fmla="*/ 7 h 15"/>
                  <a:gd name="T20" fmla="*/ 106 w 106"/>
                  <a:gd name="T21" fmla="*/ 15 h 15"/>
                  <a:gd name="T22" fmla="*/ 100 w 106"/>
                  <a:gd name="T23" fmla="*/ 15 h 15"/>
                  <a:gd name="T24" fmla="*/ 6 w 10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6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6" y="7"/>
                    </a:lnTo>
                    <a:lnTo>
                      <a:pt x="106" y="7"/>
                    </a:lnTo>
                    <a:lnTo>
                      <a:pt x="106" y="15"/>
                    </a:lnTo>
                    <a:lnTo>
                      <a:pt x="100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3" name="Freeform 286"/>
              <p:cNvSpPr>
                <a:spLocks/>
              </p:cNvSpPr>
              <p:nvPr/>
            </p:nvSpPr>
            <p:spPr bwMode="auto">
              <a:xfrm>
                <a:off x="5586413" y="3709988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4" name="Freeform 287"/>
              <p:cNvSpPr>
                <a:spLocks/>
              </p:cNvSpPr>
              <p:nvPr/>
            </p:nvSpPr>
            <p:spPr bwMode="auto">
              <a:xfrm>
                <a:off x="5586413" y="3709988"/>
                <a:ext cx="177800" cy="23813"/>
              </a:xfrm>
              <a:custGeom>
                <a:avLst/>
                <a:gdLst>
                  <a:gd name="T0" fmla="*/ 6 w 112"/>
                  <a:gd name="T1" fmla="*/ 15 h 15"/>
                  <a:gd name="T2" fmla="*/ 0 w 112"/>
                  <a:gd name="T3" fmla="*/ 15 h 15"/>
                  <a:gd name="T4" fmla="*/ 0 w 112"/>
                  <a:gd name="T5" fmla="*/ 8 h 15"/>
                  <a:gd name="T6" fmla="*/ 0 w 112"/>
                  <a:gd name="T7" fmla="*/ 8 h 15"/>
                  <a:gd name="T8" fmla="*/ 0 w 112"/>
                  <a:gd name="T9" fmla="*/ 0 h 15"/>
                  <a:gd name="T10" fmla="*/ 6 w 112"/>
                  <a:gd name="T11" fmla="*/ 0 h 15"/>
                  <a:gd name="T12" fmla="*/ 106 w 112"/>
                  <a:gd name="T13" fmla="*/ 0 h 15"/>
                  <a:gd name="T14" fmla="*/ 112 w 112"/>
                  <a:gd name="T15" fmla="*/ 0 h 15"/>
                  <a:gd name="T16" fmla="*/ 112 w 112"/>
                  <a:gd name="T17" fmla="*/ 8 h 15"/>
                  <a:gd name="T18" fmla="*/ 112 w 112"/>
                  <a:gd name="T19" fmla="*/ 8 h 15"/>
                  <a:gd name="T20" fmla="*/ 112 w 112"/>
                  <a:gd name="T21" fmla="*/ 15 h 15"/>
                  <a:gd name="T22" fmla="*/ 106 w 112"/>
                  <a:gd name="T23" fmla="*/ 15 h 15"/>
                  <a:gd name="T24" fmla="*/ 6 w 11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06" y="0"/>
                    </a:lnTo>
                    <a:lnTo>
                      <a:pt x="112" y="0"/>
                    </a:lnTo>
                    <a:lnTo>
                      <a:pt x="112" y="8"/>
                    </a:lnTo>
                    <a:lnTo>
                      <a:pt x="112" y="8"/>
                    </a:lnTo>
                    <a:lnTo>
                      <a:pt x="112" y="15"/>
                    </a:lnTo>
                    <a:lnTo>
                      <a:pt x="106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5" name="Freeform 288"/>
              <p:cNvSpPr>
                <a:spLocks/>
              </p:cNvSpPr>
              <p:nvPr/>
            </p:nvSpPr>
            <p:spPr bwMode="auto">
              <a:xfrm>
                <a:off x="5745163" y="3698875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6" name="Freeform 289"/>
              <p:cNvSpPr>
                <a:spLocks/>
              </p:cNvSpPr>
              <p:nvPr/>
            </p:nvSpPr>
            <p:spPr bwMode="auto">
              <a:xfrm>
                <a:off x="5745163" y="3698875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7 h 15"/>
                  <a:gd name="T6" fmla="*/ 0 w 31"/>
                  <a:gd name="T7" fmla="*/ 7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7 h 15"/>
                  <a:gd name="T18" fmla="*/ 31 w 31"/>
                  <a:gd name="T19" fmla="*/ 7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7" name="Freeform 290"/>
              <p:cNvSpPr>
                <a:spLocks/>
              </p:cNvSpPr>
              <p:nvPr/>
            </p:nvSpPr>
            <p:spPr bwMode="auto">
              <a:xfrm>
                <a:off x="5773738" y="3687763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8" name="Freeform 291"/>
              <p:cNvSpPr>
                <a:spLocks/>
              </p:cNvSpPr>
              <p:nvPr/>
            </p:nvSpPr>
            <p:spPr bwMode="auto">
              <a:xfrm>
                <a:off x="5773738" y="3687763"/>
                <a:ext cx="169863" cy="22225"/>
              </a:xfrm>
              <a:custGeom>
                <a:avLst/>
                <a:gdLst>
                  <a:gd name="T0" fmla="*/ 7 w 107"/>
                  <a:gd name="T1" fmla="*/ 14 h 14"/>
                  <a:gd name="T2" fmla="*/ 0 w 107"/>
                  <a:gd name="T3" fmla="*/ 14 h 14"/>
                  <a:gd name="T4" fmla="*/ 0 w 107"/>
                  <a:gd name="T5" fmla="*/ 7 h 14"/>
                  <a:gd name="T6" fmla="*/ 0 w 107"/>
                  <a:gd name="T7" fmla="*/ 7 h 14"/>
                  <a:gd name="T8" fmla="*/ 0 w 107"/>
                  <a:gd name="T9" fmla="*/ 0 h 14"/>
                  <a:gd name="T10" fmla="*/ 7 w 107"/>
                  <a:gd name="T11" fmla="*/ 0 h 14"/>
                  <a:gd name="T12" fmla="*/ 101 w 107"/>
                  <a:gd name="T13" fmla="*/ 0 h 14"/>
                  <a:gd name="T14" fmla="*/ 107 w 107"/>
                  <a:gd name="T15" fmla="*/ 0 h 14"/>
                  <a:gd name="T16" fmla="*/ 107 w 107"/>
                  <a:gd name="T17" fmla="*/ 7 h 14"/>
                  <a:gd name="T18" fmla="*/ 107 w 107"/>
                  <a:gd name="T19" fmla="*/ 7 h 14"/>
                  <a:gd name="T20" fmla="*/ 107 w 107"/>
                  <a:gd name="T21" fmla="*/ 14 h 14"/>
                  <a:gd name="T22" fmla="*/ 101 w 107"/>
                  <a:gd name="T23" fmla="*/ 14 h 14"/>
                  <a:gd name="T24" fmla="*/ 7 w 107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" h="14">
                    <a:moveTo>
                      <a:pt x="7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01" y="0"/>
                    </a:lnTo>
                    <a:lnTo>
                      <a:pt x="107" y="0"/>
                    </a:lnTo>
                    <a:lnTo>
                      <a:pt x="107" y="7"/>
                    </a:lnTo>
                    <a:lnTo>
                      <a:pt x="107" y="7"/>
                    </a:lnTo>
                    <a:lnTo>
                      <a:pt x="107" y="14"/>
                    </a:lnTo>
                    <a:lnTo>
                      <a:pt x="101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9" name="Freeform 292"/>
              <p:cNvSpPr>
                <a:spLocks/>
              </p:cNvSpPr>
              <p:nvPr/>
            </p:nvSpPr>
            <p:spPr bwMode="auto">
              <a:xfrm>
                <a:off x="5922963" y="3687763"/>
                <a:ext cx="149225" cy="22225"/>
              </a:xfrm>
              <a:custGeom>
                <a:avLst/>
                <a:gdLst>
                  <a:gd name="T0" fmla="*/ 7 w 94"/>
                  <a:gd name="T1" fmla="*/ 14 h 14"/>
                  <a:gd name="T2" fmla="*/ 0 w 94"/>
                  <a:gd name="T3" fmla="*/ 14 h 14"/>
                  <a:gd name="T4" fmla="*/ 0 w 94"/>
                  <a:gd name="T5" fmla="*/ 7 h 14"/>
                  <a:gd name="T6" fmla="*/ 0 w 94"/>
                  <a:gd name="T7" fmla="*/ 7 h 14"/>
                  <a:gd name="T8" fmla="*/ 0 w 94"/>
                  <a:gd name="T9" fmla="*/ 0 h 14"/>
                  <a:gd name="T10" fmla="*/ 7 w 94"/>
                  <a:gd name="T11" fmla="*/ 0 h 14"/>
                  <a:gd name="T12" fmla="*/ 88 w 94"/>
                  <a:gd name="T13" fmla="*/ 0 h 14"/>
                  <a:gd name="T14" fmla="*/ 94 w 94"/>
                  <a:gd name="T15" fmla="*/ 0 h 14"/>
                  <a:gd name="T16" fmla="*/ 94 w 94"/>
                  <a:gd name="T17" fmla="*/ 7 h 14"/>
                  <a:gd name="T18" fmla="*/ 94 w 94"/>
                  <a:gd name="T19" fmla="*/ 7 h 14"/>
                  <a:gd name="T20" fmla="*/ 94 w 94"/>
                  <a:gd name="T21" fmla="*/ 14 h 14"/>
                  <a:gd name="T22" fmla="*/ 88 w 94"/>
                  <a:gd name="T23" fmla="*/ 14 h 14"/>
                  <a:gd name="T24" fmla="*/ 7 w 94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4" h="14">
                    <a:moveTo>
                      <a:pt x="7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88" y="0"/>
                    </a:lnTo>
                    <a:lnTo>
                      <a:pt x="94" y="0"/>
                    </a:lnTo>
                    <a:lnTo>
                      <a:pt x="94" y="7"/>
                    </a:lnTo>
                    <a:lnTo>
                      <a:pt x="94" y="7"/>
                    </a:lnTo>
                    <a:lnTo>
                      <a:pt x="94" y="14"/>
                    </a:lnTo>
                    <a:lnTo>
                      <a:pt x="88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0" name="Freeform 293"/>
              <p:cNvSpPr>
                <a:spLocks/>
              </p:cNvSpPr>
              <p:nvPr/>
            </p:nvSpPr>
            <p:spPr bwMode="auto">
              <a:xfrm>
                <a:off x="6053138" y="3675063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8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8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1" name="Freeform 294"/>
              <p:cNvSpPr>
                <a:spLocks/>
              </p:cNvSpPr>
              <p:nvPr/>
            </p:nvSpPr>
            <p:spPr bwMode="auto">
              <a:xfrm>
                <a:off x="6053138" y="3675063"/>
                <a:ext cx="58738" cy="23813"/>
              </a:xfrm>
              <a:custGeom>
                <a:avLst/>
                <a:gdLst>
                  <a:gd name="T0" fmla="*/ 6 w 37"/>
                  <a:gd name="T1" fmla="*/ 15 h 15"/>
                  <a:gd name="T2" fmla="*/ 0 w 37"/>
                  <a:gd name="T3" fmla="*/ 15 h 15"/>
                  <a:gd name="T4" fmla="*/ 0 w 37"/>
                  <a:gd name="T5" fmla="*/ 8 h 15"/>
                  <a:gd name="T6" fmla="*/ 0 w 37"/>
                  <a:gd name="T7" fmla="*/ 8 h 15"/>
                  <a:gd name="T8" fmla="*/ 0 w 37"/>
                  <a:gd name="T9" fmla="*/ 0 h 15"/>
                  <a:gd name="T10" fmla="*/ 6 w 37"/>
                  <a:gd name="T11" fmla="*/ 0 h 15"/>
                  <a:gd name="T12" fmla="*/ 31 w 37"/>
                  <a:gd name="T13" fmla="*/ 0 h 15"/>
                  <a:gd name="T14" fmla="*/ 37 w 37"/>
                  <a:gd name="T15" fmla="*/ 0 h 15"/>
                  <a:gd name="T16" fmla="*/ 37 w 37"/>
                  <a:gd name="T17" fmla="*/ 8 h 15"/>
                  <a:gd name="T18" fmla="*/ 37 w 37"/>
                  <a:gd name="T19" fmla="*/ 8 h 15"/>
                  <a:gd name="T20" fmla="*/ 37 w 37"/>
                  <a:gd name="T21" fmla="*/ 15 h 15"/>
                  <a:gd name="T22" fmla="*/ 31 w 37"/>
                  <a:gd name="T23" fmla="*/ 15 h 15"/>
                  <a:gd name="T24" fmla="*/ 6 w 37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15"/>
                    </a:lnTo>
                    <a:lnTo>
                      <a:pt x="31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2" name="Freeform 295"/>
              <p:cNvSpPr>
                <a:spLocks/>
              </p:cNvSpPr>
              <p:nvPr/>
            </p:nvSpPr>
            <p:spPr bwMode="auto">
              <a:xfrm>
                <a:off x="6092825" y="3663950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3" name="Freeform 296"/>
              <p:cNvSpPr>
                <a:spLocks/>
              </p:cNvSpPr>
              <p:nvPr/>
            </p:nvSpPr>
            <p:spPr bwMode="auto">
              <a:xfrm>
                <a:off x="6092825" y="3663950"/>
                <a:ext cx="98425" cy="23813"/>
              </a:xfrm>
              <a:custGeom>
                <a:avLst/>
                <a:gdLst>
                  <a:gd name="T0" fmla="*/ 6 w 62"/>
                  <a:gd name="T1" fmla="*/ 15 h 15"/>
                  <a:gd name="T2" fmla="*/ 0 w 62"/>
                  <a:gd name="T3" fmla="*/ 15 h 15"/>
                  <a:gd name="T4" fmla="*/ 0 w 62"/>
                  <a:gd name="T5" fmla="*/ 7 h 15"/>
                  <a:gd name="T6" fmla="*/ 0 w 62"/>
                  <a:gd name="T7" fmla="*/ 7 h 15"/>
                  <a:gd name="T8" fmla="*/ 0 w 62"/>
                  <a:gd name="T9" fmla="*/ 0 h 15"/>
                  <a:gd name="T10" fmla="*/ 6 w 62"/>
                  <a:gd name="T11" fmla="*/ 0 h 15"/>
                  <a:gd name="T12" fmla="*/ 56 w 62"/>
                  <a:gd name="T13" fmla="*/ 0 h 15"/>
                  <a:gd name="T14" fmla="*/ 62 w 62"/>
                  <a:gd name="T15" fmla="*/ 0 h 15"/>
                  <a:gd name="T16" fmla="*/ 62 w 62"/>
                  <a:gd name="T17" fmla="*/ 7 h 15"/>
                  <a:gd name="T18" fmla="*/ 62 w 62"/>
                  <a:gd name="T19" fmla="*/ 7 h 15"/>
                  <a:gd name="T20" fmla="*/ 62 w 62"/>
                  <a:gd name="T21" fmla="*/ 15 h 15"/>
                  <a:gd name="T22" fmla="*/ 56 w 62"/>
                  <a:gd name="T23" fmla="*/ 15 h 15"/>
                  <a:gd name="T24" fmla="*/ 6 w 6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56" y="0"/>
                    </a:lnTo>
                    <a:lnTo>
                      <a:pt x="62" y="0"/>
                    </a:lnTo>
                    <a:lnTo>
                      <a:pt x="62" y="7"/>
                    </a:lnTo>
                    <a:lnTo>
                      <a:pt x="62" y="7"/>
                    </a:lnTo>
                    <a:lnTo>
                      <a:pt x="62" y="15"/>
                    </a:lnTo>
                    <a:lnTo>
                      <a:pt x="56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4" name="Freeform 297"/>
              <p:cNvSpPr>
                <a:spLocks/>
              </p:cNvSpPr>
              <p:nvPr/>
            </p:nvSpPr>
            <p:spPr bwMode="auto">
              <a:xfrm>
                <a:off x="6172200" y="3663950"/>
                <a:ext cx="39688" cy="23813"/>
              </a:xfrm>
              <a:custGeom>
                <a:avLst/>
                <a:gdLst>
                  <a:gd name="T0" fmla="*/ 6 w 25"/>
                  <a:gd name="T1" fmla="*/ 15 h 15"/>
                  <a:gd name="T2" fmla="*/ 0 w 25"/>
                  <a:gd name="T3" fmla="*/ 15 h 15"/>
                  <a:gd name="T4" fmla="*/ 0 w 25"/>
                  <a:gd name="T5" fmla="*/ 7 h 15"/>
                  <a:gd name="T6" fmla="*/ 0 w 25"/>
                  <a:gd name="T7" fmla="*/ 7 h 15"/>
                  <a:gd name="T8" fmla="*/ 0 w 25"/>
                  <a:gd name="T9" fmla="*/ 0 h 15"/>
                  <a:gd name="T10" fmla="*/ 6 w 25"/>
                  <a:gd name="T11" fmla="*/ 0 h 15"/>
                  <a:gd name="T12" fmla="*/ 19 w 25"/>
                  <a:gd name="T13" fmla="*/ 0 h 15"/>
                  <a:gd name="T14" fmla="*/ 25 w 25"/>
                  <a:gd name="T15" fmla="*/ 0 h 15"/>
                  <a:gd name="T16" fmla="*/ 25 w 25"/>
                  <a:gd name="T17" fmla="*/ 7 h 15"/>
                  <a:gd name="T18" fmla="*/ 25 w 25"/>
                  <a:gd name="T19" fmla="*/ 7 h 15"/>
                  <a:gd name="T20" fmla="*/ 25 w 25"/>
                  <a:gd name="T21" fmla="*/ 15 h 15"/>
                  <a:gd name="T22" fmla="*/ 19 w 25"/>
                  <a:gd name="T23" fmla="*/ 15 h 15"/>
                  <a:gd name="T24" fmla="*/ 6 w 25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15"/>
                    </a:lnTo>
                    <a:lnTo>
                      <a:pt x="19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5" name="Freeform 298"/>
              <p:cNvSpPr>
                <a:spLocks/>
              </p:cNvSpPr>
              <p:nvPr/>
            </p:nvSpPr>
            <p:spPr bwMode="auto">
              <a:xfrm>
                <a:off x="6191250" y="3651250"/>
                <a:ext cx="20638" cy="36513"/>
              </a:xfrm>
              <a:custGeom>
                <a:avLst/>
                <a:gdLst>
                  <a:gd name="T0" fmla="*/ 13 w 13"/>
                  <a:gd name="T1" fmla="*/ 15 h 23"/>
                  <a:gd name="T2" fmla="*/ 13 w 13"/>
                  <a:gd name="T3" fmla="*/ 23 h 23"/>
                  <a:gd name="T4" fmla="*/ 7 w 13"/>
                  <a:gd name="T5" fmla="*/ 23 h 23"/>
                  <a:gd name="T6" fmla="*/ 7 w 13"/>
                  <a:gd name="T7" fmla="*/ 23 h 23"/>
                  <a:gd name="T8" fmla="*/ 0 w 13"/>
                  <a:gd name="T9" fmla="*/ 23 h 23"/>
                  <a:gd name="T10" fmla="*/ 0 w 13"/>
                  <a:gd name="T11" fmla="*/ 15 h 23"/>
                  <a:gd name="T12" fmla="*/ 0 w 13"/>
                  <a:gd name="T13" fmla="*/ 8 h 23"/>
                  <a:gd name="T14" fmla="*/ 0 w 13"/>
                  <a:gd name="T15" fmla="*/ 0 h 23"/>
                  <a:gd name="T16" fmla="*/ 7 w 13"/>
                  <a:gd name="T17" fmla="*/ 0 h 23"/>
                  <a:gd name="T18" fmla="*/ 7 w 13"/>
                  <a:gd name="T19" fmla="*/ 0 h 23"/>
                  <a:gd name="T20" fmla="*/ 13 w 13"/>
                  <a:gd name="T21" fmla="*/ 0 h 23"/>
                  <a:gd name="T22" fmla="*/ 13 w 13"/>
                  <a:gd name="T23" fmla="*/ 8 h 23"/>
                  <a:gd name="T24" fmla="*/ 13 w 13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3">
                    <a:moveTo>
                      <a:pt x="13" y="15"/>
                    </a:moveTo>
                    <a:lnTo>
                      <a:pt x="13" y="23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6" name="Freeform 299"/>
              <p:cNvSpPr>
                <a:spLocks/>
              </p:cNvSpPr>
              <p:nvPr/>
            </p:nvSpPr>
            <p:spPr bwMode="auto">
              <a:xfrm>
                <a:off x="6191250" y="3651250"/>
                <a:ext cx="30163" cy="23813"/>
              </a:xfrm>
              <a:custGeom>
                <a:avLst/>
                <a:gdLst>
                  <a:gd name="T0" fmla="*/ 7 w 19"/>
                  <a:gd name="T1" fmla="*/ 15 h 15"/>
                  <a:gd name="T2" fmla="*/ 0 w 19"/>
                  <a:gd name="T3" fmla="*/ 15 h 15"/>
                  <a:gd name="T4" fmla="*/ 0 w 19"/>
                  <a:gd name="T5" fmla="*/ 8 h 15"/>
                  <a:gd name="T6" fmla="*/ 0 w 19"/>
                  <a:gd name="T7" fmla="*/ 8 h 15"/>
                  <a:gd name="T8" fmla="*/ 0 w 19"/>
                  <a:gd name="T9" fmla="*/ 0 h 15"/>
                  <a:gd name="T10" fmla="*/ 7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8 h 15"/>
                  <a:gd name="T18" fmla="*/ 19 w 19"/>
                  <a:gd name="T19" fmla="*/ 8 h 15"/>
                  <a:gd name="T20" fmla="*/ 19 w 19"/>
                  <a:gd name="T21" fmla="*/ 15 h 15"/>
                  <a:gd name="T22" fmla="*/ 13 w 19"/>
                  <a:gd name="T23" fmla="*/ 15 h 15"/>
                  <a:gd name="T24" fmla="*/ 7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7" name="Freeform 300"/>
              <p:cNvSpPr>
                <a:spLocks/>
              </p:cNvSpPr>
              <p:nvPr/>
            </p:nvSpPr>
            <p:spPr bwMode="auto">
              <a:xfrm>
                <a:off x="6202363" y="3640138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8" name="Freeform 301"/>
              <p:cNvSpPr>
                <a:spLocks/>
              </p:cNvSpPr>
              <p:nvPr/>
            </p:nvSpPr>
            <p:spPr bwMode="auto">
              <a:xfrm>
                <a:off x="6202363" y="3640138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7 h 15"/>
                  <a:gd name="T6" fmla="*/ 0 w 31"/>
                  <a:gd name="T7" fmla="*/ 7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7 h 15"/>
                  <a:gd name="T18" fmla="*/ 31 w 31"/>
                  <a:gd name="T19" fmla="*/ 7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9" name="Freeform 302"/>
              <p:cNvSpPr>
                <a:spLocks/>
              </p:cNvSpPr>
              <p:nvPr/>
            </p:nvSpPr>
            <p:spPr bwMode="auto">
              <a:xfrm>
                <a:off x="6230938" y="3640138"/>
                <a:ext cx="30163" cy="23813"/>
              </a:xfrm>
              <a:custGeom>
                <a:avLst/>
                <a:gdLst>
                  <a:gd name="T0" fmla="*/ 7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7 w 19"/>
                  <a:gd name="T11" fmla="*/ 0 h 15"/>
                  <a:gd name="T12" fmla="*/ 13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3 w 19"/>
                  <a:gd name="T23" fmla="*/ 15 h 15"/>
                  <a:gd name="T24" fmla="*/ 7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3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0" name="Freeform 303"/>
              <p:cNvSpPr>
                <a:spLocks/>
              </p:cNvSpPr>
              <p:nvPr/>
            </p:nvSpPr>
            <p:spPr bwMode="auto">
              <a:xfrm>
                <a:off x="6242050" y="3640138"/>
                <a:ext cx="30163" cy="23813"/>
              </a:xfrm>
              <a:custGeom>
                <a:avLst/>
                <a:gdLst>
                  <a:gd name="T0" fmla="*/ 6 w 19"/>
                  <a:gd name="T1" fmla="*/ 15 h 15"/>
                  <a:gd name="T2" fmla="*/ 0 w 19"/>
                  <a:gd name="T3" fmla="*/ 15 h 15"/>
                  <a:gd name="T4" fmla="*/ 0 w 19"/>
                  <a:gd name="T5" fmla="*/ 7 h 15"/>
                  <a:gd name="T6" fmla="*/ 0 w 19"/>
                  <a:gd name="T7" fmla="*/ 7 h 15"/>
                  <a:gd name="T8" fmla="*/ 0 w 19"/>
                  <a:gd name="T9" fmla="*/ 0 h 15"/>
                  <a:gd name="T10" fmla="*/ 6 w 19"/>
                  <a:gd name="T11" fmla="*/ 0 h 15"/>
                  <a:gd name="T12" fmla="*/ 12 w 19"/>
                  <a:gd name="T13" fmla="*/ 0 h 15"/>
                  <a:gd name="T14" fmla="*/ 19 w 19"/>
                  <a:gd name="T15" fmla="*/ 0 h 15"/>
                  <a:gd name="T16" fmla="*/ 19 w 19"/>
                  <a:gd name="T17" fmla="*/ 7 h 15"/>
                  <a:gd name="T18" fmla="*/ 19 w 19"/>
                  <a:gd name="T19" fmla="*/ 7 h 15"/>
                  <a:gd name="T20" fmla="*/ 19 w 19"/>
                  <a:gd name="T21" fmla="*/ 15 h 15"/>
                  <a:gd name="T22" fmla="*/ 12 w 19"/>
                  <a:gd name="T23" fmla="*/ 15 h 15"/>
                  <a:gd name="T24" fmla="*/ 6 w 1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12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1" name="Freeform 304"/>
              <p:cNvSpPr>
                <a:spLocks/>
              </p:cNvSpPr>
              <p:nvPr/>
            </p:nvSpPr>
            <p:spPr bwMode="auto">
              <a:xfrm>
                <a:off x="6251575" y="3629025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2" name="Freeform 305"/>
              <p:cNvSpPr>
                <a:spLocks/>
              </p:cNvSpPr>
              <p:nvPr/>
            </p:nvSpPr>
            <p:spPr bwMode="auto">
              <a:xfrm>
                <a:off x="6251575" y="3629025"/>
                <a:ext cx="606425" cy="22225"/>
              </a:xfrm>
              <a:custGeom>
                <a:avLst/>
                <a:gdLst>
                  <a:gd name="T0" fmla="*/ 6 w 382"/>
                  <a:gd name="T1" fmla="*/ 14 h 14"/>
                  <a:gd name="T2" fmla="*/ 0 w 382"/>
                  <a:gd name="T3" fmla="*/ 14 h 14"/>
                  <a:gd name="T4" fmla="*/ 0 w 382"/>
                  <a:gd name="T5" fmla="*/ 7 h 14"/>
                  <a:gd name="T6" fmla="*/ 0 w 382"/>
                  <a:gd name="T7" fmla="*/ 7 h 14"/>
                  <a:gd name="T8" fmla="*/ 0 w 382"/>
                  <a:gd name="T9" fmla="*/ 0 h 14"/>
                  <a:gd name="T10" fmla="*/ 6 w 382"/>
                  <a:gd name="T11" fmla="*/ 0 h 14"/>
                  <a:gd name="T12" fmla="*/ 376 w 382"/>
                  <a:gd name="T13" fmla="*/ 0 h 14"/>
                  <a:gd name="T14" fmla="*/ 382 w 382"/>
                  <a:gd name="T15" fmla="*/ 0 h 14"/>
                  <a:gd name="T16" fmla="*/ 382 w 382"/>
                  <a:gd name="T17" fmla="*/ 7 h 14"/>
                  <a:gd name="T18" fmla="*/ 382 w 382"/>
                  <a:gd name="T19" fmla="*/ 7 h 14"/>
                  <a:gd name="T20" fmla="*/ 382 w 382"/>
                  <a:gd name="T21" fmla="*/ 14 h 14"/>
                  <a:gd name="T22" fmla="*/ 376 w 382"/>
                  <a:gd name="T23" fmla="*/ 14 h 14"/>
                  <a:gd name="T24" fmla="*/ 6 w 382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2" h="14">
                    <a:moveTo>
                      <a:pt x="6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7"/>
                    </a:lnTo>
                    <a:lnTo>
                      <a:pt x="382" y="7"/>
                    </a:lnTo>
                    <a:lnTo>
                      <a:pt x="382" y="14"/>
                    </a:lnTo>
                    <a:lnTo>
                      <a:pt x="376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3" name="Freeform 306"/>
              <p:cNvSpPr>
                <a:spLocks/>
              </p:cNvSpPr>
              <p:nvPr/>
            </p:nvSpPr>
            <p:spPr bwMode="auto">
              <a:xfrm>
                <a:off x="6837363" y="3616325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4" name="Freeform 307"/>
              <p:cNvSpPr>
                <a:spLocks/>
              </p:cNvSpPr>
              <p:nvPr/>
            </p:nvSpPr>
            <p:spPr bwMode="auto">
              <a:xfrm>
                <a:off x="6837363" y="3616325"/>
                <a:ext cx="209550" cy="23813"/>
              </a:xfrm>
              <a:custGeom>
                <a:avLst/>
                <a:gdLst>
                  <a:gd name="T0" fmla="*/ 7 w 132"/>
                  <a:gd name="T1" fmla="*/ 15 h 15"/>
                  <a:gd name="T2" fmla="*/ 0 w 132"/>
                  <a:gd name="T3" fmla="*/ 15 h 15"/>
                  <a:gd name="T4" fmla="*/ 0 w 132"/>
                  <a:gd name="T5" fmla="*/ 8 h 15"/>
                  <a:gd name="T6" fmla="*/ 0 w 132"/>
                  <a:gd name="T7" fmla="*/ 8 h 15"/>
                  <a:gd name="T8" fmla="*/ 0 w 132"/>
                  <a:gd name="T9" fmla="*/ 0 h 15"/>
                  <a:gd name="T10" fmla="*/ 7 w 132"/>
                  <a:gd name="T11" fmla="*/ 0 h 15"/>
                  <a:gd name="T12" fmla="*/ 126 w 132"/>
                  <a:gd name="T13" fmla="*/ 0 h 15"/>
                  <a:gd name="T14" fmla="*/ 132 w 132"/>
                  <a:gd name="T15" fmla="*/ 0 h 15"/>
                  <a:gd name="T16" fmla="*/ 132 w 132"/>
                  <a:gd name="T17" fmla="*/ 8 h 15"/>
                  <a:gd name="T18" fmla="*/ 132 w 132"/>
                  <a:gd name="T19" fmla="*/ 8 h 15"/>
                  <a:gd name="T20" fmla="*/ 132 w 132"/>
                  <a:gd name="T21" fmla="*/ 15 h 15"/>
                  <a:gd name="T22" fmla="*/ 126 w 132"/>
                  <a:gd name="T23" fmla="*/ 15 h 15"/>
                  <a:gd name="T24" fmla="*/ 7 w 132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2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2" y="8"/>
                    </a:lnTo>
                    <a:lnTo>
                      <a:pt x="132" y="8"/>
                    </a:lnTo>
                    <a:lnTo>
                      <a:pt x="132" y="15"/>
                    </a:lnTo>
                    <a:lnTo>
                      <a:pt x="126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5" name="Freeform 308"/>
              <p:cNvSpPr>
                <a:spLocks/>
              </p:cNvSpPr>
              <p:nvPr/>
            </p:nvSpPr>
            <p:spPr bwMode="auto">
              <a:xfrm>
                <a:off x="7026275" y="3616325"/>
                <a:ext cx="120650" cy="23813"/>
              </a:xfrm>
              <a:custGeom>
                <a:avLst/>
                <a:gdLst>
                  <a:gd name="T0" fmla="*/ 7 w 76"/>
                  <a:gd name="T1" fmla="*/ 15 h 15"/>
                  <a:gd name="T2" fmla="*/ 0 w 76"/>
                  <a:gd name="T3" fmla="*/ 15 h 15"/>
                  <a:gd name="T4" fmla="*/ 0 w 76"/>
                  <a:gd name="T5" fmla="*/ 8 h 15"/>
                  <a:gd name="T6" fmla="*/ 0 w 76"/>
                  <a:gd name="T7" fmla="*/ 8 h 15"/>
                  <a:gd name="T8" fmla="*/ 0 w 76"/>
                  <a:gd name="T9" fmla="*/ 0 h 15"/>
                  <a:gd name="T10" fmla="*/ 7 w 76"/>
                  <a:gd name="T11" fmla="*/ 0 h 15"/>
                  <a:gd name="T12" fmla="*/ 69 w 76"/>
                  <a:gd name="T13" fmla="*/ 0 h 15"/>
                  <a:gd name="T14" fmla="*/ 76 w 76"/>
                  <a:gd name="T15" fmla="*/ 0 h 15"/>
                  <a:gd name="T16" fmla="*/ 76 w 76"/>
                  <a:gd name="T17" fmla="*/ 8 h 15"/>
                  <a:gd name="T18" fmla="*/ 76 w 76"/>
                  <a:gd name="T19" fmla="*/ 8 h 15"/>
                  <a:gd name="T20" fmla="*/ 76 w 76"/>
                  <a:gd name="T21" fmla="*/ 15 h 15"/>
                  <a:gd name="T22" fmla="*/ 69 w 76"/>
                  <a:gd name="T23" fmla="*/ 15 h 15"/>
                  <a:gd name="T24" fmla="*/ 7 w 76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5"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69" y="0"/>
                    </a:lnTo>
                    <a:lnTo>
                      <a:pt x="76" y="0"/>
                    </a:lnTo>
                    <a:lnTo>
                      <a:pt x="76" y="8"/>
                    </a:lnTo>
                    <a:lnTo>
                      <a:pt x="76" y="8"/>
                    </a:lnTo>
                    <a:lnTo>
                      <a:pt x="76" y="15"/>
                    </a:lnTo>
                    <a:lnTo>
                      <a:pt x="69" y="15"/>
                    </a:ln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6" name="Freeform 309"/>
              <p:cNvSpPr>
                <a:spLocks/>
              </p:cNvSpPr>
              <p:nvPr/>
            </p:nvSpPr>
            <p:spPr bwMode="auto">
              <a:xfrm>
                <a:off x="7126288" y="3605213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7" name="Freeform 310"/>
              <p:cNvSpPr>
                <a:spLocks/>
              </p:cNvSpPr>
              <p:nvPr/>
            </p:nvSpPr>
            <p:spPr bwMode="auto">
              <a:xfrm>
                <a:off x="7126288" y="3605213"/>
                <a:ext cx="158750" cy="23813"/>
              </a:xfrm>
              <a:custGeom>
                <a:avLst/>
                <a:gdLst>
                  <a:gd name="T0" fmla="*/ 6 w 100"/>
                  <a:gd name="T1" fmla="*/ 15 h 15"/>
                  <a:gd name="T2" fmla="*/ 0 w 100"/>
                  <a:gd name="T3" fmla="*/ 15 h 15"/>
                  <a:gd name="T4" fmla="*/ 0 w 100"/>
                  <a:gd name="T5" fmla="*/ 7 h 15"/>
                  <a:gd name="T6" fmla="*/ 0 w 100"/>
                  <a:gd name="T7" fmla="*/ 7 h 15"/>
                  <a:gd name="T8" fmla="*/ 0 w 100"/>
                  <a:gd name="T9" fmla="*/ 0 h 15"/>
                  <a:gd name="T10" fmla="*/ 6 w 100"/>
                  <a:gd name="T11" fmla="*/ 0 h 15"/>
                  <a:gd name="T12" fmla="*/ 94 w 100"/>
                  <a:gd name="T13" fmla="*/ 0 h 15"/>
                  <a:gd name="T14" fmla="*/ 100 w 100"/>
                  <a:gd name="T15" fmla="*/ 0 h 15"/>
                  <a:gd name="T16" fmla="*/ 100 w 100"/>
                  <a:gd name="T17" fmla="*/ 7 h 15"/>
                  <a:gd name="T18" fmla="*/ 100 w 100"/>
                  <a:gd name="T19" fmla="*/ 7 h 15"/>
                  <a:gd name="T20" fmla="*/ 100 w 100"/>
                  <a:gd name="T21" fmla="*/ 15 h 15"/>
                  <a:gd name="T22" fmla="*/ 94 w 100"/>
                  <a:gd name="T23" fmla="*/ 15 h 15"/>
                  <a:gd name="T24" fmla="*/ 6 w 10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94" y="0"/>
                    </a:lnTo>
                    <a:lnTo>
                      <a:pt x="100" y="0"/>
                    </a:lnTo>
                    <a:lnTo>
                      <a:pt x="100" y="7"/>
                    </a:lnTo>
                    <a:lnTo>
                      <a:pt x="100" y="7"/>
                    </a:lnTo>
                    <a:lnTo>
                      <a:pt x="100" y="15"/>
                    </a:lnTo>
                    <a:lnTo>
                      <a:pt x="94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8" name="Freeform 311"/>
              <p:cNvSpPr>
                <a:spLocks/>
              </p:cNvSpPr>
              <p:nvPr/>
            </p:nvSpPr>
            <p:spPr bwMode="auto">
              <a:xfrm>
                <a:off x="7265988" y="3592513"/>
                <a:ext cx="19050" cy="36513"/>
              </a:xfrm>
              <a:custGeom>
                <a:avLst/>
                <a:gdLst>
                  <a:gd name="T0" fmla="*/ 12 w 12"/>
                  <a:gd name="T1" fmla="*/ 15 h 23"/>
                  <a:gd name="T2" fmla="*/ 12 w 12"/>
                  <a:gd name="T3" fmla="*/ 23 h 23"/>
                  <a:gd name="T4" fmla="*/ 6 w 12"/>
                  <a:gd name="T5" fmla="*/ 23 h 23"/>
                  <a:gd name="T6" fmla="*/ 6 w 12"/>
                  <a:gd name="T7" fmla="*/ 23 h 23"/>
                  <a:gd name="T8" fmla="*/ 0 w 12"/>
                  <a:gd name="T9" fmla="*/ 23 h 23"/>
                  <a:gd name="T10" fmla="*/ 0 w 12"/>
                  <a:gd name="T11" fmla="*/ 15 h 23"/>
                  <a:gd name="T12" fmla="*/ 0 w 12"/>
                  <a:gd name="T13" fmla="*/ 8 h 23"/>
                  <a:gd name="T14" fmla="*/ 0 w 12"/>
                  <a:gd name="T15" fmla="*/ 0 h 23"/>
                  <a:gd name="T16" fmla="*/ 6 w 12"/>
                  <a:gd name="T17" fmla="*/ 0 h 23"/>
                  <a:gd name="T18" fmla="*/ 6 w 12"/>
                  <a:gd name="T19" fmla="*/ 0 h 23"/>
                  <a:gd name="T20" fmla="*/ 12 w 12"/>
                  <a:gd name="T21" fmla="*/ 0 h 23"/>
                  <a:gd name="T22" fmla="*/ 12 w 12"/>
                  <a:gd name="T23" fmla="*/ 8 h 23"/>
                  <a:gd name="T24" fmla="*/ 12 w 12"/>
                  <a:gd name="T2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3">
                    <a:moveTo>
                      <a:pt x="12" y="15"/>
                    </a:moveTo>
                    <a:lnTo>
                      <a:pt x="12" y="23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8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9" name="Freeform 312"/>
              <p:cNvSpPr>
                <a:spLocks/>
              </p:cNvSpPr>
              <p:nvPr/>
            </p:nvSpPr>
            <p:spPr bwMode="auto">
              <a:xfrm>
                <a:off x="7265988" y="3592513"/>
                <a:ext cx="79375" cy="23813"/>
              </a:xfrm>
              <a:custGeom>
                <a:avLst/>
                <a:gdLst>
                  <a:gd name="T0" fmla="*/ 6 w 50"/>
                  <a:gd name="T1" fmla="*/ 15 h 15"/>
                  <a:gd name="T2" fmla="*/ 0 w 50"/>
                  <a:gd name="T3" fmla="*/ 15 h 15"/>
                  <a:gd name="T4" fmla="*/ 0 w 50"/>
                  <a:gd name="T5" fmla="*/ 8 h 15"/>
                  <a:gd name="T6" fmla="*/ 0 w 50"/>
                  <a:gd name="T7" fmla="*/ 8 h 15"/>
                  <a:gd name="T8" fmla="*/ 0 w 50"/>
                  <a:gd name="T9" fmla="*/ 0 h 15"/>
                  <a:gd name="T10" fmla="*/ 6 w 50"/>
                  <a:gd name="T11" fmla="*/ 0 h 15"/>
                  <a:gd name="T12" fmla="*/ 43 w 50"/>
                  <a:gd name="T13" fmla="*/ 0 h 15"/>
                  <a:gd name="T14" fmla="*/ 50 w 50"/>
                  <a:gd name="T15" fmla="*/ 0 h 15"/>
                  <a:gd name="T16" fmla="*/ 50 w 50"/>
                  <a:gd name="T17" fmla="*/ 8 h 15"/>
                  <a:gd name="T18" fmla="*/ 50 w 50"/>
                  <a:gd name="T19" fmla="*/ 8 h 15"/>
                  <a:gd name="T20" fmla="*/ 50 w 50"/>
                  <a:gd name="T21" fmla="*/ 15 h 15"/>
                  <a:gd name="T22" fmla="*/ 43 w 50"/>
                  <a:gd name="T23" fmla="*/ 15 h 15"/>
                  <a:gd name="T24" fmla="*/ 6 w 50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50" y="15"/>
                    </a:lnTo>
                    <a:lnTo>
                      <a:pt x="4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0" name="Freeform 313"/>
              <p:cNvSpPr>
                <a:spLocks/>
              </p:cNvSpPr>
              <p:nvPr/>
            </p:nvSpPr>
            <p:spPr bwMode="auto">
              <a:xfrm>
                <a:off x="7324725" y="3581400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7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1" name="Freeform 314"/>
              <p:cNvSpPr>
                <a:spLocks/>
              </p:cNvSpPr>
              <p:nvPr/>
            </p:nvSpPr>
            <p:spPr bwMode="auto">
              <a:xfrm>
                <a:off x="7324725" y="3581400"/>
                <a:ext cx="179388" cy="23813"/>
              </a:xfrm>
              <a:custGeom>
                <a:avLst/>
                <a:gdLst>
                  <a:gd name="T0" fmla="*/ 6 w 113"/>
                  <a:gd name="T1" fmla="*/ 15 h 15"/>
                  <a:gd name="T2" fmla="*/ 0 w 113"/>
                  <a:gd name="T3" fmla="*/ 15 h 15"/>
                  <a:gd name="T4" fmla="*/ 0 w 113"/>
                  <a:gd name="T5" fmla="*/ 7 h 15"/>
                  <a:gd name="T6" fmla="*/ 0 w 113"/>
                  <a:gd name="T7" fmla="*/ 7 h 15"/>
                  <a:gd name="T8" fmla="*/ 0 w 113"/>
                  <a:gd name="T9" fmla="*/ 0 h 15"/>
                  <a:gd name="T10" fmla="*/ 6 w 113"/>
                  <a:gd name="T11" fmla="*/ 0 h 15"/>
                  <a:gd name="T12" fmla="*/ 107 w 113"/>
                  <a:gd name="T13" fmla="*/ 0 h 15"/>
                  <a:gd name="T14" fmla="*/ 113 w 113"/>
                  <a:gd name="T15" fmla="*/ 0 h 15"/>
                  <a:gd name="T16" fmla="*/ 113 w 113"/>
                  <a:gd name="T17" fmla="*/ 7 h 15"/>
                  <a:gd name="T18" fmla="*/ 113 w 113"/>
                  <a:gd name="T19" fmla="*/ 7 h 15"/>
                  <a:gd name="T20" fmla="*/ 113 w 113"/>
                  <a:gd name="T21" fmla="*/ 15 h 15"/>
                  <a:gd name="T22" fmla="*/ 107 w 113"/>
                  <a:gd name="T23" fmla="*/ 15 h 15"/>
                  <a:gd name="T24" fmla="*/ 6 w 113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3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07" y="0"/>
                    </a:lnTo>
                    <a:lnTo>
                      <a:pt x="113" y="0"/>
                    </a:lnTo>
                    <a:lnTo>
                      <a:pt x="113" y="7"/>
                    </a:lnTo>
                    <a:lnTo>
                      <a:pt x="113" y="7"/>
                    </a:lnTo>
                    <a:lnTo>
                      <a:pt x="113" y="15"/>
                    </a:lnTo>
                    <a:lnTo>
                      <a:pt x="107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2" name="Freeform 315"/>
              <p:cNvSpPr>
                <a:spLocks/>
              </p:cNvSpPr>
              <p:nvPr/>
            </p:nvSpPr>
            <p:spPr bwMode="auto">
              <a:xfrm>
                <a:off x="7483475" y="3570288"/>
                <a:ext cx="20638" cy="34925"/>
              </a:xfrm>
              <a:custGeom>
                <a:avLst/>
                <a:gdLst>
                  <a:gd name="T0" fmla="*/ 13 w 13"/>
                  <a:gd name="T1" fmla="*/ 14 h 22"/>
                  <a:gd name="T2" fmla="*/ 13 w 13"/>
                  <a:gd name="T3" fmla="*/ 22 h 22"/>
                  <a:gd name="T4" fmla="*/ 7 w 13"/>
                  <a:gd name="T5" fmla="*/ 22 h 22"/>
                  <a:gd name="T6" fmla="*/ 7 w 13"/>
                  <a:gd name="T7" fmla="*/ 22 h 22"/>
                  <a:gd name="T8" fmla="*/ 0 w 13"/>
                  <a:gd name="T9" fmla="*/ 22 h 22"/>
                  <a:gd name="T10" fmla="*/ 0 w 13"/>
                  <a:gd name="T11" fmla="*/ 14 h 22"/>
                  <a:gd name="T12" fmla="*/ 0 w 13"/>
                  <a:gd name="T13" fmla="*/ 7 h 22"/>
                  <a:gd name="T14" fmla="*/ 0 w 13"/>
                  <a:gd name="T15" fmla="*/ 0 h 22"/>
                  <a:gd name="T16" fmla="*/ 7 w 13"/>
                  <a:gd name="T17" fmla="*/ 0 h 22"/>
                  <a:gd name="T18" fmla="*/ 7 w 13"/>
                  <a:gd name="T19" fmla="*/ 0 h 22"/>
                  <a:gd name="T20" fmla="*/ 13 w 13"/>
                  <a:gd name="T21" fmla="*/ 0 h 22"/>
                  <a:gd name="T22" fmla="*/ 13 w 13"/>
                  <a:gd name="T23" fmla="*/ 7 h 22"/>
                  <a:gd name="T24" fmla="*/ 13 w 13"/>
                  <a:gd name="T25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4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3" name="Freeform 316"/>
              <p:cNvSpPr>
                <a:spLocks/>
              </p:cNvSpPr>
              <p:nvPr/>
            </p:nvSpPr>
            <p:spPr bwMode="auto">
              <a:xfrm>
                <a:off x="7483475" y="3570288"/>
                <a:ext cx="50800" cy="22225"/>
              </a:xfrm>
              <a:custGeom>
                <a:avLst/>
                <a:gdLst>
                  <a:gd name="T0" fmla="*/ 7 w 32"/>
                  <a:gd name="T1" fmla="*/ 14 h 14"/>
                  <a:gd name="T2" fmla="*/ 0 w 32"/>
                  <a:gd name="T3" fmla="*/ 14 h 14"/>
                  <a:gd name="T4" fmla="*/ 0 w 32"/>
                  <a:gd name="T5" fmla="*/ 7 h 14"/>
                  <a:gd name="T6" fmla="*/ 0 w 32"/>
                  <a:gd name="T7" fmla="*/ 7 h 14"/>
                  <a:gd name="T8" fmla="*/ 0 w 32"/>
                  <a:gd name="T9" fmla="*/ 0 h 14"/>
                  <a:gd name="T10" fmla="*/ 7 w 32"/>
                  <a:gd name="T11" fmla="*/ 0 h 14"/>
                  <a:gd name="T12" fmla="*/ 25 w 32"/>
                  <a:gd name="T13" fmla="*/ 0 h 14"/>
                  <a:gd name="T14" fmla="*/ 32 w 32"/>
                  <a:gd name="T15" fmla="*/ 0 h 14"/>
                  <a:gd name="T16" fmla="*/ 32 w 32"/>
                  <a:gd name="T17" fmla="*/ 7 h 14"/>
                  <a:gd name="T18" fmla="*/ 32 w 32"/>
                  <a:gd name="T19" fmla="*/ 7 h 14"/>
                  <a:gd name="T20" fmla="*/ 32 w 32"/>
                  <a:gd name="T21" fmla="*/ 14 h 14"/>
                  <a:gd name="T22" fmla="*/ 25 w 32"/>
                  <a:gd name="T23" fmla="*/ 14 h 14"/>
                  <a:gd name="T24" fmla="*/ 7 w 32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14">
                    <a:moveTo>
                      <a:pt x="7" y="14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5" y="0"/>
                    </a:lnTo>
                    <a:lnTo>
                      <a:pt x="32" y="0"/>
                    </a:lnTo>
                    <a:lnTo>
                      <a:pt x="32" y="7"/>
                    </a:lnTo>
                    <a:lnTo>
                      <a:pt x="32" y="7"/>
                    </a:lnTo>
                    <a:lnTo>
                      <a:pt x="32" y="14"/>
                    </a:lnTo>
                    <a:lnTo>
                      <a:pt x="25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4" name="Freeform 317"/>
              <p:cNvSpPr>
                <a:spLocks/>
              </p:cNvSpPr>
              <p:nvPr/>
            </p:nvSpPr>
            <p:spPr bwMode="auto">
              <a:xfrm>
                <a:off x="7513638" y="3557588"/>
                <a:ext cx="20638" cy="34925"/>
              </a:xfrm>
              <a:custGeom>
                <a:avLst/>
                <a:gdLst>
                  <a:gd name="T0" fmla="*/ 13 w 13"/>
                  <a:gd name="T1" fmla="*/ 15 h 22"/>
                  <a:gd name="T2" fmla="*/ 13 w 13"/>
                  <a:gd name="T3" fmla="*/ 22 h 22"/>
                  <a:gd name="T4" fmla="*/ 6 w 13"/>
                  <a:gd name="T5" fmla="*/ 22 h 22"/>
                  <a:gd name="T6" fmla="*/ 6 w 13"/>
                  <a:gd name="T7" fmla="*/ 22 h 22"/>
                  <a:gd name="T8" fmla="*/ 0 w 13"/>
                  <a:gd name="T9" fmla="*/ 22 h 22"/>
                  <a:gd name="T10" fmla="*/ 0 w 13"/>
                  <a:gd name="T11" fmla="*/ 15 h 22"/>
                  <a:gd name="T12" fmla="*/ 0 w 13"/>
                  <a:gd name="T13" fmla="*/ 8 h 22"/>
                  <a:gd name="T14" fmla="*/ 0 w 13"/>
                  <a:gd name="T15" fmla="*/ 0 h 22"/>
                  <a:gd name="T16" fmla="*/ 6 w 13"/>
                  <a:gd name="T17" fmla="*/ 0 h 22"/>
                  <a:gd name="T18" fmla="*/ 6 w 13"/>
                  <a:gd name="T19" fmla="*/ 0 h 22"/>
                  <a:gd name="T20" fmla="*/ 13 w 13"/>
                  <a:gd name="T21" fmla="*/ 0 h 22"/>
                  <a:gd name="T22" fmla="*/ 13 w 13"/>
                  <a:gd name="T23" fmla="*/ 8 h 22"/>
                  <a:gd name="T24" fmla="*/ 13 w 13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2">
                    <a:moveTo>
                      <a:pt x="13" y="15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3" y="8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5" name="Freeform 318"/>
              <p:cNvSpPr>
                <a:spLocks/>
              </p:cNvSpPr>
              <p:nvPr/>
            </p:nvSpPr>
            <p:spPr bwMode="auto">
              <a:xfrm>
                <a:off x="7513638" y="3557588"/>
                <a:ext cx="60325" cy="23813"/>
              </a:xfrm>
              <a:custGeom>
                <a:avLst/>
                <a:gdLst>
                  <a:gd name="T0" fmla="*/ 6 w 38"/>
                  <a:gd name="T1" fmla="*/ 15 h 15"/>
                  <a:gd name="T2" fmla="*/ 0 w 38"/>
                  <a:gd name="T3" fmla="*/ 15 h 15"/>
                  <a:gd name="T4" fmla="*/ 0 w 38"/>
                  <a:gd name="T5" fmla="*/ 8 h 15"/>
                  <a:gd name="T6" fmla="*/ 0 w 38"/>
                  <a:gd name="T7" fmla="*/ 8 h 15"/>
                  <a:gd name="T8" fmla="*/ 0 w 38"/>
                  <a:gd name="T9" fmla="*/ 0 h 15"/>
                  <a:gd name="T10" fmla="*/ 6 w 38"/>
                  <a:gd name="T11" fmla="*/ 0 h 15"/>
                  <a:gd name="T12" fmla="*/ 31 w 38"/>
                  <a:gd name="T13" fmla="*/ 0 h 15"/>
                  <a:gd name="T14" fmla="*/ 38 w 38"/>
                  <a:gd name="T15" fmla="*/ 0 h 15"/>
                  <a:gd name="T16" fmla="*/ 38 w 38"/>
                  <a:gd name="T17" fmla="*/ 8 h 15"/>
                  <a:gd name="T18" fmla="*/ 38 w 38"/>
                  <a:gd name="T19" fmla="*/ 8 h 15"/>
                  <a:gd name="T20" fmla="*/ 38 w 38"/>
                  <a:gd name="T21" fmla="*/ 15 h 15"/>
                  <a:gd name="T22" fmla="*/ 31 w 38"/>
                  <a:gd name="T23" fmla="*/ 15 h 15"/>
                  <a:gd name="T24" fmla="*/ 6 w 38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15"/>
                    </a:lnTo>
                    <a:lnTo>
                      <a:pt x="31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6" name="Freeform 319"/>
              <p:cNvSpPr>
                <a:spLocks/>
              </p:cNvSpPr>
              <p:nvPr/>
            </p:nvSpPr>
            <p:spPr bwMode="auto">
              <a:xfrm>
                <a:off x="7553325" y="3557588"/>
                <a:ext cx="109538" cy="23813"/>
              </a:xfrm>
              <a:custGeom>
                <a:avLst/>
                <a:gdLst>
                  <a:gd name="T0" fmla="*/ 6 w 69"/>
                  <a:gd name="T1" fmla="*/ 15 h 15"/>
                  <a:gd name="T2" fmla="*/ 0 w 69"/>
                  <a:gd name="T3" fmla="*/ 15 h 15"/>
                  <a:gd name="T4" fmla="*/ 0 w 69"/>
                  <a:gd name="T5" fmla="*/ 8 h 15"/>
                  <a:gd name="T6" fmla="*/ 0 w 69"/>
                  <a:gd name="T7" fmla="*/ 8 h 15"/>
                  <a:gd name="T8" fmla="*/ 0 w 69"/>
                  <a:gd name="T9" fmla="*/ 0 h 15"/>
                  <a:gd name="T10" fmla="*/ 6 w 69"/>
                  <a:gd name="T11" fmla="*/ 0 h 15"/>
                  <a:gd name="T12" fmla="*/ 63 w 69"/>
                  <a:gd name="T13" fmla="*/ 0 h 15"/>
                  <a:gd name="T14" fmla="*/ 69 w 69"/>
                  <a:gd name="T15" fmla="*/ 0 h 15"/>
                  <a:gd name="T16" fmla="*/ 69 w 69"/>
                  <a:gd name="T17" fmla="*/ 8 h 15"/>
                  <a:gd name="T18" fmla="*/ 69 w 69"/>
                  <a:gd name="T19" fmla="*/ 8 h 15"/>
                  <a:gd name="T20" fmla="*/ 69 w 69"/>
                  <a:gd name="T21" fmla="*/ 15 h 15"/>
                  <a:gd name="T22" fmla="*/ 63 w 69"/>
                  <a:gd name="T23" fmla="*/ 15 h 15"/>
                  <a:gd name="T24" fmla="*/ 6 w 69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9" y="0"/>
                    </a:lnTo>
                    <a:lnTo>
                      <a:pt x="69" y="8"/>
                    </a:lnTo>
                    <a:lnTo>
                      <a:pt x="69" y="8"/>
                    </a:lnTo>
                    <a:lnTo>
                      <a:pt x="69" y="15"/>
                    </a:lnTo>
                    <a:lnTo>
                      <a:pt x="63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7" name="Freeform 320"/>
              <p:cNvSpPr>
                <a:spLocks/>
              </p:cNvSpPr>
              <p:nvPr/>
            </p:nvSpPr>
            <p:spPr bwMode="auto">
              <a:xfrm>
                <a:off x="7643813" y="3546475"/>
                <a:ext cx="19050" cy="34925"/>
              </a:xfrm>
              <a:custGeom>
                <a:avLst/>
                <a:gdLst>
                  <a:gd name="T0" fmla="*/ 12 w 12"/>
                  <a:gd name="T1" fmla="*/ 15 h 22"/>
                  <a:gd name="T2" fmla="*/ 12 w 12"/>
                  <a:gd name="T3" fmla="*/ 22 h 22"/>
                  <a:gd name="T4" fmla="*/ 6 w 12"/>
                  <a:gd name="T5" fmla="*/ 22 h 22"/>
                  <a:gd name="T6" fmla="*/ 6 w 12"/>
                  <a:gd name="T7" fmla="*/ 22 h 22"/>
                  <a:gd name="T8" fmla="*/ 0 w 12"/>
                  <a:gd name="T9" fmla="*/ 22 h 22"/>
                  <a:gd name="T10" fmla="*/ 0 w 12"/>
                  <a:gd name="T11" fmla="*/ 15 h 22"/>
                  <a:gd name="T12" fmla="*/ 0 w 12"/>
                  <a:gd name="T13" fmla="*/ 7 h 22"/>
                  <a:gd name="T14" fmla="*/ 0 w 12"/>
                  <a:gd name="T15" fmla="*/ 0 h 22"/>
                  <a:gd name="T16" fmla="*/ 6 w 12"/>
                  <a:gd name="T17" fmla="*/ 0 h 22"/>
                  <a:gd name="T18" fmla="*/ 6 w 12"/>
                  <a:gd name="T19" fmla="*/ 0 h 22"/>
                  <a:gd name="T20" fmla="*/ 12 w 12"/>
                  <a:gd name="T21" fmla="*/ 0 h 22"/>
                  <a:gd name="T22" fmla="*/ 12 w 12"/>
                  <a:gd name="T23" fmla="*/ 7 h 22"/>
                  <a:gd name="T24" fmla="*/ 12 w 12"/>
                  <a:gd name="T2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15"/>
                    </a:moveTo>
                    <a:lnTo>
                      <a:pt x="12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7"/>
                    </a:lnTo>
                    <a:lnTo>
                      <a:pt x="12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8" name="Freeform 321"/>
              <p:cNvSpPr>
                <a:spLocks/>
              </p:cNvSpPr>
              <p:nvPr/>
            </p:nvSpPr>
            <p:spPr bwMode="auto">
              <a:xfrm>
                <a:off x="7643813" y="3546475"/>
                <a:ext cx="49213" cy="23813"/>
              </a:xfrm>
              <a:custGeom>
                <a:avLst/>
                <a:gdLst>
                  <a:gd name="T0" fmla="*/ 6 w 31"/>
                  <a:gd name="T1" fmla="*/ 15 h 15"/>
                  <a:gd name="T2" fmla="*/ 0 w 31"/>
                  <a:gd name="T3" fmla="*/ 15 h 15"/>
                  <a:gd name="T4" fmla="*/ 0 w 31"/>
                  <a:gd name="T5" fmla="*/ 7 h 15"/>
                  <a:gd name="T6" fmla="*/ 0 w 31"/>
                  <a:gd name="T7" fmla="*/ 7 h 15"/>
                  <a:gd name="T8" fmla="*/ 0 w 31"/>
                  <a:gd name="T9" fmla="*/ 0 h 15"/>
                  <a:gd name="T10" fmla="*/ 6 w 31"/>
                  <a:gd name="T11" fmla="*/ 0 h 15"/>
                  <a:gd name="T12" fmla="*/ 25 w 31"/>
                  <a:gd name="T13" fmla="*/ 0 h 15"/>
                  <a:gd name="T14" fmla="*/ 31 w 31"/>
                  <a:gd name="T15" fmla="*/ 0 h 15"/>
                  <a:gd name="T16" fmla="*/ 31 w 31"/>
                  <a:gd name="T17" fmla="*/ 7 h 15"/>
                  <a:gd name="T18" fmla="*/ 31 w 31"/>
                  <a:gd name="T19" fmla="*/ 7 h 15"/>
                  <a:gd name="T20" fmla="*/ 31 w 31"/>
                  <a:gd name="T21" fmla="*/ 15 h 15"/>
                  <a:gd name="T22" fmla="*/ 25 w 31"/>
                  <a:gd name="T23" fmla="*/ 15 h 15"/>
                  <a:gd name="T24" fmla="*/ 6 w 31"/>
                  <a:gd name="T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5">
                    <a:moveTo>
                      <a:pt x="6" y="15"/>
                    </a:moveTo>
                    <a:lnTo>
                      <a:pt x="0" y="1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1" y="7"/>
                    </a:lnTo>
                    <a:lnTo>
                      <a:pt x="31" y="7"/>
                    </a:lnTo>
                    <a:lnTo>
                      <a:pt x="31" y="15"/>
                    </a:lnTo>
                    <a:lnTo>
                      <a:pt x="25" y="15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2253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76" name="Rectangle 12"/>
          <p:cNvSpPr>
            <a:spLocks noChangeArrowheads="1"/>
          </p:cNvSpPr>
          <p:nvPr/>
        </p:nvSpPr>
        <p:spPr bwMode="hidden">
          <a:xfrm>
            <a:off x="0" y="1304926"/>
            <a:ext cx="10287000" cy="5553075"/>
          </a:xfrm>
          <a:prstGeom prst="rect">
            <a:avLst/>
          </a:prstGeom>
          <a:solidFill>
            <a:srgbClr val="14202E"/>
          </a:solidFill>
          <a:ln w="19050" algn="ctr">
            <a:solidFill>
              <a:srgbClr val="39536E"/>
            </a:solidFill>
            <a:miter lim="800000"/>
            <a:headEnd/>
            <a:tailEnd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>
              <a:defRPr/>
            </a:pPr>
            <a:endParaRPr kumimoji="0" lang="en-US" sz="1800" b="0">
              <a:solidFill>
                <a:srgbClr val="FFFFFF"/>
              </a:solidFill>
              <a:latin typeface="Arial"/>
              <a:ea typeface="MS PGothic" pitchFamily="34" charset="-128"/>
              <a:cs typeface="Arial" charset="0"/>
            </a:endParaRPr>
          </a:p>
        </p:txBody>
      </p:sp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571500" y="41647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ヒラギノ角ゴ Pro W3"/>
                <a:cs typeface="ヒラギノ角ゴ Pro W3"/>
              </a:rPr>
              <a:t>Hypothetically Increasing Clopidogrel Response                                     in Pts with &gt;208 PRU → </a:t>
            </a:r>
            <a:r>
              <a:rPr kumimoji="0"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ヒラギノ角ゴ Pro W3"/>
                <a:cs typeface="ヒラギノ角ゴ Pro W3"/>
              </a:rPr>
              <a:t>Incremental Decrease in Stent Thrombosis (from 1.3%) vs. Increase in Bleeding (from 5.6%)</a:t>
            </a:r>
          </a:p>
        </p:txBody>
      </p:sp>
      <p:sp>
        <p:nvSpPr>
          <p:cNvPr id="6" name="Text Box 81"/>
          <p:cNvSpPr txBox="1">
            <a:spLocks noChangeArrowheads="1"/>
          </p:cNvSpPr>
          <p:nvPr/>
        </p:nvSpPr>
        <p:spPr bwMode="auto">
          <a:xfrm>
            <a:off x="773908" y="6472238"/>
            <a:ext cx="7843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US" sz="1800" dirty="0">
                <a:solidFill>
                  <a:srgbClr val="FDE25E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Safety treatment effect: Major bleeding increase </a:t>
            </a:r>
            <a:r>
              <a:rPr kumimoji="0" lang="en-US" sz="1800" b="0" dirty="0">
                <a:solidFill>
                  <a:srgbClr val="FDE25E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(from MV HR 0.76)</a:t>
            </a:r>
          </a:p>
        </p:txBody>
      </p:sp>
      <p:sp>
        <p:nvSpPr>
          <p:cNvPr id="2" name="Text Box 81"/>
          <p:cNvSpPr txBox="1">
            <a:spLocks noChangeArrowheads="1"/>
          </p:cNvSpPr>
          <p:nvPr/>
        </p:nvSpPr>
        <p:spPr bwMode="auto">
          <a:xfrm rot="-5400000">
            <a:off x="-1831975" y="3487321"/>
            <a:ext cx="57912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>
              <a:spcBef>
                <a:spcPts val="0"/>
              </a:spcBef>
            </a:pPr>
            <a:r>
              <a:rPr kumimoji="0" lang="en-US" sz="2000" dirty="0">
                <a:solidFill>
                  <a:srgbClr val="FDE25E">
                    <a:lumMod val="60000"/>
                    <a:lumOff val="40000"/>
                  </a:srgbClr>
                </a:solidFill>
                <a:latin typeface="Arial"/>
                <a:ea typeface="MS PGothic" pitchFamily="34" charset="-128"/>
                <a:cs typeface="Arial" charset="0"/>
              </a:rPr>
              <a:t>NNT/NNH</a:t>
            </a:r>
          </a:p>
          <a:p>
            <a:pPr algn="ctr" rtl="1">
              <a:spcBef>
                <a:spcPts val="0"/>
              </a:spcBef>
            </a:pPr>
            <a:r>
              <a:rPr kumimoji="0" lang="en-US" sz="1800" b="0" dirty="0">
                <a:solidFill>
                  <a:srgbClr val="FDE25E">
                    <a:lumMod val="60000"/>
                    <a:lumOff val="40000"/>
                  </a:srgbClr>
                </a:solidFill>
                <a:latin typeface="Arial"/>
                <a:ea typeface="MS PGothic" pitchFamily="34" charset="-128"/>
                <a:cs typeface="Arial" charset="0"/>
              </a:rPr>
              <a:t>(# of </a:t>
            </a:r>
            <a:r>
              <a:rPr kumimoji="0" lang="en-US" sz="1800" b="0" dirty="0">
                <a:solidFill>
                  <a:srgbClr val="FDE25E">
                    <a:lumMod val="60000"/>
                    <a:lumOff val="40000"/>
                  </a:srgbClr>
                </a:solidFill>
                <a:latin typeface="Arial"/>
                <a:ea typeface="MS PGothic" pitchFamily="34" charset="-128"/>
                <a:cs typeface="Arial"/>
              </a:rPr>
              <a:t>↑</a:t>
            </a:r>
            <a:r>
              <a:rPr kumimoji="0" lang="en-US" sz="1800" b="0" dirty="0">
                <a:solidFill>
                  <a:srgbClr val="FDE25E">
                    <a:lumMod val="60000"/>
                    <a:lumOff val="40000"/>
                  </a:srgbClr>
                </a:solidFill>
                <a:latin typeface="Arial"/>
                <a:ea typeface="MS PGothic" pitchFamily="34" charset="-128"/>
                <a:cs typeface="Arial" charset="0"/>
              </a:rPr>
              <a:t> Bleeding to Prevent One ST)</a:t>
            </a:r>
          </a:p>
        </p:txBody>
      </p:sp>
      <p:sp>
        <p:nvSpPr>
          <p:cNvPr id="4" name="Text Box 81"/>
          <p:cNvSpPr txBox="1">
            <a:spLocks noChangeArrowheads="1"/>
          </p:cNvSpPr>
          <p:nvPr/>
        </p:nvSpPr>
        <p:spPr bwMode="auto">
          <a:xfrm>
            <a:off x="1668463" y="6002338"/>
            <a:ext cx="1255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↑ 10% </a:t>
            </a:r>
            <a:b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</a:br>
            <a: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(to 6.1%)</a:t>
            </a:r>
          </a:p>
        </p:txBody>
      </p:sp>
      <p:sp>
        <p:nvSpPr>
          <p:cNvPr id="5" name="Text Box 81"/>
          <p:cNvSpPr txBox="1">
            <a:spLocks noChangeArrowheads="1"/>
          </p:cNvSpPr>
          <p:nvPr/>
        </p:nvSpPr>
        <p:spPr bwMode="auto">
          <a:xfrm>
            <a:off x="1319214" y="5861050"/>
            <a:ext cx="473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0"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0</a:t>
            </a:r>
          </a:p>
        </p:txBody>
      </p:sp>
      <p:sp>
        <p:nvSpPr>
          <p:cNvPr id="17435" name="Line 27"/>
          <p:cNvSpPr>
            <a:spLocks noChangeShapeType="1"/>
          </p:cNvSpPr>
          <p:nvPr/>
        </p:nvSpPr>
        <p:spPr bwMode="auto">
          <a:xfrm>
            <a:off x="1838325" y="1617663"/>
            <a:ext cx="0" cy="4456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0" lang="en-US" sz="1800" b="0">
              <a:solidFill>
                <a:srgbClr val="FFFFFF"/>
              </a:solidFill>
              <a:latin typeface="Arial"/>
              <a:ea typeface=""/>
              <a:cs typeface="Arial" charset="0"/>
            </a:endParaRPr>
          </a:p>
        </p:txBody>
      </p:sp>
      <p:sp>
        <p:nvSpPr>
          <p:cNvPr id="17436" name="Line 28"/>
          <p:cNvSpPr>
            <a:spLocks noChangeShapeType="1"/>
          </p:cNvSpPr>
          <p:nvPr/>
        </p:nvSpPr>
        <p:spPr bwMode="auto">
          <a:xfrm>
            <a:off x="1749426" y="6008688"/>
            <a:ext cx="5788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0" lang="en-US" sz="1800" b="0">
              <a:solidFill>
                <a:srgbClr val="FFFFFF"/>
              </a:solidFill>
              <a:latin typeface="Arial"/>
              <a:ea typeface=""/>
              <a:cs typeface="Arial" charset="0"/>
            </a:endParaRPr>
          </a:p>
        </p:txBody>
      </p:sp>
      <p:sp>
        <p:nvSpPr>
          <p:cNvPr id="17437" name="Line 29"/>
          <p:cNvSpPr>
            <a:spLocks noChangeShapeType="1"/>
          </p:cNvSpPr>
          <p:nvPr/>
        </p:nvSpPr>
        <p:spPr bwMode="auto">
          <a:xfrm flipH="1">
            <a:off x="1752600" y="5526088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0" lang="en-US" sz="1800" b="0">
              <a:solidFill>
                <a:srgbClr val="FFFFFF"/>
              </a:solidFill>
              <a:latin typeface="Arial"/>
              <a:ea typeface=""/>
              <a:cs typeface="Arial" charset="0"/>
            </a:endParaRPr>
          </a:p>
        </p:txBody>
      </p:sp>
      <p:sp>
        <p:nvSpPr>
          <p:cNvPr id="7" name="Text Box 81"/>
          <p:cNvSpPr txBox="1">
            <a:spLocks noChangeArrowheads="1"/>
          </p:cNvSpPr>
          <p:nvPr/>
        </p:nvSpPr>
        <p:spPr bwMode="auto">
          <a:xfrm>
            <a:off x="1319214" y="5372101"/>
            <a:ext cx="473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0"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2</a:t>
            </a:r>
          </a:p>
        </p:txBody>
      </p:sp>
      <p:sp>
        <p:nvSpPr>
          <p:cNvPr id="17439" name="Line 31"/>
          <p:cNvSpPr>
            <a:spLocks noChangeShapeType="1"/>
          </p:cNvSpPr>
          <p:nvPr/>
        </p:nvSpPr>
        <p:spPr bwMode="auto">
          <a:xfrm flipH="1">
            <a:off x="1752600" y="5043488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0" lang="en-US" sz="1800" b="0">
              <a:solidFill>
                <a:srgbClr val="FFFFFF"/>
              </a:solidFill>
              <a:latin typeface="Arial"/>
              <a:ea typeface=""/>
              <a:cs typeface="Arial" charset="0"/>
            </a:endParaRPr>
          </a:p>
        </p:txBody>
      </p:sp>
      <p:sp>
        <p:nvSpPr>
          <p:cNvPr id="8" name="Text Box 81"/>
          <p:cNvSpPr txBox="1">
            <a:spLocks noChangeArrowheads="1"/>
          </p:cNvSpPr>
          <p:nvPr/>
        </p:nvSpPr>
        <p:spPr bwMode="auto">
          <a:xfrm>
            <a:off x="1319214" y="4886325"/>
            <a:ext cx="47307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0"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4</a:t>
            </a:r>
          </a:p>
        </p:txBody>
      </p:sp>
      <p:sp>
        <p:nvSpPr>
          <p:cNvPr id="17441" name="Line 33"/>
          <p:cNvSpPr>
            <a:spLocks noChangeShapeType="1"/>
          </p:cNvSpPr>
          <p:nvPr/>
        </p:nvSpPr>
        <p:spPr bwMode="auto">
          <a:xfrm flipH="1">
            <a:off x="1752600" y="4560888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0" lang="en-US" sz="1800" b="0">
              <a:solidFill>
                <a:srgbClr val="FFFFFF"/>
              </a:solidFill>
              <a:latin typeface="Arial"/>
              <a:ea typeface=""/>
              <a:cs typeface="Arial" charset="0"/>
            </a:endParaRPr>
          </a:p>
        </p:txBody>
      </p:sp>
      <p:sp>
        <p:nvSpPr>
          <p:cNvPr id="9" name="Text Box 81"/>
          <p:cNvSpPr txBox="1">
            <a:spLocks noChangeArrowheads="1"/>
          </p:cNvSpPr>
          <p:nvPr/>
        </p:nvSpPr>
        <p:spPr bwMode="auto">
          <a:xfrm>
            <a:off x="1319214" y="4405313"/>
            <a:ext cx="473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0"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6</a:t>
            </a:r>
          </a:p>
        </p:txBody>
      </p:sp>
      <p:sp>
        <p:nvSpPr>
          <p:cNvPr id="17443" name="Line 35"/>
          <p:cNvSpPr>
            <a:spLocks noChangeShapeType="1"/>
          </p:cNvSpPr>
          <p:nvPr/>
        </p:nvSpPr>
        <p:spPr bwMode="auto">
          <a:xfrm flipH="1">
            <a:off x="1752600" y="4064000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0" lang="en-US" sz="1800" b="0">
              <a:solidFill>
                <a:srgbClr val="FFFFFF"/>
              </a:solidFill>
              <a:latin typeface="Arial"/>
              <a:ea typeface=""/>
              <a:cs typeface="Arial" charset="0"/>
            </a:endParaRPr>
          </a:p>
        </p:txBody>
      </p:sp>
      <p:sp>
        <p:nvSpPr>
          <p:cNvPr id="10" name="Text Box 81"/>
          <p:cNvSpPr txBox="1">
            <a:spLocks noChangeArrowheads="1"/>
          </p:cNvSpPr>
          <p:nvPr/>
        </p:nvSpPr>
        <p:spPr bwMode="auto">
          <a:xfrm>
            <a:off x="1319214" y="3913188"/>
            <a:ext cx="473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0"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8</a:t>
            </a:r>
          </a:p>
        </p:txBody>
      </p:sp>
      <p:sp>
        <p:nvSpPr>
          <p:cNvPr id="17448" name="Line 40"/>
          <p:cNvSpPr>
            <a:spLocks noChangeShapeType="1"/>
          </p:cNvSpPr>
          <p:nvPr/>
        </p:nvSpPr>
        <p:spPr bwMode="auto">
          <a:xfrm flipH="1">
            <a:off x="1752600" y="3575050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0" lang="en-US" sz="1800" b="0">
              <a:solidFill>
                <a:srgbClr val="FFFFFF"/>
              </a:solidFill>
              <a:latin typeface="Arial"/>
              <a:ea typeface=""/>
              <a:cs typeface="Arial" charset="0"/>
            </a:endParaRPr>
          </a:p>
        </p:txBody>
      </p:sp>
      <p:sp>
        <p:nvSpPr>
          <p:cNvPr id="11" name="Text Box 81"/>
          <p:cNvSpPr txBox="1">
            <a:spLocks noChangeArrowheads="1"/>
          </p:cNvSpPr>
          <p:nvPr/>
        </p:nvSpPr>
        <p:spPr bwMode="auto">
          <a:xfrm>
            <a:off x="1319214" y="3424238"/>
            <a:ext cx="473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0"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10</a:t>
            </a:r>
          </a:p>
        </p:txBody>
      </p:sp>
      <p:sp>
        <p:nvSpPr>
          <p:cNvPr id="17450" name="Line 42"/>
          <p:cNvSpPr>
            <a:spLocks noChangeShapeType="1"/>
          </p:cNvSpPr>
          <p:nvPr/>
        </p:nvSpPr>
        <p:spPr bwMode="auto">
          <a:xfrm flipH="1">
            <a:off x="1752600" y="3089275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0" lang="en-US" sz="1800" b="0">
              <a:solidFill>
                <a:srgbClr val="FFFFFF"/>
              </a:solidFill>
              <a:latin typeface="Arial"/>
              <a:ea typeface=""/>
              <a:cs typeface="Arial" charset="0"/>
            </a:endParaRPr>
          </a:p>
        </p:txBody>
      </p:sp>
      <p:sp>
        <p:nvSpPr>
          <p:cNvPr id="12" name="Text Box 81"/>
          <p:cNvSpPr txBox="1">
            <a:spLocks noChangeArrowheads="1"/>
          </p:cNvSpPr>
          <p:nvPr/>
        </p:nvSpPr>
        <p:spPr bwMode="auto">
          <a:xfrm>
            <a:off x="1319214" y="2932114"/>
            <a:ext cx="4730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0"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12</a:t>
            </a:r>
          </a:p>
        </p:txBody>
      </p:sp>
      <p:sp>
        <p:nvSpPr>
          <p:cNvPr id="17452" name="Line 44"/>
          <p:cNvSpPr>
            <a:spLocks noChangeShapeType="1"/>
          </p:cNvSpPr>
          <p:nvPr/>
        </p:nvSpPr>
        <p:spPr bwMode="auto">
          <a:xfrm flipH="1">
            <a:off x="1752600" y="2608263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0" lang="en-US" sz="1800" b="0">
              <a:solidFill>
                <a:srgbClr val="FFFFFF"/>
              </a:solidFill>
              <a:latin typeface="Arial"/>
              <a:ea typeface=""/>
              <a:cs typeface="Arial" charset="0"/>
            </a:endParaRPr>
          </a:p>
        </p:txBody>
      </p:sp>
      <p:sp>
        <p:nvSpPr>
          <p:cNvPr id="13" name="Text Box 81"/>
          <p:cNvSpPr txBox="1">
            <a:spLocks noChangeArrowheads="1"/>
          </p:cNvSpPr>
          <p:nvPr/>
        </p:nvSpPr>
        <p:spPr bwMode="auto">
          <a:xfrm>
            <a:off x="1319214" y="2452688"/>
            <a:ext cx="473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0"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14</a:t>
            </a:r>
          </a:p>
        </p:txBody>
      </p:sp>
      <p:sp>
        <p:nvSpPr>
          <p:cNvPr id="17454" name="Line 46"/>
          <p:cNvSpPr>
            <a:spLocks noChangeShapeType="1"/>
          </p:cNvSpPr>
          <p:nvPr/>
        </p:nvSpPr>
        <p:spPr bwMode="auto">
          <a:xfrm flipH="1">
            <a:off x="1752600" y="2119313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0" lang="en-US" sz="1800" b="0">
              <a:solidFill>
                <a:srgbClr val="FFFFFF"/>
              </a:solidFill>
              <a:latin typeface="Arial"/>
              <a:ea typeface=""/>
              <a:cs typeface="Arial" charset="0"/>
            </a:endParaRPr>
          </a:p>
        </p:txBody>
      </p:sp>
      <p:sp>
        <p:nvSpPr>
          <p:cNvPr id="14" name="Text Box 81"/>
          <p:cNvSpPr txBox="1">
            <a:spLocks noChangeArrowheads="1"/>
          </p:cNvSpPr>
          <p:nvPr/>
        </p:nvSpPr>
        <p:spPr bwMode="auto">
          <a:xfrm>
            <a:off x="1319214" y="1970088"/>
            <a:ext cx="473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0"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16</a:t>
            </a:r>
          </a:p>
        </p:txBody>
      </p:sp>
      <p:sp>
        <p:nvSpPr>
          <p:cNvPr id="17456" name="Line 48"/>
          <p:cNvSpPr>
            <a:spLocks noChangeShapeType="1"/>
          </p:cNvSpPr>
          <p:nvPr/>
        </p:nvSpPr>
        <p:spPr bwMode="auto">
          <a:xfrm flipH="1">
            <a:off x="1752600" y="1624013"/>
            <a:ext cx="88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0" lang="en-US" sz="1800" b="0">
              <a:solidFill>
                <a:srgbClr val="FFFFFF"/>
              </a:solidFill>
              <a:latin typeface="Arial"/>
              <a:ea typeface=""/>
              <a:cs typeface="Arial" charset="0"/>
            </a:endParaRPr>
          </a:p>
        </p:txBody>
      </p:sp>
      <p:sp>
        <p:nvSpPr>
          <p:cNvPr id="15" name="Text Box 81"/>
          <p:cNvSpPr txBox="1">
            <a:spLocks noChangeArrowheads="1"/>
          </p:cNvSpPr>
          <p:nvPr/>
        </p:nvSpPr>
        <p:spPr bwMode="auto">
          <a:xfrm>
            <a:off x="1319214" y="1474788"/>
            <a:ext cx="473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0"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18</a:t>
            </a:r>
          </a:p>
        </p:txBody>
      </p:sp>
      <p:sp>
        <p:nvSpPr>
          <p:cNvPr id="16" name="Text Box 81"/>
          <p:cNvSpPr txBox="1">
            <a:spLocks noChangeArrowheads="1"/>
          </p:cNvSpPr>
          <p:nvPr/>
        </p:nvSpPr>
        <p:spPr bwMode="auto">
          <a:xfrm>
            <a:off x="2655889" y="6005513"/>
            <a:ext cx="1254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↑ 20% </a:t>
            </a:r>
            <a:b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</a:br>
            <a: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(to 6.6%)</a:t>
            </a:r>
          </a:p>
        </p:txBody>
      </p:sp>
      <p:sp>
        <p:nvSpPr>
          <p:cNvPr id="17" name="Text Box 81"/>
          <p:cNvSpPr txBox="1">
            <a:spLocks noChangeArrowheads="1"/>
          </p:cNvSpPr>
          <p:nvPr/>
        </p:nvSpPr>
        <p:spPr bwMode="auto">
          <a:xfrm>
            <a:off x="3660776" y="5999163"/>
            <a:ext cx="1158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↑ 30% </a:t>
            </a:r>
            <a:b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</a:br>
            <a: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(to 7.2%)</a:t>
            </a:r>
          </a:p>
        </p:txBody>
      </p:sp>
      <p:sp>
        <p:nvSpPr>
          <p:cNvPr id="18" name="Text Box 81"/>
          <p:cNvSpPr txBox="1">
            <a:spLocks noChangeArrowheads="1"/>
          </p:cNvSpPr>
          <p:nvPr/>
        </p:nvSpPr>
        <p:spPr bwMode="auto">
          <a:xfrm>
            <a:off x="5530851" y="5999163"/>
            <a:ext cx="1254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↑ 50% </a:t>
            </a:r>
            <a:b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</a:br>
            <a: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(to 8.2%)</a:t>
            </a:r>
          </a:p>
        </p:txBody>
      </p:sp>
      <p:sp>
        <p:nvSpPr>
          <p:cNvPr id="19" name="Text Box 81"/>
          <p:cNvSpPr txBox="1">
            <a:spLocks noChangeArrowheads="1"/>
          </p:cNvSpPr>
          <p:nvPr/>
        </p:nvSpPr>
        <p:spPr bwMode="auto">
          <a:xfrm>
            <a:off x="6478588" y="5999163"/>
            <a:ext cx="1255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↑ 60% </a:t>
            </a:r>
            <a:b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</a:br>
            <a: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(to 8.8%)</a:t>
            </a:r>
          </a:p>
        </p:txBody>
      </p:sp>
      <p:sp>
        <p:nvSpPr>
          <p:cNvPr id="17468" name="Line 60"/>
          <p:cNvSpPr>
            <a:spLocks noChangeShapeType="1"/>
          </p:cNvSpPr>
          <p:nvPr/>
        </p:nvSpPr>
        <p:spPr bwMode="auto">
          <a:xfrm rot="16200000" flipH="1">
            <a:off x="2754313" y="6049963"/>
            <a:ext cx="793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0" lang="en-US" sz="1800" b="0">
              <a:solidFill>
                <a:srgbClr val="FFFFFF"/>
              </a:solidFill>
              <a:latin typeface="Arial"/>
              <a:ea typeface=""/>
              <a:cs typeface="Arial" charset="0"/>
            </a:endParaRPr>
          </a:p>
        </p:txBody>
      </p:sp>
      <p:sp>
        <p:nvSpPr>
          <p:cNvPr id="17471" name="Line 63"/>
          <p:cNvSpPr>
            <a:spLocks noChangeShapeType="1"/>
          </p:cNvSpPr>
          <p:nvPr/>
        </p:nvSpPr>
        <p:spPr bwMode="auto">
          <a:xfrm rot="16200000" flipH="1">
            <a:off x="4672013" y="6049963"/>
            <a:ext cx="793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0" lang="en-US" sz="1800" b="0">
              <a:solidFill>
                <a:srgbClr val="FFFFFF"/>
              </a:solidFill>
              <a:latin typeface="Arial"/>
              <a:ea typeface=""/>
              <a:cs typeface="Arial" charset="0"/>
            </a:endParaRPr>
          </a:p>
        </p:txBody>
      </p:sp>
      <p:sp>
        <p:nvSpPr>
          <p:cNvPr id="17472" name="Line 64"/>
          <p:cNvSpPr>
            <a:spLocks noChangeShapeType="1"/>
          </p:cNvSpPr>
          <p:nvPr/>
        </p:nvSpPr>
        <p:spPr bwMode="auto">
          <a:xfrm rot="16200000" flipH="1">
            <a:off x="3719513" y="6049963"/>
            <a:ext cx="793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0" lang="en-US" sz="1800" b="0">
              <a:solidFill>
                <a:srgbClr val="FFFFFF"/>
              </a:solidFill>
              <a:latin typeface="Arial"/>
              <a:ea typeface=""/>
              <a:cs typeface="Arial" charset="0"/>
            </a:endParaRPr>
          </a:p>
        </p:txBody>
      </p:sp>
      <p:sp>
        <p:nvSpPr>
          <p:cNvPr id="20" name="Text Box 81"/>
          <p:cNvSpPr txBox="1">
            <a:spLocks noChangeArrowheads="1"/>
          </p:cNvSpPr>
          <p:nvPr/>
        </p:nvSpPr>
        <p:spPr bwMode="auto">
          <a:xfrm>
            <a:off x="4556126" y="5999163"/>
            <a:ext cx="12557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↑ 40% </a:t>
            </a:r>
            <a:b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</a:br>
            <a:r>
              <a:rPr kumimoji="0"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 charset="0"/>
              </a:rPr>
              <a:t>(to 7.7%)</a:t>
            </a:r>
          </a:p>
        </p:txBody>
      </p:sp>
      <p:sp>
        <p:nvSpPr>
          <p:cNvPr id="17476" name="Line 68"/>
          <p:cNvSpPr>
            <a:spLocks noChangeShapeType="1"/>
          </p:cNvSpPr>
          <p:nvPr/>
        </p:nvSpPr>
        <p:spPr bwMode="auto">
          <a:xfrm rot="16200000" flipH="1">
            <a:off x="5629276" y="6049963"/>
            <a:ext cx="793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0" lang="en-US" sz="1800" b="0">
              <a:solidFill>
                <a:srgbClr val="FFFFFF"/>
              </a:solidFill>
              <a:latin typeface="Arial"/>
              <a:ea typeface=""/>
              <a:cs typeface="Arial" charset="0"/>
            </a:endParaRPr>
          </a:p>
        </p:txBody>
      </p:sp>
      <p:sp>
        <p:nvSpPr>
          <p:cNvPr id="17477" name="Line 69"/>
          <p:cNvSpPr>
            <a:spLocks noChangeShapeType="1"/>
          </p:cNvSpPr>
          <p:nvPr/>
        </p:nvSpPr>
        <p:spPr bwMode="auto">
          <a:xfrm rot="16200000" flipH="1">
            <a:off x="6594476" y="6049963"/>
            <a:ext cx="793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0" lang="en-US" sz="1800" b="0">
              <a:solidFill>
                <a:srgbClr val="FFFFFF"/>
              </a:solidFill>
              <a:latin typeface="Arial"/>
              <a:ea typeface=""/>
              <a:cs typeface="Arial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267575" y="1321410"/>
            <a:ext cx="2514600" cy="3903958"/>
            <a:chOff x="6886575" y="1349985"/>
            <a:chExt cx="2514600" cy="3903958"/>
          </a:xfrm>
        </p:grpSpPr>
        <p:grpSp>
          <p:nvGrpSpPr>
            <p:cNvPr id="24" name="Group 23"/>
            <p:cNvGrpSpPr/>
            <p:nvPr/>
          </p:nvGrpSpPr>
          <p:grpSpPr>
            <a:xfrm>
              <a:off x="6970713" y="2206955"/>
              <a:ext cx="2430462" cy="3046988"/>
              <a:chOff x="6970713" y="2168525"/>
              <a:chExt cx="2430462" cy="3046988"/>
            </a:xfrm>
          </p:grpSpPr>
          <p:sp>
            <p:nvSpPr>
              <p:cNvPr id="3" name="Text Box 81"/>
              <p:cNvSpPr txBox="1">
                <a:spLocks noChangeArrowheads="1"/>
              </p:cNvSpPr>
              <p:nvPr/>
            </p:nvSpPr>
            <p:spPr bwMode="auto">
              <a:xfrm>
                <a:off x="7343775" y="2168525"/>
                <a:ext cx="2057400" cy="3046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ST ↓ 15% (to 1.1%) </a:t>
                </a:r>
              </a:p>
              <a:p>
                <a:pPr>
                  <a:defRPr/>
                </a:pP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ST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↓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20%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(to 1.0%) </a:t>
                </a:r>
                <a:endParaRPr kumimoji="0" lang="en-US" sz="1600" b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"/>
                  <a:cs typeface="Arial" charset="0"/>
                </a:endParaRPr>
              </a:p>
              <a:p>
                <a:pPr>
                  <a:defRPr/>
                </a:pP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ST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↓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 25%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(to 1.0%) </a:t>
                </a:r>
                <a:endParaRPr kumimoji="0" lang="en-US" sz="1600" b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"/>
                  <a:cs typeface="Arial" charset="0"/>
                </a:endParaRPr>
              </a:p>
              <a:p>
                <a:pPr>
                  <a:defRPr/>
                </a:pP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ST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↓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30%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(to 0.9%) </a:t>
                </a:r>
                <a:endParaRPr kumimoji="0" lang="en-US" sz="1600" b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"/>
                  <a:cs typeface="Arial" charset="0"/>
                </a:endParaRPr>
              </a:p>
              <a:p>
                <a:pPr>
                  <a:defRPr/>
                </a:pP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ST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↓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 35%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(to 0.8%) </a:t>
                </a:r>
                <a:endParaRPr kumimoji="0" lang="en-US" sz="1600" b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"/>
                  <a:cs typeface="Arial" charset="0"/>
                </a:endParaRPr>
              </a:p>
              <a:p>
                <a:pPr>
                  <a:defRPr/>
                </a:pP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ST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↓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40%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(to 0.8%) </a:t>
                </a:r>
                <a:endParaRPr kumimoji="0" lang="en-US" sz="1600" b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"/>
                  <a:cs typeface="Arial" charset="0"/>
                </a:endParaRPr>
              </a:p>
              <a:p>
                <a:pPr>
                  <a:defRPr/>
                </a:pP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ST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↓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45%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 (to 0.7%) </a:t>
                </a:r>
                <a:endParaRPr kumimoji="0" lang="en-US" sz="1600" b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"/>
                  <a:cs typeface="Arial" charset="0"/>
                </a:endParaRPr>
              </a:p>
              <a:p>
                <a:pPr>
                  <a:defRPr/>
                </a:pP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ST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↓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50%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 (to 0.7%) </a:t>
                </a:r>
                <a:endParaRPr kumimoji="0" lang="en-US" sz="1600" b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"/>
                  <a:cs typeface="Arial" charset="0"/>
                </a:endParaRPr>
              </a:p>
              <a:p>
                <a:pPr>
                  <a:defRPr/>
                </a:pP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ST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↓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55%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(to 0.6%) </a:t>
                </a:r>
                <a:endParaRPr kumimoji="0" lang="en-US" sz="1600" b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"/>
                  <a:cs typeface="Arial" charset="0"/>
                </a:endParaRPr>
              </a:p>
              <a:p>
                <a:pPr>
                  <a:defRPr/>
                </a:pP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ST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↓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60%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(to 0.6%) </a:t>
                </a:r>
                <a:endParaRPr kumimoji="0" lang="en-US" sz="1600" b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"/>
                  <a:cs typeface="Arial" charset="0"/>
                </a:endParaRPr>
              </a:p>
              <a:p>
                <a:pPr>
                  <a:defRPr/>
                </a:pP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ST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↓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65%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 (to 0.5%) </a:t>
                </a:r>
                <a:endParaRPr kumimoji="0" lang="en-US" sz="1600" b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"/>
                  <a:cs typeface="Arial" charset="0"/>
                </a:endParaRPr>
              </a:p>
              <a:p>
                <a:pPr>
                  <a:defRPr/>
                </a:pP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ST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↓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"/>
                    <a:cs typeface="Arial" charset="0"/>
                  </a:rPr>
                  <a:t>70% </a:t>
                </a:r>
                <a:r>
                  <a:rPr kumimoji="0" lang="en-US" sz="1600" b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MS PGothic" pitchFamily="34" charset="-128"/>
                    <a:cs typeface="Arial" charset="0"/>
                  </a:rPr>
                  <a:t>(to 0.4%) </a:t>
                </a:r>
                <a:endParaRPr kumimoji="0" lang="en-US" sz="1600" b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"/>
                  <a:cs typeface="Arial" charset="0"/>
                </a:endParaRPr>
              </a:p>
            </p:txBody>
          </p:sp>
          <p:sp>
            <p:nvSpPr>
              <p:cNvPr id="17415" name="Line 8"/>
              <p:cNvSpPr>
                <a:spLocks noChangeShapeType="1"/>
              </p:cNvSpPr>
              <p:nvPr/>
            </p:nvSpPr>
            <p:spPr bwMode="auto">
              <a:xfrm>
                <a:off x="6970713" y="2820988"/>
                <a:ext cx="400050" cy="0"/>
              </a:xfrm>
              <a:prstGeom prst="line">
                <a:avLst/>
              </a:prstGeom>
              <a:noFill/>
              <a:ln w="38100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kumimoji="0" lang="en-US" sz="1800" b="0">
                  <a:solidFill>
                    <a:srgbClr val="FFFFFF"/>
                  </a:solidFill>
                  <a:latin typeface="Arial"/>
                  <a:ea typeface=""/>
                  <a:cs typeface="Arial" charset="0"/>
                </a:endParaRPr>
              </a:p>
            </p:txBody>
          </p:sp>
          <p:sp>
            <p:nvSpPr>
              <p:cNvPr id="17417" name="Line 10"/>
              <p:cNvSpPr>
                <a:spLocks noChangeShapeType="1"/>
              </p:cNvSpPr>
              <p:nvPr/>
            </p:nvSpPr>
            <p:spPr bwMode="auto">
              <a:xfrm>
                <a:off x="6970713" y="2576513"/>
                <a:ext cx="400050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kumimoji="0" lang="en-US" sz="1800" b="0">
                  <a:solidFill>
                    <a:srgbClr val="FFFFFF"/>
                  </a:solidFill>
                  <a:latin typeface="Arial"/>
                  <a:ea typeface=""/>
                  <a:cs typeface="Arial" charset="0"/>
                </a:endParaRPr>
              </a:p>
            </p:txBody>
          </p:sp>
          <p:sp>
            <p:nvSpPr>
              <p:cNvPr id="17418" name="Line 11"/>
              <p:cNvSpPr>
                <a:spLocks noChangeShapeType="1"/>
              </p:cNvSpPr>
              <p:nvPr/>
            </p:nvSpPr>
            <p:spPr bwMode="auto">
              <a:xfrm>
                <a:off x="6970713" y="2332038"/>
                <a:ext cx="400050" cy="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kumimoji="0" lang="en-US" sz="1800" b="0">
                  <a:solidFill>
                    <a:srgbClr val="FFFFFF"/>
                  </a:solidFill>
                  <a:latin typeface="Arial"/>
                  <a:ea typeface=""/>
                  <a:cs typeface="Arial" charset="0"/>
                </a:endParaRPr>
              </a:p>
            </p:txBody>
          </p:sp>
          <p:sp>
            <p:nvSpPr>
              <p:cNvPr id="17422" name="Line 15"/>
              <p:cNvSpPr>
                <a:spLocks noChangeShapeType="1"/>
              </p:cNvSpPr>
              <p:nvPr/>
            </p:nvSpPr>
            <p:spPr bwMode="auto">
              <a:xfrm>
                <a:off x="6970713" y="3557588"/>
                <a:ext cx="400050" cy="0"/>
              </a:xfrm>
              <a:prstGeom prst="line">
                <a:avLst/>
              </a:prstGeom>
              <a:noFill/>
              <a:ln w="381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kumimoji="0" lang="en-US" sz="1800" b="0">
                  <a:solidFill>
                    <a:srgbClr val="FFFFFF"/>
                  </a:solidFill>
                  <a:latin typeface="Arial"/>
                  <a:ea typeface=""/>
                  <a:cs typeface="Arial" charset="0"/>
                </a:endParaRPr>
              </a:p>
            </p:txBody>
          </p:sp>
          <p:sp>
            <p:nvSpPr>
              <p:cNvPr id="17423" name="Line 16"/>
              <p:cNvSpPr>
                <a:spLocks noChangeShapeType="1"/>
              </p:cNvSpPr>
              <p:nvPr/>
            </p:nvSpPr>
            <p:spPr bwMode="auto">
              <a:xfrm>
                <a:off x="6970713" y="3311525"/>
                <a:ext cx="400050" cy="0"/>
              </a:xfrm>
              <a:prstGeom prst="line">
                <a:avLst/>
              </a:prstGeom>
              <a:noFill/>
              <a:ln w="38100">
                <a:solidFill>
                  <a:srgbClr val="FEF0A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kumimoji="0" lang="en-US" sz="1800" b="0">
                  <a:solidFill>
                    <a:srgbClr val="FFFFFF"/>
                  </a:solidFill>
                  <a:latin typeface="Arial"/>
                  <a:ea typeface=""/>
                  <a:cs typeface="Arial" charset="0"/>
                </a:endParaRPr>
              </a:p>
            </p:txBody>
          </p:sp>
          <p:sp>
            <p:nvSpPr>
              <p:cNvPr id="17424" name="Line 17"/>
              <p:cNvSpPr>
                <a:spLocks noChangeShapeType="1"/>
              </p:cNvSpPr>
              <p:nvPr/>
            </p:nvSpPr>
            <p:spPr bwMode="auto">
              <a:xfrm>
                <a:off x="6970713" y="3067050"/>
                <a:ext cx="400050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kumimoji="0" lang="en-US" sz="1800" b="0">
                  <a:solidFill>
                    <a:srgbClr val="FFFFFF"/>
                  </a:solidFill>
                  <a:latin typeface="Arial"/>
                  <a:ea typeface=""/>
                  <a:cs typeface="Arial" charset="0"/>
                </a:endParaRPr>
              </a:p>
            </p:txBody>
          </p:sp>
          <p:sp>
            <p:nvSpPr>
              <p:cNvPr id="17425" name="Line 18"/>
              <p:cNvSpPr>
                <a:spLocks noChangeShapeType="1"/>
              </p:cNvSpPr>
              <p:nvPr/>
            </p:nvSpPr>
            <p:spPr bwMode="auto">
              <a:xfrm>
                <a:off x="6970713" y="4292600"/>
                <a:ext cx="400050" cy="0"/>
              </a:xfrm>
              <a:prstGeom prst="line">
                <a:avLst/>
              </a:prstGeom>
              <a:noFill/>
              <a:ln w="38100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kumimoji="0" lang="en-US" sz="1800" b="0">
                  <a:solidFill>
                    <a:srgbClr val="FFFFFF"/>
                  </a:solidFill>
                  <a:latin typeface="Arial"/>
                  <a:ea typeface=""/>
                  <a:cs typeface="Arial" charset="0"/>
                </a:endParaRPr>
              </a:p>
            </p:txBody>
          </p:sp>
          <p:sp>
            <p:nvSpPr>
              <p:cNvPr id="17426" name="Line 19"/>
              <p:cNvSpPr>
                <a:spLocks noChangeShapeType="1"/>
              </p:cNvSpPr>
              <p:nvPr/>
            </p:nvSpPr>
            <p:spPr bwMode="auto">
              <a:xfrm>
                <a:off x="6970713" y="4046538"/>
                <a:ext cx="400050" cy="0"/>
              </a:xfrm>
              <a:prstGeom prst="line">
                <a:avLst/>
              </a:prstGeom>
              <a:noFill/>
              <a:ln w="38100">
                <a:solidFill>
                  <a:srgbClr val="CC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kumimoji="0" lang="en-US" sz="1800" b="0">
                  <a:solidFill>
                    <a:srgbClr val="FFFFFF"/>
                  </a:solidFill>
                  <a:latin typeface="Arial"/>
                  <a:ea typeface=""/>
                  <a:cs typeface="Arial" charset="0"/>
                </a:endParaRPr>
              </a:p>
            </p:txBody>
          </p:sp>
          <p:sp>
            <p:nvSpPr>
              <p:cNvPr id="17427" name="Line 20"/>
              <p:cNvSpPr>
                <a:spLocks noChangeShapeType="1"/>
              </p:cNvSpPr>
              <p:nvPr/>
            </p:nvSpPr>
            <p:spPr bwMode="auto">
              <a:xfrm>
                <a:off x="6970713" y="3802063"/>
                <a:ext cx="40005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kumimoji="0" lang="en-US" sz="1800" b="0">
                  <a:solidFill>
                    <a:srgbClr val="FFFFFF"/>
                  </a:solidFill>
                  <a:latin typeface="Arial"/>
                  <a:ea typeface=""/>
                  <a:cs typeface="Arial" charset="0"/>
                </a:endParaRPr>
              </a:p>
            </p:txBody>
          </p:sp>
          <p:sp>
            <p:nvSpPr>
              <p:cNvPr id="17428" name="Line 21"/>
              <p:cNvSpPr>
                <a:spLocks noChangeShapeType="1"/>
              </p:cNvSpPr>
              <p:nvPr/>
            </p:nvSpPr>
            <p:spPr bwMode="auto">
              <a:xfrm>
                <a:off x="6970713" y="4783138"/>
                <a:ext cx="400050" cy="0"/>
              </a:xfrm>
              <a:prstGeom prst="line">
                <a:avLst/>
              </a:prstGeom>
              <a:noFill/>
              <a:ln w="3810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kumimoji="0" lang="en-US" sz="1800" b="0">
                  <a:solidFill>
                    <a:srgbClr val="FFFFFF"/>
                  </a:solidFill>
                  <a:latin typeface="Arial"/>
                  <a:ea typeface=""/>
                  <a:cs typeface="Arial" charset="0"/>
                </a:endParaRPr>
              </a:p>
            </p:txBody>
          </p:sp>
          <p:sp>
            <p:nvSpPr>
              <p:cNvPr id="17429" name="Line 22"/>
              <p:cNvSpPr>
                <a:spLocks noChangeShapeType="1"/>
              </p:cNvSpPr>
              <p:nvPr/>
            </p:nvSpPr>
            <p:spPr bwMode="auto">
              <a:xfrm>
                <a:off x="6970713" y="4537075"/>
                <a:ext cx="400050" cy="0"/>
              </a:xfrm>
              <a:prstGeom prst="line">
                <a:avLst/>
              </a:prstGeom>
              <a:noFill/>
              <a:ln w="38100">
                <a:solidFill>
                  <a:srgbClr val="66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kumimoji="0" lang="en-US" sz="1800" b="0">
                  <a:solidFill>
                    <a:srgbClr val="FFFFFF"/>
                  </a:solidFill>
                  <a:latin typeface="Arial"/>
                  <a:ea typeface=""/>
                  <a:cs typeface="Arial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886575" y="1349985"/>
              <a:ext cx="23240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1800" dirty="0">
                  <a:solidFill>
                    <a:srgbClr val="FDE25E">
                      <a:lumMod val="60000"/>
                      <a:lumOff val="40000"/>
                    </a:srgbClr>
                  </a:solidFill>
                  <a:latin typeface="Arial"/>
                  <a:ea typeface=""/>
                  <a:cs typeface="Arial" charset="0"/>
                </a:rPr>
                <a:t>Efficacy </a:t>
              </a:r>
            </a:p>
            <a:p>
              <a:pPr algn="ctr"/>
              <a:r>
                <a:rPr kumimoji="0" lang="en-US" sz="1800" dirty="0">
                  <a:solidFill>
                    <a:srgbClr val="FDE25E">
                      <a:lumMod val="60000"/>
                      <a:lumOff val="40000"/>
                    </a:srgbClr>
                  </a:solidFill>
                  <a:latin typeface="Arial"/>
                  <a:ea typeface=""/>
                  <a:cs typeface="Arial" charset="0"/>
                </a:rPr>
                <a:t>treatment effect</a:t>
              </a:r>
            </a:p>
            <a:p>
              <a:pPr algn="ctr"/>
              <a:r>
                <a:rPr kumimoji="0" lang="en-US" sz="1800" b="0" dirty="0">
                  <a:solidFill>
                    <a:srgbClr val="FDE25E">
                      <a:lumMod val="60000"/>
                      <a:lumOff val="40000"/>
                    </a:srgbClr>
                  </a:solidFill>
                  <a:latin typeface="Arial"/>
                  <a:ea typeface=""/>
                  <a:cs typeface="Arial" charset="0"/>
                </a:rPr>
                <a:t>(from MV HR 2.51) </a:t>
              </a:r>
            </a:p>
          </p:txBody>
        </p:sp>
        <p:sp>
          <p:nvSpPr>
            <p:cNvPr id="65" name="Line 21"/>
            <p:cNvSpPr>
              <a:spLocks noChangeShapeType="1"/>
            </p:cNvSpPr>
            <p:nvPr/>
          </p:nvSpPr>
          <p:spPr bwMode="auto">
            <a:xfrm>
              <a:off x="6970713" y="5063640"/>
              <a:ext cx="400050" cy="0"/>
            </a:xfrm>
            <a:prstGeom prst="line">
              <a:avLst/>
            </a:prstGeom>
            <a:noFill/>
            <a:ln w="38100">
              <a:solidFill>
                <a:srgbClr val="9999FF"/>
              </a:solidFill>
              <a:round/>
              <a:headEnd/>
              <a:tailEnd/>
            </a:ln>
          </p:spPr>
          <p:txBody>
            <a:bodyPr/>
            <a:lstStyle/>
            <a:p>
              <a:endParaRPr kumimoji="0" lang="en-US" sz="1800" b="0">
                <a:solidFill>
                  <a:srgbClr val="FFFFFF"/>
                </a:solidFill>
                <a:latin typeface="Arial"/>
                <a:ea typeface=""/>
                <a:cs typeface="Arial" charset="0"/>
              </a:endParaRPr>
            </a:p>
          </p:txBody>
        </p:sp>
      </p:grpSp>
      <p:graphicFrame>
        <p:nvGraphicFramePr>
          <p:cNvPr id="67" name="Chart 66"/>
          <p:cNvGraphicFramePr>
            <a:graphicFrameLocks/>
          </p:cNvGraphicFramePr>
          <p:nvPr>
            <p:extLst/>
          </p:nvPr>
        </p:nvGraphicFramePr>
        <p:xfrm>
          <a:off x="1600698" y="1490871"/>
          <a:ext cx="6049395" cy="4641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7014210" y="5218040"/>
            <a:ext cx="2499360" cy="1253706"/>
            <a:chOff x="6461760" y="5218040"/>
            <a:chExt cx="2499360" cy="1253706"/>
          </a:xfrm>
        </p:grpSpPr>
        <p:sp>
          <p:nvSpPr>
            <p:cNvPr id="28" name="Bent Arrow 27"/>
            <p:cNvSpPr/>
            <p:nvPr/>
          </p:nvSpPr>
          <p:spPr bwMode="auto">
            <a:xfrm flipV="1">
              <a:off x="6461760" y="5218040"/>
              <a:ext cx="894080" cy="340583"/>
            </a:xfrm>
            <a:prstGeom prst="bentArrow">
              <a:avLst>
                <a:gd name="adj1" fmla="val 25000"/>
                <a:gd name="adj2" fmla="val 26649"/>
                <a:gd name="adj3" fmla="val 25000"/>
                <a:gd name="adj4" fmla="val 4375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/>
              <a:endParaRPr kumimoji="0" lang="en-US" sz="1800" i="1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pitchFamily="-111" charset="-128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377706" y="5302195"/>
              <a:ext cx="1583414" cy="1169551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400" b="0" dirty="0">
                  <a:solidFill>
                    <a:srgbClr val="FFFFFF"/>
                  </a:solidFill>
                  <a:latin typeface="Arial"/>
                  <a:ea typeface=""/>
                </a:rPr>
                <a:t>If max effect on ST and bleeding: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400" b="0" dirty="0">
                  <a:solidFill>
                    <a:srgbClr val="FDE25E">
                      <a:lumMod val="75000"/>
                    </a:srgbClr>
                  </a:solidFill>
                  <a:latin typeface="Arial"/>
                  <a:ea typeface=""/>
                </a:rPr>
                <a:t>~4 bleeds caused for each ST prevented</a:t>
              </a:r>
            </a:p>
          </p:txBody>
        </p:sp>
      </p:grpSp>
      <p:sp>
        <p:nvSpPr>
          <p:cNvPr id="59" name="Oval 58"/>
          <p:cNvSpPr/>
          <p:nvPr/>
        </p:nvSpPr>
        <p:spPr bwMode="auto">
          <a:xfrm>
            <a:off x="6992180" y="5068959"/>
            <a:ext cx="99389" cy="99389"/>
          </a:xfrm>
          <a:prstGeom prst="ellipse">
            <a:avLst/>
          </a:prstGeom>
          <a:solidFill>
            <a:srgbClr val="9999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kumimoji="0" lang="en-US" sz="1800" i="1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378432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38"/>
          <p:cNvSpPr>
            <a:spLocks noChangeArrowheads="1"/>
          </p:cNvSpPr>
          <p:nvPr/>
        </p:nvSpPr>
        <p:spPr bwMode="hidden">
          <a:xfrm>
            <a:off x="549972" y="1190995"/>
            <a:ext cx="9144000" cy="5135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 algn="ctr">
            <a:solidFill>
              <a:srgbClr val="39536E"/>
            </a:solidFill>
            <a:miter lim="800000"/>
            <a:headEnd/>
            <a:tailEnd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06" y="127186"/>
            <a:ext cx="10008394" cy="755650"/>
          </a:xfrm>
        </p:spPr>
        <p:txBody>
          <a:bodyPr>
            <a:noAutofit/>
          </a:bodyPr>
          <a:lstStyle/>
          <a:p>
            <a:pPr algn="l"/>
            <a:r>
              <a:rPr lang="en-US" sz="2800" kern="1200" dirty="0">
                <a:solidFill>
                  <a:srgbClr val="FCD308"/>
                </a:solidFill>
                <a:latin typeface="Arial" pitchFamily="34" charset="0"/>
                <a:ea typeface="+mn-ea"/>
                <a:cs typeface="Arial" pitchFamily="34" charset="0"/>
              </a:rPr>
              <a:t>Not </a:t>
            </a:r>
            <a:r>
              <a:rPr lang="en-US" sz="2800" kern="1200" dirty="0">
                <a:solidFill>
                  <a:srgbClr val="FCD308"/>
                </a:solidFill>
                <a:latin typeface="Arial" pitchFamily="34" charset="0"/>
                <a:ea typeface="+mn-ea"/>
                <a:cs typeface="Arial" pitchFamily="34" charset="0"/>
              </a:rPr>
              <a:t>Surprisingly</a:t>
            </a:r>
            <a:r>
              <a:rPr lang="en-US" sz="2800" kern="1200" dirty="0">
                <a:solidFill>
                  <a:srgbClr val="FCD308"/>
                </a:solidFill>
                <a:latin typeface="Arial" pitchFamily="34" charset="0"/>
                <a:ea typeface="+mn-ea"/>
                <a:cs typeface="Arial" pitchFamily="34" charset="0"/>
              </a:rPr>
              <a:t>, a </a:t>
            </a:r>
            <a:r>
              <a:rPr lang="en-US" sz="2800" kern="1200" dirty="0">
                <a:solidFill>
                  <a:srgbClr val="FCD308"/>
                </a:solidFill>
                <a:latin typeface="Arial" pitchFamily="34" charset="0"/>
                <a:ea typeface="+mn-ea"/>
                <a:cs typeface="Arial" pitchFamily="34" charset="0"/>
              </a:rPr>
              <a:t>Very Strong Drug Effect </a:t>
            </a:r>
            <a:r>
              <a:rPr lang="en-US" sz="2800" kern="1200" dirty="0">
                <a:solidFill>
                  <a:srgbClr val="FCD308"/>
                </a:solidFill>
                <a:latin typeface="Arial" pitchFamily="34" charset="0"/>
                <a:ea typeface="+mn-ea"/>
                <a:cs typeface="Arial" pitchFamily="34" charset="0"/>
              </a:rPr>
              <a:t>is </a:t>
            </a:r>
            <a:r>
              <a:rPr lang="en-US" sz="2800" kern="1200" dirty="0">
                <a:solidFill>
                  <a:srgbClr val="FCD308"/>
                </a:solidFill>
                <a:latin typeface="Arial" pitchFamily="34" charset="0"/>
                <a:ea typeface="+mn-ea"/>
                <a:cs typeface="Arial" pitchFamily="34" charset="0"/>
              </a:rPr>
              <a:t>Also </a:t>
            </a:r>
            <a:r>
              <a:rPr lang="en-US" sz="2800" kern="1200" dirty="0" smtClean="0">
                <a:solidFill>
                  <a:srgbClr val="FCD308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2800" kern="1200" dirty="0" smtClean="0">
                <a:solidFill>
                  <a:srgbClr val="FCD308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2800" kern="1200" dirty="0" smtClean="0">
                <a:solidFill>
                  <a:srgbClr val="FCD308"/>
                </a:solidFill>
                <a:latin typeface="Arial" pitchFamily="34" charset="0"/>
                <a:ea typeface="+mn-ea"/>
                <a:cs typeface="Arial" pitchFamily="34" charset="0"/>
              </a:rPr>
              <a:t>Associated </a:t>
            </a:r>
            <a:r>
              <a:rPr lang="en-US" sz="2800" kern="1200" dirty="0">
                <a:solidFill>
                  <a:srgbClr val="FCD308"/>
                </a:solidFill>
                <a:latin typeface="Arial" pitchFamily="34" charset="0"/>
                <a:ea typeface="+mn-ea"/>
                <a:cs typeface="Arial" pitchFamily="34" charset="0"/>
              </a:rPr>
              <a:t>with B</a:t>
            </a:r>
            <a:r>
              <a:rPr lang="en-US" sz="2800" kern="1200" dirty="0">
                <a:solidFill>
                  <a:srgbClr val="FCD308"/>
                </a:solidFill>
                <a:latin typeface="Arial" pitchFamily="34" charset="0"/>
                <a:ea typeface="+mn-ea"/>
                <a:cs typeface="Arial" pitchFamily="34" charset="0"/>
              </a:rPr>
              <a:t>leeding</a:t>
            </a:r>
            <a:endParaRPr lang="en-US" sz="2800" kern="1200" dirty="0">
              <a:solidFill>
                <a:srgbClr val="FCD308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1063" y="6529970"/>
            <a:ext cx="4444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Campo et al. </a:t>
            </a:r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J Am </a:t>
            </a:r>
            <a:r>
              <a:rPr lang="en-US" sz="1400" i="1" dirty="0" err="1">
                <a:latin typeface="Arial" charset="0"/>
                <a:ea typeface="Arial" charset="0"/>
                <a:cs typeface="Arial" charset="0"/>
              </a:rPr>
              <a:t>Coll</a:t>
            </a:r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i="1" dirty="0" err="1">
                <a:latin typeface="Arial" charset="0"/>
                <a:ea typeface="Arial" charset="0"/>
                <a:cs typeface="Arial" charset="0"/>
              </a:rPr>
              <a:t>Cardiol</a:t>
            </a:r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2011;57:2474-2483.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1" y="137160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48701" y="382270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1687513" y="1412875"/>
          <a:ext cx="687705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r:id="rId3" imgW="6349320" imgH="4967640" progId="Prism4.Document">
                  <p:embed/>
                </p:oleObj>
              </mc:Choice>
              <mc:Fallback>
                <p:oleObj r:id="rId3" imgW="6349320" imgH="4967640" progId="Prism4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210" b="4814"/>
                      <a:stretch>
                        <a:fillRect/>
                      </a:stretch>
                    </p:blipFill>
                    <p:spPr bwMode="auto">
                      <a:xfrm>
                        <a:off x="1687513" y="1412875"/>
                        <a:ext cx="687705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3827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2697"/>
            <a:ext cx="10287000" cy="736600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Booming </a:t>
            </a:r>
            <a:r>
              <a:rPr lang="en-US" sz="3200" smtClean="0">
                <a:latin typeface="Arial" charset="0"/>
                <a:ea typeface="Arial" charset="0"/>
                <a:cs typeface="Arial" charset="0"/>
              </a:rPr>
              <a:t>of Post-of-Care Platelet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function Test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0"/>
          <a:stretch/>
        </p:blipFill>
        <p:spPr>
          <a:xfrm>
            <a:off x="964339" y="1127125"/>
            <a:ext cx="8358321" cy="53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06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RFTMP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1_CRFTMP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돋움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돋움" pitchFamily="50" charset="-127"/>
          </a:defRPr>
        </a:defPPr>
      </a:lstStyle>
    </a:lnDef>
  </a:objectDefaults>
  <a:extraClrSchemeLst>
    <a:extraClrScheme>
      <a:clrScheme name="1_CRFTM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RFTM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RFTMP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1_CRFTMP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돋움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돋움" pitchFamily="50" charset="-127"/>
          </a:defRPr>
        </a:defPPr>
      </a:lstStyle>
    </a:lnDef>
  </a:objectDefaults>
  <a:extraClrSchemeLst>
    <a:extraClrScheme>
      <a:clrScheme name="1_CRFTM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RFTM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RFTMP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1_CRFTMP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돋움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돋움" pitchFamily="50" charset="-127"/>
          </a:defRPr>
        </a:defPPr>
      </a:lstStyle>
    </a:lnDef>
  </a:objectDefaults>
  <a:extraClrSchemeLst>
    <a:extraClrScheme>
      <a:clrScheme name="1_CRFTM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RFTM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FTMP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CRF_2006_background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ヒラギノ角ゴ Pro W3" pitchFamily="-111" charset="-128"/>
          </a:defRPr>
        </a:defPPr>
      </a:lstStyle>
    </a:ln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RFTMP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TMP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RFTM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TM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TM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TM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T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T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T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TMP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CRF_2006_background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c:\msoffice\powerpnt\default.ppt</Template>
  <TotalTime>3924</TotalTime>
  <Pages>22</Pages>
  <Words>2256</Words>
  <Application>Microsoft Macintosh PowerPoint</Application>
  <PresentationFormat>35mm 슬라이드</PresentationFormat>
  <Paragraphs>398</Paragraphs>
  <Slides>33</Slides>
  <Notes>17</Notes>
  <HiddenSlides>0</HiddenSlides>
  <MMClips>0</MMClips>
  <ScaleCrop>false</ScaleCrop>
  <HeadingPairs>
    <vt:vector size="8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8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58" baseType="lpstr">
      <vt:lpstr>굴림</vt:lpstr>
      <vt:lpstr>돋움</vt:lpstr>
      <vt:lpstr>바탕</vt:lpstr>
      <vt:lpstr>Arial Black</vt:lpstr>
      <vt:lpstr>Batang</vt:lpstr>
      <vt:lpstr>Charcoal CY</vt:lpstr>
      <vt:lpstr>MS PGothic</vt:lpstr>
      <vt:lpstr>Symbol</vt:lpstr>
      <vt:lpstr>Times New Roman</vt:lpstr>
      <vt:lpstr>Wingdings</vt:lpstr>
      <vt:lpstr>ヒラギノ角ゴ Pro W3</vt:lpstr>
      <vt:lpstr>ヒラギノ角ゴ Pro W6</vt:lpstr>
      <vt:lpstr>Arial</vt:lpstr>
      <vt:lpstr>Calibri</vt:lpstr>
      <vt:lpstr>ＭＳ Ｐゴシック</vt:lpstr>
      <vt:lpstr>Wingdings 2</vt:lpstr>
      <vt:lpstr>1_CRFTMP</vt:lpstr>
      <vt:lpstr>2_CRFTMP</vt:lpstr>
      <vt:lpstr>3_CRFTMP</vt:lpstr>
      <vt:lpstr>5_CRF_2006_background</vt:lpstr>
      <vt:lpstr>4_CRFTMP</vt:lpstr>
      <vt:lpstr>4_Default Design</vt:lpstr>
      <vt:lpstr>Thème Office</vt:lpstr>
      <vt:lpstr>CRF_2006_background</vt:lpstr>
      <vt:lpstr>Prism4.Document</vt:lpstr>
      <vt:lpstr>PowerPoint 프레젠테이션</vt:lpstr>
      <vt:lpstr>Disclosure Statement of Financial Interest</vt:lpstr>
      <vt:lpstr>PowerPoint 프레젠테이션</vt:lpstr>
      <vt:lpstr>PowerPoint 프레젠테이션</vt:lpstr>
      <vt:lpstr>ADAPT-DES: Stent thrombosis (definite or probable)  according to post-PCI PRU </vt:lpstr>
      <vt:lpstr>ADAPT-DES: MI and major bleeding              according to post-PCI PRU </vt:lpstr>
      <vt:lpstr>PowerPoint 프레젠테이션</vt:lpstr>
      <vt:lpstr>Not Surprisingly, a Very Strong Drug Effect is Also  Associated with Bleeding</vt:lpstr>
      <vt:lpstr>Booming of Post-of-Care Platelet function Test</vt:lpstr>
      <vt:lpstr>Use of Platelet Function Testing</vt:lpstr>
      <vt:lpstr>PowerPoint 프레젠테이션</vt:lpstr>
      <vt:lpstr>PowerPoint 프레젠테이션</vt:lpstr>
      <vt:lpstr>PowerPoint 프레젠테이션</vt:lpstr>
      <vt:lpstr>TRIGGER-PCI:  Primary and Secondary Endpoints</vt:lpstr>
      <vt:lpstr>PowerPoint 프레젠테이션</vt:lpstr>
      <vt:lpstr>PowerPoint 프레젠테이션</vt:lpstr>
      <vt:lpstr>Criticism after GRAVITAS, TRIGGER-PCI and ARCTIC</vt:lpstr>
      <vt:lpstr>PowerPoint 프레젠테이션</vt:lpstr>
      <vt:lpstr>PowerPoint 프레젠테이션</vt:lpstr>
      <vt:lpstr>Primary Endpoint</vt:lpstr>
      <vt:lpstr>Bleeding events </vt:lpstr>
      <vt:lpstr>Mediation Analysis From ADAPT-DES</vt:lpstr>
      <vt:lpstr>PowerPoint 프레젠테이션</vt:lpstr>
      <vt:lpstr>Mediation Analysis From ADAPT-DES</vt:lpstr>
      <vt:lpstr>PowerPoint 프레젠테이션</vt:lpstr>
      <vt:lpstr>What Else? Beyond Platelet Reactivity </vt:lpstr>
      <vt:lpstr>PowerPoint 프레젠테이션</vt:lpstr>
      <vt:lpstr>PowerPoint 프레젠테이션</vt:lpstr>
      <vt:lpstr>PowerPoint 프레젠테이션</vt:lpstr>
      <vt:lpstr>Ongoing RCT on  Tailored Antiplatelet in ACS</vt:lpstr>
      <vt:lpstr>Tailored Antiplatelet Therapy Based on Platelet Reactiviy</vt:lpstr>
      <vt:lpstr>Tailored Antiplatelet Therapy Based on  What Else Beyond Platelet Reactiviy??</vt:lpstr>
      <vt:lpstr>Clinical Judgement on Antiplatelet Therapy  in the Contemporary Practice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of congestive heart failure</dc:title>
  <dc:creator>이철환</dc:creator>
  <cp:lastModifiedBy>박덕우</cp:lastModifiedBy>
  <cp:revision>13398487</cp:revision>
  <cp:lastPrinted>2015-12-04T00:10:38Z</cp:lastPrinted>
  <dcterms:created xsi:type="dcterms:W3CDTF">1997-12-07T02:12:34Z</dcterms:created>
  <dcterms:modified xsi:type="dcterms:W3CDTF">2016-12-08T08:12:01Z</dcterms:modified>
</cp:coreProperties>
</file>