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0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1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2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3.xml" ContentType="application/vnd.openxmlformats-officedocument.theme+xml"/>
  <Override PartName="/ppt/slideLayouts/slideLayout190.xml" ContentType="application/vnd.openxmlformats-officedocument.presentationml.slideLayout+xml"/>
  <Override PartName="/ppt/theme/theme14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5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6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768" r:id="rId2"/>
    <p:sldMasterId id="2147483780" r:id="rId3"/>
    <p:sldMasterId id="2147483809" r:id="rId4"/>
    <p:sldMasterId id="2147483817" r:id="rId5"/>
    <p:sldMasterId id="2147483848" r:id="rId6"/>
    <p:sldMasterId id="2147483957" r:id="rId7"/>
    <p:sldMasterId id="2147483982" r:id="rId8"/>
    <p:sldMasterId id="2147484020" r:id="rId9"/>
    <p:sldMasterId id="2147484032" r:id="rId10"/>
    <p:sldMasterId id="2147484404" r:id="rId11"/>
    <p:sldMasterId id="2147484417" r:id="rId12"/>
    <p:sldMasterId id="2147484431" r:id="rId13"/>
    <p:sldMasterId id="2147484572" r:id="rId14"/>
    <p:sldMasterId id="2147484795" r:id="rId15"/>
    <p:sldMasterId id="2147484836" r:id="rId16"/>
    <p:sldMasterId id="2147484963" r:id="rId17"/>
  </p:sldMasterIdLst>
  <p:notesMasterIdLst>
    <p:notesMasterId r:id="rId54"/>
  </p:notesMasterIdLst>
  <p:handoutMasterIdLst>
    <p:handoutMasterId r:id="rId55"/>
  </p:handoutMasterIdLst>
  <p:sldIdLst>
    <p:sldId id="1722" r:id="rId18"/>
    <p:sldId id="1423" r:id="rId19"/>
    <p:sldId id="1802" r:id="rId20"/>
    <p:sldId id="1803" r:id="rId21"/>
    <p:sldId id="1816" r:id="rId22"/>
    <p:sldId id="1821" r:id="rId23"/>
    <p:sldId id="1805" r:id="rId24"/>
    <p:sldId id="1806" r:id="rId25"/>
    <p:sldId id="1818" r:id="rId26"/>
    <p:sldId id="1838" r:id="rId27"/>
    <p:sldId id="1820" r:id="rId28"/>
    <p:sldId id="1819" r:id="rId29"/>
    <p:sldId id="1808" r:id="rId30"/>
    <p:sldId id="1811" r:id="rId31"/>
    <p:sldId id="1812" r:id="rId32"/>
    <p:sldId id="1814" r:id="rId33"/>
    <p:sldId id="1813" r:id="rId34"/>
    <p:sldId id="1810" r:id="rId35"/>
    <p:sldId id="1815" r:id="rId36"/>
    <p:sldId id="1822" r:id="rId37"/>
    <p:sldId id="1839" r:id="rId38"/>
    <p:sldId id="1823" r:id="rId39"/>
    <p:sldId id="1824" r:id="rId40"/>
    <p:sldId id="1772" r:id="rId41"/>
    <p:sldId id="1770" r:id="rId42"/>
    <p:sldId id="1771" r:id="rId43"/>
    <p:sldId id="1774" r:id="rId44"/>
    <p:sldId id="1775" r:id="rId45"/>
    <p:sldId id="1840" r:id="rId46"/>
    <p:sldId id="1686" r:id="rId47"/>
    <p:sldId id="1834" r:id="rId48"/>
    <p:sldId id="1739" r:id="rId49"/>
    <p:sldId id="1835" r:id="rId50"/>
    <p:sldId id="1836" r:id="rId51"/>
    <p:sldId id="1831" r:id="rId52"/>
    <p:sldId id="1837" r:id="rId53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CC00CC"/>
    <a:srgbClr val="9900CC"/>
    <a:srgbClr val="000099"/>
    <a:srgbClr val="FF3300"/>
    <a:srgbClr val="0066FF"/>
    <a:srgbClr val="0000CC"/>
    <a:srgbClr val="FF00FF"/>
    <a:srgbClr val="660066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27102A9-8310-4765-A935-A1911B00CA55}" styleName="밝은 스타일 1 - 강조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EBBBCC-DAD2-459C-BE2E-F6DE35CF9A28}" styleName="어두운 스타일 2 - 강조 3/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0" autoAdjust="0"/>
    <p:restoredTop sz="99855" autoAdjust="0"/>
  </p:normalViewPr>
  <p:slideViewPr>
    <p:cSldViewPr showGuides="1">
      <p:cViewPr varScale="1">
        <p:scale>
          <a:sx n="91" d="100"/>
          <a:sy n="91" d="100"/>
        </p:scale>
        <p:origin x="-1392" y="-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703BA-3B3D-4A36-A774-D86CE4705B37}" type="datetimeFigureOut">
              <a:rPr lang="ko-KR" altLang="en-US" smtClean="0"/>
              <a:t>2016-12-09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E59A8-82DE-4BD9-8B49-32B57C67FE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694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50949-3383-4AF8-B92C-6034C334B9C4}" type="datetimeFigureOut">
              <a:rPr lang="ko-KR" altLang="en-US" smtClean="0"/>
              <a:pPr/>
              <a:t>2016-12-09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47326-9F58-4497-9DB6-36E4BA5183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4619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3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37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13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52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21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13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22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05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23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21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 dirty="0" smtClean="0"/>
              <a:t>At the site of stent implantation after percutaneous coronary intervention, endothelial cells are denuded, and the </a:t>
            </a:r>
            <a:r>
              <a:rPr lang="en-US" altLang="ko-KR" dirty="0" err="1" smtClean="0"/>
              <a:t>subendothelial</a:t>
            </a:r>
            <a:r>
              <a:rPr lang="en-US" altLang="ko-KR" dirty="0" smtClean="0"/>
              <a:t> matrix is exposed to flowing</a:t>
            </a:r>
          </a:p>
          <a:p>
            <a:r>
              <a:rPr lang="en-US" altLang="ko-KR" dirty="0" smtClean="0"/>
              <a:t>blood. Platelets and fibrinogen immediately adhere to the surface of the injured vessel. A multistep cascade of platelet and leukocyte adhesion molecules direct</a:t>
            </a:r>
          </a:p>
          <a:p>
            <a:r>
              <a:rPr lang="en-US" altLang="ko-KR" dirty="0" smtClean="0"/>
              <a:t>leukocyte adhesion to the adherent platelets in a process termed “secondary capture.” Leukocyte capture and rolling are mediated by interaction between platelet</a:t>
            </a:r>
          </a:p>
          <a:p>
            <a:r>
              <a:rPr lang="en-US" altLang="ko-KR" dirty="0" smtClean="0"/>
              <a:t>P-selectin and leukocyte P-selectin glycoprotein ligand (PSGL)-1. Arrest and firm adhesion are mediated by platelet glycoprotein (GP) </a:t>
            </a:r>
            <a:r>
              <a:rPr lang="en-US" altLang="ko-KR" dirty="0" err="1" smtClean="0"/>
              <a:t>Ib</a:t>
            </a:r>
            <a:r>
              <a:rPr lang="en-US" altLang="ko-KR" dirty="0" smtClean="0"/>
              <a:t>-alpha and leukocyte</a:t>
            </a:r>
          </a:p>
          <a:p>
            <a:r>
              <a:rPr lang="en-US" altLang="ko-KR" dirty="0" smtClean="0"/>
              <a:t>Mac-1. Chemokines stimulate transmigration into the </a:t>
            </a:r>
            <a:r>
              <a:rPr lang="en-US" altLang="ko-KR" dirty="0" err="1" smtClean="0"/>
              <a:t>extraluminal</a:t>
            </a:r>
            <a:r>
              <a:rPr lang="en-US" altLang="ko-KR" smtClean="0"/>
              <a:t> tissue.</a:t>
            </a:r>
            <a:endParaRPr lang="ko-KR" altLang="en-US" smtClean="0"/>
          </a:p>
        </p:txBody>
      </p:sp>
      <p:sp>
        <p:nvSpPr>
          <p:cNvPr id="6554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30766" indent="-281064" defTabSz="915018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24255" indent="-224851" defTabSz="915018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573957" indent="-224851" defTabSz="915018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23659" indent="-224851" defTabSz="915018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eaLnBrk="1" hangingPunct="1"/>
            <a:fld id="{DB619CFC-5F00-47E0-8FFC-1C31E956ECB6}" type="slidenum">
              <a:rPr lang="en-US" altLang="ko-KR" sz="1200" b="0">
                <a:solidFill>
                  <a:prstClr val="black"/>
                </a:solidFill>
              </a:rPr>
              <a:pPr eaLnBrk="1" hangingPunct="1"/>
              <a:t>24</a:t>
            </a:fld>
            <a:endParaRPr lang="en-US" altLang="ko-KR" sz="1200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43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29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67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732" tIns="45865" rIns="91732" bIns="45865"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Platelets bind LDL in blood, are activated and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adhere to the endothelium, predominantly at bifurcation sites. Adhering platelets alter endothelial function and recruit progenitor cells/monocytes. These cells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able to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phagocytoze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LDL-laden platelets and migrate into the intima of the vessel wall where they develop into macrophages. Native LDL (orange) is modified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oxidized LDL (yellow) by endothelial cells and smooth muscle cells in the intima but also by platelets and monocytes outside the vessel wall. Both macrophages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platelets express scavenger receptors that bind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OxLDL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At lesion prone sites,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OxLDL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diffuses passively through the functionally altered endothelium, but</a:t>
            </a:r>
          </a:p>
          <a:p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OxLDL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also transported into the intima by platelets after scavenger receptor-mediated uptake. All illustrated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OxLDL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transport pathways result in transformation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macrophages into foam cells, the main component of fatty streaks and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atheromatous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plaques. Specific inhibitors, such as the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immunoadhesin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CD68-Fc,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able to block several steps in foam cell formation.</a:t>
            </a:r>
            <a:endParaRPr lang="ko-KR" altLang="ko-KR" dirty="0" smtClean="0">
              <a:ea typeface="맑은 고딕" pitchFamily="50" charset="-127"/>
            </a:endParaRPr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3850680" y="9430307"/>
            <a:ext cx="2945454" cy="49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32" tIns="45865" rIns="91732" bIns="45865" anchor="b"/>
          <a:lstStyle/>
          <a:p>
            <a:pPr algn="r" defTabSz="918141" latinLnBrk="0"/>
            <a:fld id="{95980360-898F-420C-8CFE-DCD0614157D0}" type="slidenum">
              <a:rPr kumimoji="1" lang="en-US" altLang="ko-KR" sz="1200">
                <a:solidFill>
                  <a:srgbClr val="000000"/>
                </a:solidFill>
              </a:rPr>
              <a:pPr algn="r" defTabSz="918141" latinLnBrk="0"/>
              <a:t>30</a:t>
            </a:fld>
            <a:endParaRPr kumimoji="1" lang="en-US" altLang="ko-KR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79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732" tIns="45865" rIns="91732" bIns="45865"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Platelets bind LDL in blood, are activated and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adhere to the endothelium, predominantly at bifurcation sites. Adhering platelets alter endothelial function and recruit progenitor cells/monocytes. These cells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able to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phagocytoze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LDL-laden platelets and migrate into the intima of the vessel wall where they develop into macrophages. Native LDL (orange) is modified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oxidized LDL (yellow) by endothelial cells and smooth muscle cells in the intima but also by platelets and monocytes outside the vessel wall. Both macrophages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platelets express scavenger receptors that bind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OxLDL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At lesion prone sites,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OxLDL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diffuses passively through the functionally altered endothelium, but</a:t>
            </a:r>
          </a:p>
          <a:p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OxLDL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also transported into the intima by platelets after scavenger receptor-mediated uptake. All illustrated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OxLDL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transport pathways result in transformation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macrophages into foam cells, the main component of fatty streaks and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atheromatous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plaques. Specific inhibitors, such as the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immunoadhesin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CD68-Fc,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able to block several steps in foam cell formation.</a:t>
            </a:r>
            <a:endParaRPr lang="ko-KR" altLang="ko-KR" dirty="0" smtClean="0">
              <a:ea typeface="맑은 고딕" pitchFamily="50" charset="-127"/>
            </a:endParaRPr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3850680" y="9430307"/>
            <a:ext cx="2945454" cy="49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32" tIns="45865" rIns="91732" bIns="45865" anchor="b"/>
          <a:lstStyle/>
          <a:p>
            <a:pPr algn="r" defTabSz="918141" latinLnBrk="0"/>
            <a:fld id="{95980360-898F-420C-8CFE-DCD0614157D0}" type="slidenum">
              <a:rPr kumimoji="1" lang="en-US" altLang="ko-KR" sz="1200">
                <a:solidFill>
                  <a:srgbClr val="000000"/>
                </a:solidFill>
              </a:rPr>
              <a:pPr algn="r" defTabSz="918141" latinLnBrk="0"/>
              <a:t>31</a:t>
            </a:fld>
            <a:endParaRPr kumimoji="1" lang="en-US" altLang="ko-KR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38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32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748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33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34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5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725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34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35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36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71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6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64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7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21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8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06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9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93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10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08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11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359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xfrm>
            <a:off x="680063" y="4715483"/>
            <a:ext cx="5437550" cy="4466001"/>
          </a:xfrm>
          <a:noFill/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6052" name="Slide Number Placeholder 3"/>
          <p:cNvSpPr txBox="1">
            <a:spLocks noGrp="1"/>
          </p:cNvSpPr>
          <p:nvPr/>
        </p:nvSpPr>
        <p:spPr bwMode="auto">
          <a:xfrm>
            <a:off x="3850246" y="9429323"/>
            <a:ext cx="2945956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9"/>
            <a:fld id="{C0FA81B0-8012-47FB-B608-8FEC2B4D9FC6}" type="slidenum">
              <a:rPr lang="en-US" sz="1300">
                <a:solidFill>
                  <a:prstClr val="black"/>
                </a:solidFill>
              </a:rPr>
              <a:pPr algn="r" defTabSz="914489"/>
              <a:t>12</a:t>
            </a:fld>
            <a:endParaRPr 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89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309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07-1 (2)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슬라이드 번호 개체 틀 5"/>
          <p:cNvSpPr txBox="1">
            <a:spLocks/>
          </p:cNvSpPr>
          <p:nvPr userDrawn="1"/>
        </p:nvSpPr>
        <p:spPr>
          <a:xfrm>
            <a:off x="8555056" y="6531504"/>
            <a:ext cx="536560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 latinLnBrk="0">
              <a:defRPr/>
            </a:pPr>
            <a:fld id="{6890AED6-C877-4840-B94B-357075A1023D}" type="slidenum">
              <a:rPr lang="ko-KR" altLang="en-US" kern="0" smtClean="0">
                <a:solidFill>
                  <a:prstClr val="white"/>
                </a:solidFill>
              </a:rPr>
              <a:pPr latinLnBrk="0">
                <a:defRPr/>
              </a:pPr>
              <a:t>‹#›</a:t>
            </a:fld>
            <a:endParaRPr lang="ko-KR" altLang="en-US" kern="0" dirty="0" smtClean="0">
              <a:solidFill>
                <a:prstClr val="white"/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183612" y="6560624"/>
            <a:ext cx="3095719" cy="23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050" spc="-70" dirty="0" smtClean="0">
                <a:solidFill>
                  <a:srgbClr val="384C57"/>
                </a:solidFill>
                <a:latin typeface="Klavika Bold" pitchFamily="50" charset="0"/>
              </a:rPr>
              <a:t>GNUH </a:t>
            </a:r>
            <a:r>
              <a:rPr lang="en-US" altLang="ko-KR" sz="1050" dirty="0" smtClean="0">
                <a:solidFill>
                  <a:prstClr val="white"/>
                </a:solidFill>
                <a:latin typeface="Klavika Light" pitchFamily="50" charset="0"/>
              </a:rPr>
              <a:t>Gyeongsang National University Hospital</a:t>
            </a:r>
            <a:endParaRPr lang="ko-KR" altLang="en-US" sz="1050" dirty="0">
              <a:solidFill>
                <a:prstClr val="white"/>
              </a:solidFill>
              <a:latin typeface="Klavik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08-1 (2)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직사각형 8"/>
          <p:cNvSpPr/>
          <p:nvPr userDrawn="1"/>
        </p:nvSpPr>
        <p:spPr>
          <a:xfrm>
            <a:off x="7940511" y="6559074"/>
            <a:ext cx="750526" cy="24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>
              <a:lnSpc>
                <a:spcPct val="90000"/>
              </a:lnSpc>
            </a:pPr>
            <a:r>
              <a:rPr lang="ko-KR" altLang="en-US" sz="1100" spc="-7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발전 계획</a:t>
            </a:r>
          </a:p>
        </p:txBody>
      </p:sp>
      <p:sp>
        <p:nvSpPr>
          <p:cNvPr id="11" name="슬라이드 번호 개체 틀 5"/>
          <p:cNvSpPr txBox="1">
            <a:spLocks/>
          </p:cNvSpPr>
          <p:nvPr userDrawn="1"/>
        </p:nvSpPr>
        <p:spPr>
          <a:xfrm>
            <a:off x="8555056" y="6531504"/>
            <a:ext cx="536560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 latinLnBrk="0">
              <a:defRPr/>
            </a:pPr>
            <a:fld id="{6890AED6-C877-4840-B94B-357075A1023D}" type="slidenum">
              <a:rPr lang="ko-KR" altLang="en-US" kern="0" smtClean="0">
                <a:solidFill>
                  <a:prstClr val="white"/>
                </a:solidFill>
              </a:rPr>
              <a:pPr latinLnBrk="0">
                <a:defRPr/>
              </a:pPr>
              <a:t>‹#›</a:t>
            </a:fld>
            <a:endParaRPr lang="ko-KR" altLang="en-US" kern="0" dirty="0" smtClean="0">
              <a:solidFill>
                <a:prstClr val="white"/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183612" y="6560624"/>
            <a:ext cx="4051750" cy="23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050" spc="-70" dirty="0" smtClean="0">
                <a:solidFill>
                  <a:srgbClr val="384C57"/>
                </a:solidFill>
                <a:latin typeface="Klavika Bold" pitchFamily="50" charset="0"/>
              </a:rPr>
              <a:t>CGNUH </a:t>
            </a:r>
            <a:r>
              <a:rPr lang="en-US" altLang="ko-KR" sz="1050" dirty="0" smtClean="0">
                <a:solidFill>
                  <a:prstClr val="white"/>
                </a:solidFill>
                <a:latin typeface="Klavika Light" pitchFamily="50" charset="0"/>
              </a:rPr>
              <a:t>Changwon </a:t>
            </a:r>
            <a:r>
              <a:rPr lang="en-US" altLang="ko-KR" sz="1050" dirty="0" err="1" smtClean="0">
                <a:solidFill>
                  <a:prstClr val="white"/>
                </a:solidFill>
                <a:latin typeface="Klavika Light" pitchFamily="50" charset="0"/>
              </a:rPr>
              <a:t>Gyeongsang</a:t>
            </a:r>
            <a:r>
              <a:rPr lang="en-US" altLang="ko-KR" sz="1050" dirty="0" smtClean="0">
                <a:solidFill>
                  <a:prstClr val="white"/>
                </a:solidFill>
                <a:latin typeface="Klavika Light" pitchFamily="50" charset="0"/>
              </a:rPr>
              <a:t> National University Hospital</a:t>
            </a:r>
            <a:endParaRPr lang="ko-KR" altLang="en-US" sz="1050" dirty="0">
              <a:solidFill>
                <a:prstClr val="white"/>
              </a:solidFill>
              <a:latin typeface="Klavik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6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09-1 (2)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직사각형 8"/>
          <p:cNvSpPr/>
          <p:nvPr userDrawn="1"/>
        </p:nvSpPr>
        <p:spPr>
          <a:xfrm>
            <a:off x="7687557" y="6559074"/>
            <a:ext cx="882613" cy="24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>
              <a:lnSpc>
                <a:spcPct val="90000"/>
              </a:lnSpc>
            </a:pPr>
            <a:r>
              <a:rPr lang="ko-KR" altLang="en-US" sz="1100" spc="-7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연구 개발비</a:t>
            </a:r>
          </a:p>
        </p:txBody>
      </p:sp>
      <p:sp>
        <p:nvSpPr>
          <p:cNvPr id="10" name="직사각형 9"/>
          <p:cNvSpPr/>
          <p:nvPr userDrawn="1"/>
        </p:nvSpPr>
        <p:spPr>
          <a:xfrm>
            <a:off x="183612" y="6560624"/>
            <a:ext cx="3932167" cy="23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050" spc="-70" dirty="0" smtClean="0">
                <a:solidFill>
                  <a:srgbClr val="384C57"/>
                </a:solidFill>
                <a:latin typeface="Klavika Bold" pitchFamily="50" charset="0"/>
              </a:rPr>
              <a:t>PROMISE </a:t>
            </a:r>
            <a:r>
              <a:rPr lang="en-US" altLang="ko-KR" sz="1050" dirty="0" smtClean="0">
                <a:solidFill>
                  <a:prstClr val="white"/>
                </a:solidFill>
                <a:latin typeface="Klavika Light" pitchFamily="50" charset="0"/>
              </a:rPr>
              <a:t>Precision Medicine Initiative in Southern Korea CTC Network</a:t>
            </a:r>
            <a:endParaRPr lang="ko-KR" altLang="en-US" sz="1050" dirty="0">
              <a:solidFill>
                <a:prstClr val="white"/>
              </a:solidFill>
              <a:latin typeface="Klavika Light" pitchFamily="50" charset="0"/>
            </a:endParaRPr>
          </a:p>
        </p:txBody>
      </p:sp>
      <p:sp>
        <p:nvSpPr>
          <p:cNvPr id="11" name="슬라이드 번호 개체 틀 5"/>
          <p:cNvSpPr txBox="1">
            <a:spLocks/>
          </p:cNvSpPr>
          <p:nvPr userDrawn="1"/>
        </p:nvSpPr>
        <p:spPr>
          <a:xfrm>
            <a:off x="8555056" y="6531504"/>
            <a:ext cx="536560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 latinLnBrk="0">
              <a:defRPr/>
            </a:pPr>
            <a:fld id="{6890AED6-C877-4840-B94B-357075A1023D}" type="slidenum">
              <a:rPr lang="ko-KR" altLang="en-US" kern="0" smtClean="0">
                <a:solidFill>
                  <a:prstClr val="white"/>
                </a:solidFill>
              </a:rPr>
              <a:pPr latinLnBrk="0">
                <a:defRPr/>
              </a:pPr>
              <a:t>‹#›</a:t>
            </a:fld>
            <a:endParaRPr lang="ko-KR" altLang="en-US" kern="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739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0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3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>
            <a:off x="863792" y="1797135"/>
            <a:ext cx="2235227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ko-KR" altLang="en-US" sz="5400" spc="-70" dirty="0" smtClean="0">
                <a:solidFill>
                  <a:prstClr val="black"/>
                </a:solidFill>
                <a:latin typeface="Yoon가변 윤고딕100Std_OTF 50" pitchFamily="18" charset="-127"/>
                <a:ea typeface="Yoon가변 윤고딕100Std_OTF 50" pitchFamily="18" charset="-127"/>
              </a:rPr>
              <a:t>필요성</a:t>
            </a:r>
            <a:endParaRPr lang="en-US" altLang="ko-KR" sz="5400" spc="-70" dirty="0" smtClean="0">
              <a:solidFill>
                <a:prstClr val="black"/>
              </a:solidFill>
              <a:latin typeface="Yoon가변 윤고딕100Std_OTF 50" pitchFamily="18" charset="-127"/>
              <a:ea typeface="Yoon가변 윤고딕100Std_OTF 5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442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0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직사각형 6"/>
          <p:cNvSpPr/>
          <p:nvPr userDrawn="1"/>
        </p:nvSpPr>
        <p:spPr>
          <a:xfrm>
            <a:off x="863792" y="1797135"/>
            <a:ext cx="3362459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ko-KR" altLang="en-US" sz="5400" spc="-70" dirty="0" smtClean="0">
                <a:solidFill>
                  <a:prstClr val="black"/>
                </a:solidFill>
                <a:latin typeface="Yoon가변 윤고딕100Std_OTF 50" pitchFamily="18" charset="-127"/>
                <a:ea typeface="Yoon가변 윤고딕100Std_OTF 50" pitchFamily="18" charset="-127"/>
              </a:rPr>
              <a:t>상황 분석</a:t>
            </a:r>
            <a:r>
              <a:rPr lang="en-US" altLang="ko-KR" sz="5400" spc="-70" dirty="0" smtClean="0">
                <a:solidFill>
                  <a:prstClr val="black"/>
                </a:solidFill>
                <a:latin typeface="Yoon가변 윤고딕100Std_OTF 50" pitchFamily="18" charset="-127"/>
                <a:ea typeface="Yoon가변 윤고딕100Std_OTF 50" pitchFamily="18" charset="-127"/>
              </a:rPr>
              <a:t> </a:t>
            </a:r>
            <a:endParaRPr lang="ko-KR" altLang="en-US" sz="5400" spc="-70" dirty="0" smtClean="0">
              <a:solidFill>
                <a:prstClr val="black"/>
              </a:solidFill>
              <a:latin typeface="Yoon가변 윤고딕100Std_OTF 50" pitchFamily="18" charset="-127"/>
              <a:ea typeface="Yoon가변 윤고딕100Std_OTF 5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9937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0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863792" y="1797135"/>
            <a:ext cx="3140603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ko-KR" altLang="en-US" sz="5400" spc="-70" dirty="0" smtClean="0">
                <a:solidFill>
                  <a:prstClr val="black"/>
                </a:solidFill>
                <a:latin typeface="Yoon가변 윤고딕100Std_OTF 50" pitchFamily="18" charset="-127"/>
                <a:ea typeface="Yoon가변 윤고딕100Std_OTF 50" pitchFamily="18" charset="-127"/>
              </a:rPr>
              <a:t>발전 계획</a:t>
            </a:r>
            <a:endParaRPr lang="en-US" altLang="ko-KR" sz="5400" spc="-70" dirty="0" smtClean="0">
              <a:solidFill>
                <a:prstClr val="black"/>
              </a:solidFill>
              <a:latin typeface="Yoon가변 윤고딕100Std_OTF 50" pitchFamily="18" charset="-127"/>
              <a:ea typeface="Yoon가변 윤고딕100Std_OTF 5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5819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그림 4" descr="08.jp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 userDrawn="1"/>
          </p:nvSpPr>
          <p:spPr>
            <a:xfrm>
              <a:off x="863792" y="1797135"/>
              <a:ext cx="3140603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lnSpc>
                  <a:spcPct val="90000"/>
                </a:lnSpc>
              </a:pPr>
              <a:r>
                <a:rPr lang="ko-KR" altLang="en-US" sz="5400" spc="-70" dirty="0" smtClean="0">
                  <a:solidFill>
                    <a:prstClr val="black"/>
                  </a:solidFill>
                  <a:latin typeface="Yoon가변 윤고딕100Std_OTF 50" pitchFamily="18" charset="-127"/>
                  <a:ea typeface="Yoon가변 윤고딕100Std_OTF 50" pitchFamily="18" charset="-127"/>
                </a:rPr>
                <a:t>발전 계획</a:t>
              </a:r>
              <a:endParaRPr lang="en-US" altLang="ko-KR" sz="5400" spc="-70" dirty="0" smtClean="0">
                <a:solidFill>
                  <a:prstClr val="black"/>
                </a:solidFill>
                <a:latin typeface="Yoon가변 윤고딕100Std_OTF 50" pitchFamily="18" charset="-127"/>
                <a:ea typeface="Yoon가변 윤고딕100Std_OTF 5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20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그림 4" descr="09.jp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직사각형 5"/>
            <p:cNvSpPr/>
            <p:nvPr userDrawn="1"/>
          </p:nvSpPr>
          <p:spPr>
            <a:xfrm>
              <a:off x="863792" y="1797135"/>
              <a:ext cx="3554819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lnSpc>
                  <a:spcPct val="90000"/>
                </a:lnSpc>
              </a:pPr>
              <a:r>
                <a:rPr lang="ko-KR" altLang="en-US" sz="5400" spc="-70" dirty="0" smtClean="0">
                  <a:solidFill>
                    <a:srgbClr val="384C57"/>
                  </a:solidFill>
                  <a:latin typeface="Yoon가변 윤고딕100Std_OTF 50" pitchFamily="18" charset="-127"/>
                  <a:ea typeface="Yoon가변 윤고딕100Std_OTF 50" pitchFamily="18" charset="-127"/>
                </a:rPr>
                <a:t>연구 개발비</a:t>
              </a:r>
              <a:endParaRPr lang="en-US" altLang="ko-KR" sz="5400" spc="-70" dirty="0" smtClean="0">
                <a:solidFill>
                  <a:srgbClr val="384C57"/>
                </a:solidFill>
                <a:latin typeface="Yoon가변 윤고딕100Std_OTF 50" pitchFamily="18" charset="-127"/>
                <a:ea typeface="Yoon가변 윤고딕100Std_OTF 5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89716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" name="그림 9" descr="08.jp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직사각형 10"/>
            <p:cNvSpPr/>
            <p:nvPr userDrawn="1"/>
          </p:nvSpPr>
          <p:spPr>
            <a:xfrm>
              <a:off x="863792" y="1797135"/>
              <a:ext cx="4182235" cy="1588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lnSpc>
                  <a:spcPct val="90000"/>
                </a:lnSpc>
              </a:pPr>
              <a:r>
                <a:rPr lang="ko-KR" altLang="en-US" sz="5400" spc="-70" dirty="0" smtClean="0">
                  <a:solidFill>
                    <a:srgbClr val="384C57"/>
                  </a:solidFill>
                  <a:latin typeface="Yoon가변 윤고딕100Std_OTF 50" pitchFamily="18" charset="-127"/>
                  <a:ea typeface="Yoon가변 윤고딕100Std_OTF 50" pitchFamily="18" charset="-127"/>
                </a:rPr>
                <a:t>글로벌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ko-KR" altLang="en-US" sz="5400" spc="-70" dirty="0" smtClean="0">
                  <a:solidFill>
                    <a:srgbClr val="384C57"/>
                  </a:solidFill>
                  <a:latin typeface="Yoon가변 윤고딕100Std_OTF 50" pitchFamily="18" charset="-127"/>
                  <a:ea typeface="Yoon가변 윤고딕100Std_OTF 50" pitchFamily="18" charset="-127"/>
                </a:rPr>
                <a:t>비즈니스 모델</a:t>
              </a:r>
              <a:endParaRPr lang="en-US" altLang="ko-KR" sz="5400" spc="-70" dirty="0" smtClean="0">
                <a:solidFill>
                  <a:srgbClr val="384C57"/>
                </a:solidFill>
                <a:latin typeface="Yoon가변 윤고딕100Std_OTF 50" pitchFamily="18" charset="-127"/>
                <a:ea typeface="Yoon가변 윤고딕100Std_OTF 5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004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2763" y="0"/>
            <a:ext cx="2154237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0"/>
            <a:ext cx="6315075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210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09-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1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790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Y견고딕" pitchFamily="18" charset="-127"/>
                <a:ea typeface="HY견고딕" pitchFamily="18" charset="-127"/>
              </a:defRPr>
            </a:lvl1pPr>
          </a:lstStyle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Y견고딕" pitchFamily="18" charset="-127"/>
                <a:ea typeface="HY견고딕" pitchFamily="18" charset="-127"/>
              </a:defRPr>
            </a:lvl1pPr>
          </a:lstStyle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938994" y="6553579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HY견고딕" pitchFamily="18" charset="-127"/>
                <a:ea typeface="HY견고딕" pitchFamily="18" charset="-127"/>
              </a:defRPr>
            </a:lvl1pPr>
          </a:lstStyle>
          <a:p>
            <a:fld id="{B46B944A-9B47-4E08-94B7-91733ED1A88A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28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6938994" y="6553579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HY견고딕" pitchFamily="18" charset="-127"/>
                <a:ea typeface="HY견고딕" pitchFamily="18" charset="-127"/>
              </a:defRPr>
            </a:lvl1pPr>
          </a:lstStyle>
          <a:p>
            <a:fld id="{B46B944A-9B47-4E08-94B7-91733ED1A88A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6938994" y="6553579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HY견고딕" pitchFamily="18" charset="-127"/>
                <a:ea typeface="HY견고딕" pitchFamily="18" charset="-127"/>
              </a:defRPr>
            </a:lvl1pPr>
          </a:lstStyle>
          <a:p>
            <a:fld id="{B46B944A-9B47-4E08-94B7-91733ED1A88A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6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개체 틀 1"/>
          <p:cNvSpPr>
            <a:spLocks noGrp="1"/>
          </p:cNvSpPr>
          <p:nvPr>
            <p:ph type="title"/>
          </p:nvPr>
        </p:nvSpPr>
        <p:spPr>
          <a:xfrm>
            <a:off x="200052" y="0"/>
            <a:ext cx="8229600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4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804275" y="6621463"/>
            <a:ext cx="339725" cy="24447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0CFE5D3E-479D-43E4-8ACB-552D574B523A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9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077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095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852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95173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3495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3062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081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02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3144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46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2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5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0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34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00744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427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9314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055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3633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6588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7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05-1 (3)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524"/>
            <a:ext cx="9148066" cy="6858000"/>
          </a:xfrm>
          <a:prstGeom prst="rect">
            <a:avLst/>
          </a:prstGeom>
        </p:spPr>
      </p:pic>
      <p:sp>
        <p:nvSpPr>
          <p:cNvPr id="8" name="직사각형 7"/>
          <p:cNvSpPr/>
          <p:nvPr userDrawn="1"/>
        </p:nvSpPr>
        <p:spPr>
          <a:xfrm>
            <a:off x="7740455" y="6559074"/>
            <a:ext cx="1052211" cy="24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>
              <a:lnSpc>
                <a:spcPct val="90000"/>
              </a:lnSpc>
            </a:pPr>
            <a:r>
              <a:rPr lang="ko-KR" altLang="en-US" sz="1100" spc="-7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배경 및 필요성</a:t>
            </a:r>
            <a:endParaRPr lang="en-US" altLang="ko-KR" sz="1100" spc="-70" dirty="0" smtClean="0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183612" y="6560624"/>
            <a:ext cx="3932167" cy="23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050" spc="-70" dirty="0" smtClean="0">
                <a:solidFill>
                  <a:srgbClr val="384C57"/>
                </a:solidFill>
                <a:latin typeface="Klavika Bold" pitchFamily="50" charset="0"/>
              </a:rPr>
              <a:t>PROMISE </a:t>
            </a:r>
            <a:r>
              <a:rPr lang="en-US" altLang="ko-KR" sz="1050" dirty="0" smtClean="0">
                <a:solidFill>
                  <a:prstClr val="white"/>
                </a:solidFill>
                <a:latin typeface="Klavika Light" pitchFamily="50" charset="0"/>
              </a:rPr>
              <a:t>Precision Medicine Initiative in Southern Korea CTC Network</a:t>
            </a:r>
            <a:endParaRPr lang="ko-KR" altLang="en-US" sz="1050" dirty="0">
              <a:solidFill>
                <a:prstClr val="white"/>
              </a:solidFill>
              <a:latin typeface="Klavika Light" pitchFamily="50" charset="0"/>
            </a:endParaRPr>
          </a:p>
        </p:txBody>
      </p:sp>
      <p:sp>
        <p:nvSpPr>
          <p:cNvPr id="17" name="슬라이드 번호 개체 틀 5"/>
          <p:cNvSpPr txBox="1">
            <a:spLocks/>
          </p:cNvSpPr>
          <p:nvPr userDrawn="1"/>
        </p:nvSpPr>
        <p:spPr>
          <a:xfrm>
            <a:off x="8555056" y="6531504"/>
            <a:ext cx="536560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 latinLnBrk="0">
              <a:defRPr/>
            </a:pPr>
            <a:fld id="{6890AED6-C877-4840-B94B-357075A1023D}" type="slidenum">
              <a:rPr lang="ko-KR" altLang="en-US" kern="0" smtClean="0">
                <a:solidFill>
                  <a:prstClr val="white"/>
                </a:solidFill>
              </a:rPr>
              <a:pPr latinLnBrk="0">
                <a:defRPr/>
              </a:pPr>
              <a:t>‹#›</a:t>
            </a:fld>
            <a:endParaRPr lang="ko-KR" altLang="en-US" kern="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892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06-1 (2)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직사각형 12"/>
          <p:cNvSpPr/>
          <p:nvPr userDrawn="1"/>
        </p:nvSpPr>
        <p:spPr>
          <a:xfrm>
            <a:off x="7645899" y="6559074"/>
            <a:ext cx="1146789" cy="24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>
              <a:lnSpc>
                <a:spcPct val="90000"/>
              </a:lnSpc>
            </a:pPr>
            <a:r>
              <a:rPr lang="ko-KR" altLang="en-US" sz="1100" spc="-7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글로벌 선도센터</a:t>
            </a:r>
            <a:endParaRPr lang="en-US" altLang="ko-KR" sz="1100" spc="-70" dirty="0" smtClean="0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4" name="직사각형 13"/>
          <p:cNvSpPr/>
          <p:nvPr userDrawn="1"/>
        </p:nvSpPr>
        <p:spPr>
          <a:xfrm>
            <a:off x="183612" y="6560624"/>
            <a:ext cx="3932167" cy="23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050" spc="-70" dirty="0" smtClean="0">
                <a:solidFill>
                  <a:srgbClr val="384C57"/>
                </a:solidFill>
                <a:latin typeface="Klavika Bold" pitchFamily="50" charset="0"/>
              </a:rPr>
              <a:t>PROMISE </a:t>
            </a:r>
            <a:r>
              <a:rPr lang="en-US" altLang="ko-KR" sz="1050" dirty="0" smtClean="0">
                <a:solidFill>
                  <a:prstClr val="white"/>
                </a:solidFill>
                <a:latin typeface="Klavika Light" pitchFamily="50" charset="0"/>
              </a:rPr>
              <a:t>Precision Medicine Initiative in Southern Korea CTC Network</a:t>
            </a:r>
            <a:endParaRPr lang="ko-KR" altLang="en-US" sz="1050" dirty="0">
              <a:solidFill>
                <a:prstClr val="white"/>
              </a:solidFill>
              <a:latin typeface="Klavika Light" pitchFamily="50" charset="0"/>
            </a:endParaRPr>
          </a:p>
        </p:txBody>
      </p:sp>
      <p:sp>
        <p:nvSpPr>
          <p:cNvPr id="15" name="슬라이드 번호 개체 틀 5"/>
          <p:cNvSpPr txBox="1">
            <a:spLocks/>
          </p:cNvSpPr>
          <p:nvPr userDrawn="1"/>
        </p:nvSpPr>
        <p:spPr>
          <a:xfrm>
            <a:off x="8555056" y="6531504"/>
            <a:ext cx="536560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 latinLnBrk="0">
              <a:defRPr/>
            </a:pPr>
            <a:fld id="{6890AED6-C877-4840-B94B-357075A1023D}" type="slidenum">
              <a:rPr lang="ko-KR" altLang="en-US" kern="0" smtClean="0">
                <a:solidFill>
                  <a:prstClr val="white"/>
                </a:solidFill>
              </a:rPr>
              <a:pPr latinLnBrk="0">
                <a:defRPr/>
              </a:pPr>
              <a:t>‹#›</a:t>
            </a:fld>
            <a:endParaRPr lang="ko-KR" altLang="en-US" kern="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64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07-1 (2)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직사각형 8"/>
          <p:cNvSpPr/>
          <p:nvPr userDrawn="1"/>
        </p:nvSpPr>
        <p:spPr>
          <a:xfrm>
            <a:off x="7638825" y="6559074"/>
            <a:ext cx="1052211" cy="24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>
              <a:lnSpc>
                <a:spcPct val="90000"/>
              </a:lnSpc>
            </a:pPr>
            <a:r>
              <a:rPr lang="ko-KR" altLang="en-US" sz="1100" spc="-7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글로벌 우수성</a:t>
            </a:r>
          </a:p>
        </p:txBody>
      </p:sp>
      <p:sp>
        <p:nvSpPr>
          <p:cNvPr id="10" name="직사각형 9"/>
          <p:cNvSpPr/>
          <p:nvPr userDrawn="1"/>
        </p:nvSpPr>
        <p:spPr>
          <a:xfrm>
            <a:off x="183612" y="6560624"/>
            <a:ext cx="3932167" cy="23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050" spc="-70" dirty="0" smtClean="0">
                <a:solidFill>
                  <a:srgbClr val="384C57"/>
                </a:solidFill>
                <a:latin typeface="Klavika Bold" pitchFamily="50" charset="0"/>
              </a:rPr>
              <a:t>PROMISE </a:t>
            </a:r>
            <a:r>
              <a:rPr lang="en-US" altLang="ko-KR" sz="1050" dirty="0" smtClean="0">
                <a:solidFill>
                  <a:prstClr val="white"/>
                </a:solidFill>
                <a:latin typeface="Klavika Light" pitchFamily="50" charset="0"/>
              </a:rPr>
              <a:t>Precision Medicine Initiative in Southern Korea CTC Network</a:t>
            </a:r>
            <a:endParaRPr lang="ko-KR" altLang="en-US" sz="1050" dirty="0">
              <a:solidFill>
                <a:prstClr val="white"/>
              </a:solidFill>
              <a:latin typeface="Klavika Light" pitchFamily="50" charset="0"/>
            </a:endParaRPr>
          </a:p>
        </p:txBody>
      </p:sp>
      <p:sp>
        <p:nvSpPr>
          <p:cNvPr id="11" name="슬라이드 번호 개체 틀 5"/>
          <p:cNvSpPr txBox="1">
            <a:spLocks/>
          </p:cNvSpPr>
          <p:nvPr userDrawn="1"/>
        </p:nvSpPr>
        <p:spPr>
          <a:xfrm>
            <a:off x="8555056" y="6531504"/>
            <a:ext cx="536560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 latinLnBrk="0">
              <a:defRPr/>
            </a:pPr>
            <a:fld id="{6890AED6-C877-4840-B94B-357075A1023D}" type="slidenum">
              <a:rPr lang="ko-KR" altLang="en-US" kern="0" smtClean="0">
                <a:solidFill>
                  <a:prstClr val="white"/>
                </a:solidFill>
              </a:rPr>
              <a:pPr latinLnBrk="0">
                <a:defRPr/>
              </a:pPr>
              <a:t>‹#›</a:t>
            </a:fld>
            <a:endParaRPr lang="ko-KR" altLang="en-US" kern="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88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27506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08-1 (2)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직사각형 8"/>
          <p:cNvSpPr/>
          <p:nvPr userDrawn="1"/>
        </p:nvSpPr>
        <p:spPr>
          <a:xfrm>
            <a:off x="7242564" y="6559074"/>
            <a:ext cx="1448473" cy="24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>
              <a:lnSpc>
                <a:spcPct val="90000"/>
              </a:lnSpc>
            </a:pPr>
            <a:r>
              <a:rPr lang="ko-KR" altLang="en-US" sz="1100" spc="-7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글로벌 비즈니스 모델</a:t>
            </a:r>
          </a:p>
        </p:txBody>
      </p:sp>
      <p:sp>
        <p:nvSpPr>
          <p:cNvPr id="10" name="직사각형 9"/>
          <p:cNvSpPr/>
          <p:nvPr userDrawn="1"/>
        </p:nvSpPr>
        <p:spPr>
          <a:xfrm>
            <a:off x="183612" y="6560624"/>
            <a:ext cx="3932167" cy="23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050" spc="-70" dirty="0" smtClean="0">
                <a:solidFill>
                  <a:srgbClr val="384C57"/>
                </a:solidFill>
                <a:latin typeface="Klavika Bold" pitchFamily="50" charset="0"/>
              </a:rPr>
              <a:t>PROMISE </a:t>
            </a:r>
            <a:r>
              <a:rPr lang="en-US" altLang="ko-KR" sz="1050" dirty="0" smtClean="0">
                <a:solidFill>
                  <a:prstClr val="white"/>
                </a:solidFill>
                <a:latin typeface="Klavika Light" pitchFamily="50" charset="0"/>
              </a:rPr>
              <a:t>Precision Medicine Initiative in Southern Korea CTC Network</a:t>
            </a:r>
            <a:endParaRPr lang="ko-KR" altLang="en-US" sz="1050" dirty="0">
              <a:solidFill>
                <a:prstClr val="white"/>
              </a:solidFill>
              <a:latin typeface="Klavika Light" pitchFamily="50" charset="0"/>
            </a:endParaRPr>
          </a:p>
        </p:txBody>
      </p:sp>
      <p:sp>
        <p:nvSpPr>
          <p:cNvPr id="11" name="슬라이드 번호 개체 틀 5"/>
          <p:cNvSpPr txBox="1">
            <a:spLocks/>
          </p:cNvSpPr>
          <p:nvPr userDrawn="1"/>
        </p:nvSpPr>
        <p:spPr>
          <a:xfrm>
            <a:off x="8555056" y="6531504"/>
            <a:ext cx="536560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 latinLnBrk="0">
              <a:defRPr/>
            </a:pPr>
            <a:fld id="{6890AED6-C877-4840-B94B-357075A1023D}" type="slidenum">
              <a:rPr lang="ko-KR" altLang="en-US" kern="0" smtClean="0">
                <a:solidFill>
                  <a:prstClr val="white"/>
                </a:solidFill>
              </a:rPr>
              <a:pPr latinLnBrk="0">
                <a:defRPr/>
              </a:pPr>
              <a:t>‹#›</a:t>
            </a:fld>
            <a:endParaRPr lang="ko-KR" altLang="en-US" kern="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3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09-1 (2)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직사각형 8"/>
          <p:cNvSpPr/>
          <p:nvPr userDrawn="1"/>
        </p:nvSpPr>
        <p:spPr>
          <a:xfrm>
            <a:off x="7687557" y="6559074"/>
            <a:ext cx="882613" cy="24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>
              <a:lnSpc>
                <a:spcPct val="90000"/>
              </a:lnSpc>
            </a:pPr>
            <a:r>
              <a:rPr lang="ko-KR" altLang="en-US" sz="1100" spc="-7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연구 개발비</a:t>
            </a:r>
          </a:p>
        </p:txBody>
      </p:sp>
      <p:sp>
        <p:nvSpPr>
          <p:cNvPr id="10" name="직사각형 9"/>
          <p:cNvSpPr/>
          <p:nvPr userDrawn="1"/>
        </p:nvSpPr>
        <p:spPr>
          <a:xfrm>
            <a:off x="183612" y="6560624"/>
            <a:ext cx="3932167" cy="23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050" spc="-70" dirty="0" smtClean="0">
                <a:solidFill>
                  <a:srgbClr val="384C57"/>
                </a:solidFill>
                <a:latin typeface="Klavika Bold" pitchFamily="50" charset="0"/>
              </a:rPr>
              <a:t>PROMISE </a:t>
            </a:r>
            <a:r>
              <a:rPr lang="en-US" altLang="ko-KR" sz="1050" dirty="0" smtClean="0">
                <a:solidFill>
                  <a:prstClr val="white"/>
                </a:solidFill>
                <a:latin typeface="Klavika Light" pitchFamily="50" charset="0"/>
              </a:rPr>
              <a:t>Precision Medicine Initiative in Southern Korea CTC Network</a:t>
            </a:r>
            <a:endParaRPr lang="ko-KR" altLang="en-US" sz="1050" dirty="0">
              <a:solidFill>
                <a:prstClr val="white"/>
              </a:solidFill>
              <a:latin typeface="Klavika Light" pitchFamily="50" charset="0"/>
            </a:endParaRPr>
          </a:p>
        </p:txBody>
      </p:sp>
      <p:sp>
        <p:nvSpPr>
          <p:cNvPr id="11" name="슬라이드 번호 개체 틀 5"/>
          <p:cNvSpPr txBox="1">
            <a:spLocks/>
          </p:cNvSpPr>
          <p:nvPr userDrawn="1"/>
        </p:nvSpPr>
        <p:spPr>
          <a:xfrm>
            <a:off x="8555056" y="6531504"/>
            <a:ext cx="536560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 latinLnBrk="0">
              <a:defRPr/>
            </a:pPr>
            <a:fld id="{6890AED6-C877-4840-B94B-357075A1023D}" type="slidenum">
              <a:rPr lang="ko-KR" altLang="en-US" kern="0" smtClean="0">
                <a:solidFill>
                  <a:prstClr val="white"/>
                </a:solidFill>
              </a:rPr>
              <a:pPr latinLnBrk="0">
                <a:defRPr/>
              </a:pPr>
              <a:t>‹#›</a:t>
            </a:fld>
            <a:endParaRPr lang="ko-KR" altLang="en-US" kern="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926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0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227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>
            <a:off x="863792" y="1797135"/>
            <a:ext cx="4415311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ko-KR" altLang="en-US" sz="5400" spc="-70" dirty="0" smtClean="0">
                <a:solidFill>
                  <a:srgbClr val="384C57"/>
                </a:solidFill>
                <a:latin typeface="Yoon가변 윤고딕100Std_OTF 50" pitchFamily="18" charset="-127"/>
                <a:ea typeface="Yoon가변 윤고딕100Std_OTF 50" pitchFamily="18" charset="-127"/>
              </a:rPr>
              <a:t>배경 및 필요성</a:t>
            </a:r>
            <a:endParaRPr lang="en-US" altLang="ko-KR" sz="5400" spc="-70" dirty="0" smtClean="0">
              <a:solidFill>
                <a:srgbClr val="384C57"/>
              </a:solidFill>
              <a:latin typeface="Yoon가변 윤고딕100Std_OTF 50" pitchFamily="18" charset="-127"/>
              <a:ea typeface="Yoon가변 윤고딕100Std_OTF 5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87073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0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직사각형 6"/>
          <p:cNvSpPr/>
          <p:nvPr userDrawn="1"/>
        </p:nvSpPr>
        <p:spPr>
          <a:xfrm>
            <a:off x="863792" y="1797135"/>
            <a:ext cx="4809650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ko-KR" altLang="en-US" sz="5400" spc="-70" dirty="0" smtClean="0">
                <a:solidFill>
                  <a:srgbClr val="384C57"/>
                </a:solidFill>
                <a:latin typeface="Yoon가변 윤고딕100Std_OTF 50" pitchFamily="18" charset="-127"/>
                <a:ea typeface="Yoon가변 윤고딕100Std_OTF 50" pitchFamily="18" charset="-127"/>
              </a:rPr>
              <a:t>글로벌 선도센터</a:t>
            </a:r>
          </a:p>
        </p:txBody>
      </p:sp>
    </p:spTree>
    <p:extLst>
      <p:ext uri="{BB962C8B-B14F-4D97-AF65-F5344CB8AC3E}">
        <p14:creationId xmlns:p14="http://schemas.microsoft.com/office/powerpoint/2010/main" val="5465121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0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863792" y="1797135"/>
            <a:ext cx="4182235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ko-KR" altLang="en-US" sz="5400" spc="-70" dirty="0" smtClean="0">
                <a:solidFill>
                  <a:srgbClr val="384C57"/>
                </a:solidFill>
                <a:latin typeface="Yoon가변 윤고딕100Std_OTF 50" pitchFamily="18" charset="-127"/>
                <a:ea typeface="Yoon가변 윤고딕100Std_OTF 50" pitchFamily="18" charset="-127"/>
              </a:rPr>
              <a:t>글로벌 우수성</a:t>
            </a:r>
            <a:endParaRPr lang="en-US" altLang="ko-KR" sz="5400" spc="-70" dirty="0" smtClean="0">
              <a:solidFill>
                <a:srgbClr val="384C57"/>
              </a:solidFill>
              <a:latin typeface="Yoon가변 윤고딕100Std_OTF 50" pitchFamily="18" charset="-127"/>
              <a:ea typeface="Yoon가변 윤고딕100Std_OTF 5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51010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그림 4" descr="08.jp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 userDrawn="1"/>
          </p:nvSpPr>
          <p:spPr>
            <a:xfrm>
              <a:off x="863792" y="1797135"/>
              <a:ext cx="4182235" cy="1588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lnSpc>
                  <a:spcPct val="90000"/>
                </a:lnSpc>
              </a:pPr>
              <a:r>
                <a:rPr lang="ko-KR" altLang="en-US" sz="5400" spc="-70" dirty="0" smtClean="0">
                  <a:solidFill>
                    <a:srgbClr val="384C57"/>
                  </a:solidFill>
                  <a:latin typeface="Yoon가변 윤고딕100Std_OTF 50" pitchFamily="18" charset="-127"/>
                  <a:ea typeface="Yoon가변 윤고딕100Std_OTF 50" pitchFamily="18" charset="-127"/>
                </a:rPr>
                <a:t>글로벌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ko-KR" altLang="en-US" sz="5400" spc="-70" dirty="0" smtClean="0">
                  <a:solidFill>
                    <a:srgbClr val="384C57"/>
                  </a:solidFill>
                  <a:latin typeface="Yoon가변 윤고딕100Std_OTF 50" pitchFamily="18" charset="-127"/>
                  <a:ea typeface="Yoon가변 윤고딕100Std_OTF 50" pitchFamily="18" charset="-127"/>
                </a:rPr>
                <a:t>비즈니스 모델</a:t>
              </a:r>
              <a:endParaRPr lang="en-US" altLang="ko-KR" sz="5400" spc="-70" dirty="0" smtClean="0">
                <a:solidFill>
                  <a:srgbClr val="384C57"/>
                </a:solidFill>
                <a:latin typeface="Yoon가변 윤고딕100Std_OTF 50" pitchFamily="18" charset="-127"/>
                <a:ea typeface="Yoon가변 윤고딕100Std_OTF 5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7175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그림 4" descr="09.jp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직사각형 5"/>
            <p:cNvSpPr/>
            <p:nvPr userDrawn="1"/>
          </p:nvSpPr>
          <p:spPr>
            <a:xfrm>
              <a:off x="863792" y="1797135"/>
              <a:ext cx="3554819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lnSpc>
                  <a:spcPct val="90000"/>
                </a:lnSpc>
              </a:pPr>
              <a:r>
                <a:rPr lang="ko-KR" altLang="en-US" sz="5400" spc="-70" dirty="0" smtClean="0">
                  <a:solidFill>
                    <a:srgbClr val="384C57"/>
                  </a:solidFill>
                  <a:latin typeface="Yoon가변 윤고딕100Std_OTF 50" pitchFamily="18" charset="-127"/>
                  <a:ea typeface="Yoon가변 윤고딕100Std_OTF 50" pitchFamily="18" charset="-127"/>
                </a:rPr>
                <a:t>연구 개발비</a:t>
              </a:r>
              <a:endParaRPr lang="en-US" altLang="ko-KR" sz="5400" spc="-70" dirty="0" smtClean="0">
                <a:solidFill>
                  <a:srgbClr val="384C57"/>
                </a:solidFill>
                <a:latin typeface="Yoon가변 윤고딕100Std_OTF 50" pitchFamily="18" charset="-127"/>
                <a:ea typeface="Yoon가변 윤고딕100Std_OTF 5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80089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인트로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869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" name="그림 9" descr="08.jp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직사각형 10"/>
            <p:cNvSpPr/>
            <p:nvPr userDrawn="1"/>
          </p:nvSpPr>
          <p:spPr>
            <a:xfrm>
              <a:off x="863792" y="1797135"/>
              <a:ext cx="4182235" cy="1588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lnSpc>
                  <a:spcPct val="90000"/>
                </a:lnSpc>
              </a:pPr>
              <a:r>
                <a:rPr lang="ko-KR" altLang="en-US" sz="5400" spc="-70" dirty="0" smtClean="0">
                  <a:solidFill>
                    <a:srgbClr val="384C57"/>
                  </a:solidFill>
                  <a:latin typeface="Yoon가변 윤고딕100Std_OTF 50" pitchFamily="18" charset="-127"/>
                  <a:ea typeface="Yoon가변 윤고딕100Std_OTF 50" pitchFamily="18" charset="-127"/>
                </a:rPr>
                <a:t>글로벌</a:t>
              </a:r>
            </a:p>
            <a:p>
              <a:pPr marL="342900" indent="-342900">
                <a:lnSpc>
                  <a:spcPct val="90000"/>
                </a:lnSpc>
              </a:pPr>
              <a:r>
                <a:rPr lang="ko-KR" altLang="en-US" sz="5400" spc="-70" dirty="0" smtClean="0">
                  <a:solidFill>
                    <a:srgbClr val="384C57"/>
                  </a:solidFill>
                  <a:latin typeface="Yoon가변 윤고딕100Std_OTF 50" pitchFamily="18" charset="-127"/>
                  <a:ea typeface="Yoon가변 윤고딕100Std_OTF 50" pitchFamily="18" charset="-127"/>
                </a:rPr>
                <a:t>비즈니스 모델</a:t>
              </a:r>
              <a:endParaRPr lang="en-US" altLang="ko-KR" sz="5400" spc="-70" dirty="0" smtClean="0">
                <a:solidFill>
                  <a:srgbClr val="384C57"/>
                </a:solidFill>
                <a:latin typeface="Yoon가변 윤고딕100Std_OTF 50" pitchFamily="18" charset="-127"/>
                <a:ea typeface="Yoon가변 윤고딕100Std_OTF 5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084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04865" y="1600204"/>
            <a:ext cx="37925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49802" y="1600204"/>
            <a:ext cx="37941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800003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08-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47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09-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ltGray">
          <a:xfrm>
            <a:off x="0" y="0"/>
            <a:ext cx="9144000" cy="6858000"/>
          </a:xfrm>
          <a:prstGeom prst="rect">
            <a:avLst/>
          </a:prstGeom>
          <a:solidFill>
            <a:srgbClr val="DC00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1pPr>
            <a:lvl2pPr marL="742950" indent="-28575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2pPr>
            <a:lvl3pPr marL="11430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3pPr>
            <a:lvl4pPr marL="16002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4pPr>
            <a:lvl5pPr marL="20574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9pPr>
          </a:lstStyle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1152525"/>
            <a:ext cx="9144000" cy="762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1pPr>
            <a:lvl2pPr marL="742950" indent="-28575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2pPr>
            <a:lvl3pPr marL="11430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3pPr>
            <a:lvl4pPr marL="16002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4pPr>
            <a:lvl5pPr marL="20574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9pPr>
          </a:lstStyle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ltGray">
          <a:xfrm>
            <a:off x="3124200" y="1304925"/>
            <a:ext cx="2389188" cy="466725"/>
          </a:xfrm>
          <a:prstGeom prst="rect">
            <a:avLst/>
          </a:prstGeom>
          <a:solidFill>
            <a:srgbClr val="DC002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1pPr>
            <a:lvl2pPr marL="742950" indent="-28575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2pPr>
            <a:lvl3pPr marL="11430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3pPr>
            <a:lvl4pPr marL="16002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4pPr>
            <a:lvl5pPr marL="20574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14"/>
          <p:cNvSpPr>
            <a:spLocks noChangeArrowheads="1"/>
          </p:cNvSpPr>
          <p:nvPr userDrawn="1"/>
        </p:nvSpPr>
        <p:spPr bwMode="auto">
          <a:xfrm>
            <a:off x="457200" y="1304925"/>
            <a:ext cx="449263" cy="466725"/>
          </a:xfrm>
          <a:prstGeom prst="rect">
            <a:avLst/>
          </a:prstGeom>
          <a:solidFill>
            <a:srgbClr val="88BCE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1pPr>
            <a:lvl2pPr marL="742950" indent="-28575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2pPr>
            <a:lvl3pPr marL="11430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3pPr>
            <a:lvl4pPr marL="16002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4pPr>
            <a:lvl5pPr marL="20574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H="1">
            <a:off x="1019175" y="1304925"/>
            <a:ext cx="473075" cy="466725"/>
          </a:xfrm>
          <a:prstGeom prst="rect">
            <a:avLst/>
          </a:prstGeom>
          <a:solidFill>
            <a:srgbClr val="C4C80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1pPr>
            <a:lvl2pPr marL="742950" indent="-28575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2pPr>
            <a:lvl3pPr marL="11430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3pPr>
            <a:lvl4pPr marL="16002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4pPr>
            <a:lvl5pPr marL="20574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ChangeArrowheads="1"/>
          </p:cNvSpPr>
          <p:nvPr userDrawn="1"/>
        </p:nvSpPr>
        <p:spPr bwMode="auto">
          <a:xfrm>
            <a:off x="1600200" y="1304925"/>
            <a:ext cx="1371600" cy="466725"/>
          </a:xfrm>
          <a:prstGeom prst="rect">
            <a:avLst/>
          </a:prstGeom>
          <a:solidFill>
            <a:srgbClr val="C6C7C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1pPr>
            <a:lvl2pPr marL="742950" indent="-28575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2pPr>
            <a:lvl3pPr marL="11430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3pPr>
            <a:lvl4pPr marL="16002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4pPr>
            <a:lvl5pPr marL="20574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10" name="Picture 19" descr="LOGO-Haemonetics-BMC(AB)-LogoRe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8575"/>
            <a:ext cx="29718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32" name="Rectangle 20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476375" y="5181600"/>
            <a:ext cx="6172200" cy="457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FFD1D1"/>
                </a:solidFill>
              </a:defRPr>
            </a:lvl1pPr>
          </a:lstStyle>
          <a:p>
            <a:pPr lvl="0"/>
            <a:r>
              <a:rPr lang="en-US" noProof="0" smtClean="0"/>
              <a:t>Click to add Presenters Name</a:t>
            </a:r>
          </a:p>
        </p:txBody>
      </p:sp>
      <p:sp>
        <p:nvSpPr>
          <p:cNvPr id="64533" name="Rectangle 21"/>
          <p:cNvSpPr>
            <a:spLocks noGrp="1" noChangeArrowheads="1"/>
          </p:cNvSpPr>
          <p:nvPr>
            <p:ph type="ctrTitle"/>
          </p:nvPr>
        </p:nvSpPr>
        <p:spPr>
          <a:xfrm>
            <a:off x="457200" y="3048000"/>
            <a:ext cx="8229600" cy="762000"/>
          </a:xfrm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en-US" noProof="0" smtClean="0"/>
              <a:t>Click to add title style</a:t>
            </a:r>
          </a:p>
        </p:txBody>
      </p:sp>
      <p:sp>
        <p:nvSpPr>
          <p:cNvPr id="11" name="Rectangle 2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28600" y="6477000"/>
            <a:ext cx="2895600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 baseline="0">
                <a:solidFill>
                  <a:schemeClr val="bg1"/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TRN-PPT-100064-US(AA)</a:t>
            </a:r>
          </a:p>
        </p:txBody>
      </p:sp>
    </p:spTree>
    <p:extLst>
      <p:ext uri="{BB962C8B-B14F-4D97-AF65-F5344CB8AC3E}">
        <p14:creationId xmlns:p14="http://schemas.microsoft.com/office/powerpoint/2010/main" val="22818685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057A3-6DF1-4FB6-BFBD-FCBA137706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515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D22EC-DC43-440B-8E7C-31E8808C7B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2991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71500" y="1546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62500" y="1546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E9466-A9EE-4B3B-A6AD-B2AAA8C6B0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187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2BE9D-E261-4434-A948-6FC81EE41C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6561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99A08-06A1-48D2-97E4-9D48CB2E14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7005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208F-9E56-42D6-93D1-34E54363A2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4039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6A0CB-51EB-4166-8551-FBEBDE18A1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42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834795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FA1E7-6FE6-4DC9-AD27-2E5255F32C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9307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E2A44-2001-464D-943D-245E9E1B38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736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057400" cy="584358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71500" y="228600"/>
            <a:ext cx="6019800" cy="58435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3EB19-66EA-4B15-8B0B-FC3F1B64A9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3670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391400" cy="687388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571500" y="1546225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62500" y="1546225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6125F-C7D2-4D3D-96DD-FFAFF04EA8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9253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05-1 (3).jpg"/>
          <p:cNvPicPr>
            <a:picLocks noChangeAspect="1"/>
          </p:cNvPicPr>
          <p:nvPr userDrawn="1"/>
        </p:nvPicPr>
        <p:blipFill rotWithShape="1">
          <a:blip r:embed="rId2" cstate="print"/>
          <a:srcRect b="6973"/>
          <a:stretch/>
        </p:blipFill>
        <p:spPr>
          <a:xfrm>
            <a:off x="0" y="1524"/>
            <a:ext cx="9148066" cy="6379804"/>
          </a:xfrm>
          <a:prstGeom prst="rect">
            <a:avLst/>
          </a:prstGeom>
        </p:spPr>
      </p:pic>
      <p:sp>
        <p:nvSpPr>
          <p:cNvPr id="17" name="슬라이드 번호 개체 틀 5"/>
          <p:cNvSpPr txBox="1">
            <a:spLocks/>
          </p:cNvSpPr>
          <p:nvPr userDrawn="1"/>
        </p:nvSpPr>
        <p:spPr>
          <a:xfrm>
            <a:off x="8555056" y="6531504"/>
            <a:ext cx="536560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 latinLnBrk="0">
              <a:defRPr/>
            </a:pPr>
            <a:fld id="{6890AED6-C877-4840-B94B-357075A1023D}" type="slidenum">
              <a:rPr lang="ko-KR" altLang="en-US" kern="0" smtClean="0">
                <a:solidFill>
                  <a:prstClr val="white"/>
                </a:solidFill>
              </a:rPr>
              <a:pPr latinLnBrk="0">
                <a:defRPr/>
              </a:pPr>
              <a:t>‹#›</a:t>
            </a:fld>
            <a:endParaRPr lang="ko-KR" altLang="en-US" kern="0" dirty="0" smtClean="0">
              <a:solidFill>
                <a:prstClr val="white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644" y="6206065"/>
            <a:ext cx="2288644" cy="6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71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8752-08C0-4E05-B6B8-B29720C6FE1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Documents and Settings\user\My Documents\병원 mail\GNUH.gif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334334"/>
            <a:ext cx="2341095" cy="523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9747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0"/>
            <a:ext cx="7162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14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A1AE6-244E-4958-AAB2-B3DB42E7C8F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262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0"/>
            <a:ext cx="7086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5E1FA-29E3-4B34-A35B-75DA3CC8BA7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8125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0"/>
            <a:ext cx="7086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E4B1-9780-47AA-9476-095ACE53776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11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6434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6D9D-C2B0-4DA5-8F58-BC91BF65946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149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F9629-3E8D-4822-8139-6562D078C33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2751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31A9-700B-4BAC-9666-2D07D2E9614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292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767BE-667D-4F69-92C5-8A0547B36C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880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B6A7-35BD-49A6-96BE-2C49AD816B6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268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056-9170-4009-B9EC-4AB1E2CC79B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8771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85999" y="6325200"/>
            <a:ext cx="7988400" cy="263525"/>
          </a:xfrm>
        </p:spPr>
        <p:txBody>
          <a:bodyPr anchor="b"/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7"/>
          </p:nvPr>
        </p:nvSpPr>
        <p:spPr>
          <a:xfrm>
            <a:off x="485999" y="6526800"/>
            <a:ext cx="7740425" cy="27305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3"/>
                </a:solidFill>
              </a:defRPr>
            </a:lvl1pPr>
            <a:lvl2pPr>
              <a:defRPr sz="800">
                <a:solidFill>
                  <a:schemeClr val="accent3"/>
                </a:solidFill>
              </a:defRPr>
            </a:lvl2pPr>
            <a:lvl3pPr>
              <a:defRPr sz="800">
                <a:solidFill>
                  <a:schemeClr val="accent3"/>
                </a:solidFill>
              </a:defRPr>
            </a:lvl3pPr>
            <a:lvl4pPr>
              <a:defRPr sz="800">
                <a:solidFill>
                  <a:schemeClr val="accent3"/>
                </a:solidFill>
              </a:defRPr>
            </a:lvl4pPr>
            <a:lvl5pPr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4482156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414" y="822380"/>
            <a:ext cx="8433148" cy="678602"/>
          </a:xfrm>
        </p:spPr>
        <p:txBody>
          <a:bodyPr anchor="b">
            <a:noAutofit/>
          </a:bodyPr>
          <a:lstStyle>
            <a:lvl1pPr algn="l">
              <a:defRPr sz="3200" b="1">
                <a:solidFill>
                  <a:srgbClr val="CD052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9622" y="6356350"/>
            <a:ext cx="28956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6644" y="6356350"/>
            <a:ext cx="2133600" cy="365125"/>
          </a:xfrm>
        </p:spPr>
        <p:txBody>
          <a:bodyPr/>
          <a:lstStyle>
            <a:lvl1pPr>
              <a:defRPr sz="1050">
                <a:latin typeface="Arial" pitchFamily="34" charset="0"/>
                <a:cs typeface="Arial" pitchFamily="34" charset="0"/>
              </a:defRPr>
            </a:lvl1pPr>
          </a:lstStyle>
          <a:p>
            <a:fld id="{8B507601-6F78-874F-8ED8-13EC12166D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03757" y="1766170"/>
            <a:ext cx="8536487" cy="437251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400">
                <a:latin typeface="Arial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2000">
                <a:latin typeface="Arial" pitchFamily="34" charset="0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1800">
                <a:latin typeface="Arial" pitchFamily="34" charset="0"/>
                <a:cs typeface="Arial" pitchFamily="34" charset="0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1600">
                <a:latin typeface="Arial" pitchFamily="34" charset="0"/>
                <a:cs typeface="Arial" pitchFamily="34" charset="0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</a:t>
            </a:r>
            <a:r>
              <a:rPr lang="en-US" dirty="0" err="1" smtClean="0"/>
              <a:t>levelc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519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090713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8512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180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86334044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04865" y="1600204"/>
            <a:ext cx="37925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49802" y="1600204"/>
            <a:ext cx="37941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488256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973003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386223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5720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16739128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3086809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010512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62765" y="0"/>
            <a:ext cx="2154237" cy="612616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95290" y="0"/>
            <a:ext cx="6315075" cy="612616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2327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85999" y="6325200"/>
            <a:ext cx="7988400" cy="263525"/>
          </a:xfrm>
        </p:spPr>
        <p:txBody>
          <a:bodyPr anchor="b"/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7"/>
          </p:nvPr>
        </p:nvSpPr>
        <p:spPr>
          <a:xfrm>
            <a:off x="485999" y="6526800"/>
            <a:ext cx="7740425" cy="27305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3"/>
                </a:solidFill>
              </a:defRPr>
            </a:lvl1pPr>
            <a:lvl2pPr>
              <a:defRPr sz="800">
                <a:solidFill>
                  <a:schemeClr val="accent3"/>
                </a:solidFill>
              </a:defRPr>
            </a:lvl2pPr>
            <a:lvl3pPr>
              <a:defRPr sz="800">
                <a:solidFill>
                  <a:schemeClr val="accent3"/>
                </a:solidFill>
              </a:defRPr>
            </a:lvl3pPr>
            <a:lvl4pPr>
              <a:defRPr sz="800">
                <a:solidFill>
                  <a:schemeClr val="accent3"/>
                </a:solidFill>
              </a:defRPr>
            </a:lvl4pPr>
            <a:lvl5pPr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65823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768026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7332201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Title slide banner squar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4"/>
          <p:cNvCxnSpPr/>
          <p:nvPr userDrawn="1"/>
        </p:nvCxnSpPr>
        <p:spPr>
          <a:xfrm>
            <a:off x="-20638" y="2846388"/>
            <a:ext cx="9164638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163" y="3004453"/>
            <a:ext cx="8626475" cy="147002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965370" y="4877329"/>
            <a:ext cx="2945268" cy="1769534"/>
          </a:xfrm>
        </p:spPr>
        <p:txBody>
          <a:bodyPr/>
          <a:lstStyle>
            <a:lvl1pPr marL="0" indent="0" algn="l">
              <a:buNone/>
              <a:defRPr sz="2400"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C271809-9ABD-4663-BC6B-B76FD3258791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3540125244"/>
      </p:ext>
    </p:extLst>
  </p:cSld>
  <p:clrMapOvr>
    <a:masterClrMapping/>
  </p:clrMapOvr>
  <p:transition>
    <p:fade thruBlk="1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292685" y="51764"/>
            <a:ext cx="8617953" cy="85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292100" y="1111250"/>
            <a:ext cx="8636000" cy="52768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36C3E9-D6F4-4EFE-B351-6E201864AAA4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2544782157"/>
      </p:ext>
    </p:extLst>
  </p:cSld>
  <p:clrMapOvr>
    <a:masterClrMapping/>
  </p:clrMapOvr>
  <p:transition>
    <p:fade thruBlk="1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ection slide squar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3550"/>
            <a:ext cx="9144000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7"/>
          <p:cNvCxnSpPr/>
          <p:nvPr userDrawn="1"/>
        </p:nvCxnSpPr>
        <p:spPr>
          <a:xfrm>
            <a:off x="-20638" y="2976563"/>
            <a:ext cx="9164638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277" y="739557"/>
            <a:ext cx="8637361" cy="147002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277" y="2220468"/>
            <a:ext cx="8637361" cy="652128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459888"/>
      </p:ext>
    </p:extLst>
  </p:cSld>
  <p:clrMapOvr>
    <a:masterClrMapping/>
  </p:clrMapOvr>
  <p:transition>
    <p:fade thruBlk="1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099" y="1111251"/>
            <a:ext cx="4214515" cy="5276849"/>
          </a:xfrm>
        </p:spPr>
        <p:txBody>
          <a:bodyPr>
            <a:normAutofit/>
          </a:bodyPr>
          <a:lstStyle>
            <a:lvl1pPr marL="231763" indent="-231763">
              <a:defRPr sz="2400"/>
            </a:lvl1pPr>
            <a:lvl2pPr marL="682590" indent="-225413">
              <a:defRPr sz="2000"/>
            </a:lvl2pPr>
            <a:lvl3pPr>
              <a:defRPr sz="1800"/>
            </a:lvl3pPr>
            <a:lvl4pPr marL="1538209" indent="-166680">
              <a:defRPr sz="1600"/>
            </a:lvl4pPr>
            <a:lvl5pPr marL="1944588" indent="-115882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549" y="1111251"/>
            <a:ext cx="4297153" cy="5276849"/>
          </a:xfrm>
        </p:spPr>
        <p:txBody>
          <a:bodyPr>
            <a:normAutofit/>
          </a:bodyPr>
          <a:lstStyle>
            <a:lvl1pPr marL="231763" indent="-231763">
              <a:defRPr sz="2400"/>
            </a:lvl1pPr>
            <a:lvl2pPr marL="682590" indent="-225413">
              <a:defRPr sz="2000"/>
            </a:lvl2pPr>
            <a:lvl3pPr>
              <a:defRPr sz="1800"/>
            </a:lvl3pPr>
            <a:lvl4pPr marL="1538209" indent="-166680">
              <a:defRPr sz="1600"/>
            </a:lvl4pPr>
            <a:lvl5pPr marL="1944588" indent="-115882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292685" y="51764"/>
            <a:ext cx="8617953" cy="85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0B700C-7FDA-4F45-9363-FE5225119A01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3576971020"/>
      </p:ext>
    </p:extLst>
  </p:cSld>
  <p:clrMapOvr>
    <a:masterClrMapping/>
  </p:clrMapOvr>
  <p:transition>
    <p:fade thruBlk="1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100" y="1109080"/>
            <a:ext cx="4219575" cy="639762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100" y="1748842"/>
            <a:ext cx="4219575" cy="463925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489" y="1109080"/>
            <a:ext cx="4286249" cy="639762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489" y="1748842"/>
            <a:ext cx="4286249" cy="463925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C87570-748F-44B2-8DA8-203B944E8E4B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1209470313"/>
      </p:ext>
    </p:extLst>
  </p:cSld>
  <p:clrMapOvr>
    <a:masterClrMapping/>
  </p:clrMapOvr>
  <p:transition>
    <p:fade thruBlk="1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B27A87-6354-43B9-82BB-7BF1D3092792}" type="slidenum">
              <a:rPr lang="en-GB" altLang="ko-KR"/>
              <a:pPr/>
              <a:t>‹#›</a:t>
            </a:fld>
            <a:endParaRPr lang="en-GB" altLang="ko-KR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– AstraZeneca 2014</a:t>
            </a:r>
          </a:p>
        </p:txBody>
      </p:sp>
    </p:spTree>
    <p:extLst>
      <p:ext uri="{BB962C8B-B14F-4D97-AF65-F5344CB8AC3E}">
        <p14:creationId xmlns:p14="http://schemas.microsoft.com/office/powerpoint/2010/main" val="257737798"/>
      </p:ext>
    </p:extLst>
  </p:cSld>
  <p:clrMapOvr>
    <a:masterClrMapping/>
  </p:clrMapOvr>
  <p:transition>
    <p:fade thruBlk="1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55575"/>
            <a:ext cx="8496300" cy="903287"/>
          </a:xfrm>
        </p:spPr>
        <p:txBody>
          <a:bodyPr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23850" y="1277939"/>
            <a:ext cx="8496300" cy="4887911"/>
          </a:xfrm>
        </p:spPr>
        <p:txBody>
          <a:bodyPr/>
          <a:lstStyle>
            <a:lvl1pPr marL="266700" indent="-266700">
              <a:buSzPct val="90000"/>
              <a:buFont typeface="Wingdings" panose="05000000000000000000" pitchFamily="2" charset="2"/>
              <a:buChar char=""/>
              <a:defRPr>
                <a:solidFill>
                  <a:srgbClr val="000000"/>
                </a:solidFill>
              </a:defRPr>
            </a:lvl1pPr>
            <a:lvl2pPr>
              <a:defRPr/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3850" y="6237312"/>
            <a:ext cx="7992566" cy="504801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</a:defRPr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81826787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55575"/>
            <a:ext cx="8496299" cy="9032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3850" y="6237312"/>
            <a:ext cx="7992566" cy="504801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997606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55575"/>
            <a:ext cx="8496299" cy="9032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3850" y="6237312"/>
            <a:ext cx="7992566" cy="504801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82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32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 smtClean="0"/>
              <a:t>Drag picture to placeholder or click icon to add</a:t>
            </a:r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322835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55575"/>
            <a:ext cx="8496299" cy="9032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3850" y="6237312"/>
            <a:ext cx="7992566" cy="504801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1579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6C0-D2F8-4CC8-9605-44FCB704AD3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AF8C-2BEE-4D00-BEA7-B7E98F5CC1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917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00400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95707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72782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29869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70354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창_151008_PPT2차시안-10"/>
          <p:cNvPicPr>
            <a:picLocks noGrp="1" noChangeAspect="1"/>
          </p:cNvPicPr>
          <p:nvPr isPhoto="1"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46564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창_151008_PPT2차시안-11"/>
          <p:cNvPicPr>
            <a:picLocks noGrp="1" noChangeAspect="1"/>
          </p:cNvPicPr>
          <p:nvPr isPhoto="1"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60705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창_151008_PPT2차시안-12"/>
          <p:cNvPicPr>
            <a:picLocks noGrp="1" noChangeAspect="1"/>
          </p:cNvPicPr>
          <p:nvPr isPhoto="1"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36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65051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창_151008_PPT2차시안-16"/>
          <p:cNvPicPr>
            <a:picLocks noGrp="1" noChangeAspect="1"/>
          </p:cNvPicPr>
          <p:nvPr isPhoto="1"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09276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창_151008_PPT2차시안-17"/>
          <p:cNvPicPr>
            <a:picLocks noGrp="1" noChangeAspect="1"/>
          </p:cNvPicPr>
          <p:nvPr isPhoto="1"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73512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창_151008_PPT2차시안-18"/>
          <p:cNvPicPr>
            <a:picLocks noGrp="1" noChangeAspect="1"/>
          </p:cNvPicPr>
          <p:nvPr isPhoto="1"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286919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창_151008_PPT2차시안-24"/>
          <p:cNvPicPr>
            <a:picLocks noGrp="1" noChangeAspect="1"/>
          </p:cNvPicPr>
          <p:nvPr isPhoto="1"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96784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창_151008_PPT2차시안-28"/>
          <p:cNvPicPr>
            <a:picLocks noGrp="1" noChangeAspect="1"/>
          </p:cNvPicPr>
          <p:nvPr isPhoto="1"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93797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창_151008_PPT2차시안-29"/>
          <p:cNvPicPr>
            <a:picLocks noGrp="1" noChangeAspect="1"/>
          </p:cNvPicPr>
          <p:nvPr isPhoto="1"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9494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창_151008_PPT2차시안-30"/>
          <p:cNvPicPr>
            <a:picLocks noGrp="1" noChangeAspect="1"/>
          </p:cNvPicPr>
          <p:nvPr isPhoto="1"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07318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창_151008_PPT2차시안-34"/>
          <p:cNvPicPr>
            <a:picLocks noGrp="1" noChangeAspect="1"/>
          </p:cNvPicPr>
          <p:nvPr isPhoto="1"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54788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창_151008_PPT2차시안-36"/>
          <p:cNvPicPr>
            <a:picLocks noGrp="1" noChangeAspect="1"/>
          </p:cNvPicPr>
          <p:nvPr isPhoto="1"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36001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브아_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192.168.0.53\02 진행자료\00 진행자료\20150420_창원경상대학교병원 HIP 개발 용역\디자인\20151007_창원경상대학교병원 PPT템플릿\ppt템플릿-10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5" y="-12288"/>
            <a:ext cx="9158355" cy="687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672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62765" y="0"/>
            <a:ext cx="2154237" cy="6126163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95290" y="0"/>
            <a:ext cx="6315075" cy="6126163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792269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92D1-EBEF-4381-B32A-B0FC91A5E48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05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3834" y="142852"/>
            <a:ext cx="8229600" cy="43971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kumimoji="0" lang="ko-KR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바탕체" pitchFamily="17" charset="-127"/>
                <a:cs typeface="Arial" pitchFamily="34" charset="0"/>
              </a:defRPr>
            </a:lvl1pPr>
          </a:lstStyle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2260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05-1 (3).jpg"/>
          <p:cNvPicPr>
            <a:picLocks noChangeAspect="1"/>
          </p:cNvPicPr>
          <p:nvPr userDrawn="1"/>
        </p:nvPicPr>
        <p:blipFill rotWithShape="1">
          <a:blip r:embed="rId2" cstate="print"/>
          <a:srcRect b="6973"/>
          <a:stretch/>
        </p:blipFill>
        <p:spPr>
          <a:xfrm>
            <a:off x="3" y="1524"/>
            <a:ext cx="9148066" cy="6379804"/>
          </a:xfrm>
          <a:prstGeom prst="rect">
            <a:avLst/>
          </a:prstGeom>
        </p:spPr>
      </p:pic>
      <p:sp>
        <p:nvSpPr>
          <p:cNvPr id="17" name="슬라이드 번호 개체 틀 5"/>
          <p:cNvSpPr txBox="1">
            <a:spLocks/>
          </p:cNvSpPr>
          <p:nvPr userDrawn="1"/>
        </p:nvSpPr>
        <p:spPr>
          <a:xfrm>
            <a:off x="8555058" y="6531504"/>
            <a:ext cx="536560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 latinLnBrk="0">
              <a:defRPr/>
            </a:pPr>
            <a:fld id="{6890AED6-C877-4840-B94B-357075A1023D}" type="slidenum">
              <a:rPr lang="ko-KR" altLang="en-US" kern="0" smtClean="0">
                <a:solidFill>
                  <a:prstClr val="white"/>
                </a:solidFill>
              </a:rPr>
              <a:pPr latinLnBrk="0">
                <a:defRPr/>
              </a:pPr>
              <a:t>‹#›</a:t>
            </a:fld>
            <a:endParaRPr lang="ko-KR" altLang="en-US" kern="0" dirty="0" smtClean="0">
              <a:solidFill>
                <a:prstClr val="white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644" y="6206137"/>
            <a:ext cx="2288644" cy="6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91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8752-08C0-4E05-B6B8-B29720C6FE1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Documents and Settings\user\My Documents\병원 mail\GNUH.gif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" y="6334334"/>
            <a:ext cx="2341095" cy="523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1035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0"/>
            <a:ext cx="7162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3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A1AE6-244E-4958-AAB2-B3DB42E7C8F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8200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0"/>
            <a:ext cx="7086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5E1FA-29E3-4B34-A35B-75DA3CC8BA7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7149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0"/>
            <a:ext cx="7086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E4B1-9780-47AA-9476-095ACE53776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1163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6D9D-C2B0-4DA5-8F58-BC91BF65946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4070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F9629-3E8D-4822-8139-6562D078C33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18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StAntonius_ziekenhuis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73" b="1567"/>
          <a:stretch>
            <a:fillRect/>
          </a:stretch>
        </p:blipFill>
        <p:spPr bwMode="auto">
          <a:xfrm>
            <a:off x="7662863" y="6313488"/>
            <a:ext cx="148113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0"/>
          <p:cNvSpPr>
            <a:spLocks/>
          </p:cNvSpPr>
          <p:nvPr/>
        </p:nvSpPr>
        <p:spPr bwMode="auto">
          <a:xfrm>
            <a:off x="185738" y="255588"/>
            <a:ext cx="8772525" cy="320675"/>
          </a:xfrm>
          <a:custGeom>
            <a:avLst/>
            <a:gdLst/>
            <a:ahLst/>
            <a:cxnLst>
              <a:cxn ang="0">
                <a:pos x="3232" y="109"/>
              </a:cxn>
              <a:cxn ang="0">
                <a:pos x="32" y="109"/>
              </a:cxn>
              <a:cxn ang="0">
                <a:pos x="0" y="77"/>
              </a:cxn>
              <a:cxn ang="0">
                <a:pos x="0" y="32"/>
              </a:cxn>
              <a:cxn ang="0">
                <a:pos x="32" y="0"/>
              </a:cxn>
              <a:cxn ang="0">
                <a:pos x="3200" y="0"/>
              </a:cxn>
              <a:cxn ang="0">
                <a:pos x="3232" y="32"/>
              </a:cxn>
              <a:cxn ang="0">
                <a:pos x="3232" y="109"/>
              </a:cxn>
            </a:cxnLst>
            <a:rect l="0" t="0" r="r" b="b"/>
            <a:pathLst>
              <a:path w="3232" h="109">
                <a:moveTo>
                  <a:pt x="3232" y="109"/>
                </a:moveTo>
                <a:cubicBezTo>
                  <a:pt x="32" y="109"/>
                  <a:pt x="32" y="109"/>
                  <a:pt x="32" y="109"/>
                </a:cubicBezTo>
                <a:cubicBezTo>
                  <a:pt x="14" y="109"/>
                  <a:pt x="0" y="94"/>
                  <a:pt x="0" y="77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4"/>
                  <a:pt x="14" y="0"/>
                  <a:pt x="32" y="0"/>
                </a:cubicBezTo>
                <a:cubicBezTo>
                  <a:pt x="3200" y="0"/>
                  <a:pt x="3200" y="0"/>
                  <a:pt x="3200" y="0"/>
                </a:cubicBezTo>
                <a:cubicBezTo>
                  <a:pt x="3217" y="0"/>
                  <a:pt x="3232" y="14"/>
                  <a:pt x="3232" y="32"/>
                </a:cubicBezTo>
                <a:lnTo>
                  <a:pt x="3232" y="109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4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19FD2-20F9-40EF-82F8-8FC05D17BE6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547119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3" y="27310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31A9-700B-4BAC-9666-2D07D2E9614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2509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767BE-667D-4F69-92C5-8A0547B36C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1485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B6A7-35BD-49A6-96BE-2C49AD816B6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6453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91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91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A056-9170-4009-B9EC-4AB1E2CC79B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6086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85999" y="6325272"/>
            <a:ext cx="7988400" cy="263525"/>
          </a:xfrm>
        </p:spPr>
        <p:txBody>
          <a:bodyPr anchor="b"/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7"/>
          </p:nvPr>
        </p:nvSpPr>
        <p:spPr>
          <a:xfrm>
            <a:off x="486029" y="6526800"/>
            <a:ext cx="7740425" cy="27305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3"/>
                </a:solidFill>
              </a:defRPr>
            </a:lvl1pPr>
            <a:lvl2pPr>
              <a:defRPr sz="800">
                <a:solidFill>
                  <a:schemeClr val="accent3"/>
                </a:solidFill>
              </a:defRPr>
            </a:lvl2pPr>
            <a:lvl3pPr>
              <a:defRPr sz="800">
                <a:solidFill>
                  <a:schemeClr val="accent3"/>
                </a:solidFill>
              </a:defRPr>
            </a:lvl3pPr>
            <a:lvl4pPr>
              <a:defRPr sz="800">
                <a:solidFill>
                  <a:schemeClr val="accent3"/>
                </a:solidFill>
              </a:defRPr>
            </a:lvl4pPr>
            <a:lvl5pPr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4993991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416" y="822380"/>
            <a:ext cx="8433148" cy="678602"/>
          </a:xfrm>
        </p:spPr>
        <p:txBody>
          <a:bodyPr anchor="b">
            <a:noAutofit/>
          </a:bodyPr>
          <a:lstStyle>
            <a:lvl1pPr algn="l">
              <a:defRPr sz="3200" b="1">
                <a:solidFill>
                  <a:srgbClr val="CD052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9622" y="6356422"/>
            <a:ext cx="28956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6644" y="6356422"/>
            <a:ext cx="2133600" cy="365125"/>
          </a:xfrm>
        </p:spPr>
        <p:txBody>
          <a:bodyPr/>
          <a:lstStyle>
            <a:lvl1pPr>
              <a:defRPr sz="1050">
                <a:latin typeface="Arial" pitchFamily="34" charset="0"/>
                <a:cs typeface="Arial" pitchFamily="34" charset="0"/>
              </a:defRPr>
            </a:lvl1pPr>
          </a:lstStyle>
          <a:p>
            <a:fld id="{8B507601-6F78-874F-8ED8-13EC12166D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03788" y="1766171"/>
            <a:ext cx="8536487" cy="437251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400">
                <a:latin typeface="Arial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2000">
                <a:latin typeface="Arial" pitchFamily="34" charset="0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1800">
                <a:latin typeface="Arial" pitchFamily="34" charset="0"/>
                <a:cs typeface="Arial" pitchFamily="34" charset="0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1600">
                <a:latin typeface="Arial" pitchFamily="34" charset="0"/>
                <a:cs typeface="Arial" pitchFamily="34" charset="0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</a:t>
            </a:r>
            <a:r>
              <a:rPr lang="en-US" dirty="0" err="1" smtClean="0"/>
              <a:t>levelc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42693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3" descr="StAntonius_ziekenhuis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73" b="1567"/>
          <a:stretch>
            <a:fillRect/>
          </a:stretch>
        </p:blipFill>
        <p:spPr bwMode="auto">
          <a:xfrm>
            <a:off x="7662863" y="6313488"/>
            <a:ext cx="148113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0"/>
          <p:cNvSpPr>
            <a:spLocks/>
          </p:cNvSpPr>
          <p:nvPr/>
        </p:nvSpPr>
        <p:spPr bwMode="auto">
          <a:xfrm>
            <a:off x="185738" y="255588"/>
            <a:ext cx="8772525" cy="320675"/>
          </a:xfrm>
          <a:custGeom>
            <a:avLst/>
            <a:gdLst/>
            <a:ahLst/>
            <a:cxnLst>
              <a:cxn ang="0">
                <a:pos x="3232" y="109"/>
              </a:cxn>
              <a:cxn ang="0">
                <a:pos x="32" y="109"/>
              </a:cxn>
              <a:cxn ang="0">
                <a:pos x="0" y="77"/>
              </a:cxn>
              <a:cxn ang="0">
                <a:pos x="0" y="32"/>
              </a:cxn>
              <a:cxn ang="0">
                <a:pos x="32" y="0"/>
              </a:cxn>
              <a:cxn ang="0">
                <a:pos x="3200" y="0"/>
              </a:cxn>
              <a:cxn ang="0">
                <a:pos x="3232" y="32"/>
              </a:cxn>
              <a:cxn ang="0">
                <a:pos x="3232" y="109"/>
              </a:cxn>
            </a:cxnLst>
            <a:rect l="0" t="0" r="r" b="b"/>
            <a:pathLst>
              <a:path w="3232" h="109">
                <a:moveTo>
                  <a:pt x="3232" y="109"/>
                </a:moveTo>
                <a:cubicBezTo>
                  <a:pt x="32" y="109"/>
                  <a:pt x="32" y="109"/>
                  <a:pt x="32" y="109"/>
                </a:cubicBezTo>
                <a:cubicBezTo>
                  <a:pt x="14" y="109"/>
                  <a:pt x="0" y="94"/>
                  <a:pt x="0" y="77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4"/>
                  <a:pt x="14" y="0"/>
                  <a:pt x="32" y="0"/>
                </a:cubicBezTo>
                <a:cubicBezTo>
                  <a:pt x="3200" y="0"/>
                  <a:pt x="3200" y="0"/>
                  <a:pt x="3200" y="0"/>
                </a:cubicBezTo>
                <a:cubicBezTo>
                  <a:pt x="3217" y="0"/>
                  <a:pt x="3232" y="14"/>
                  <a:pt x="3232" y="32"/>
                </a:cubicBezTo>
                <a:lnTo>
                  <a:pt x="3232" y="109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325" y="884238"/>
            <a:ext cx="8255000" cy="442912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444500" y="1906588"/>
            <a:ext cx="8255000" cy="4433887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A22C1-7483-45B5-BB7E-4EE33AA0670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9643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292725" y="1125538"/>
            <a:ext cx="4032250" cy="3254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lIns="91414" tIns="45708" rIns="91414" bIns="45708">
            <a:spAutoFit/>
          </a:bodyPr>
          <a:lstStyle/>
          <a:p>
            <a:pPr algn="ctr" latinLnBrk="0">
              <a:spcBef>
                <a:spcPct val="50000"/>
              </a:spcBef>
              <a:defRPr/>
            </a:pPr>
            <a:endParaRPr lang="en-US" dirty="0">
              <a:solidFill>
                <a:srgbClr val="FFFFFF"/>
              </a:solidFill>
              <a:latin typeface="BISansCond" pitchFamily="2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716463" y="4221163"/>
            <a:ext cx="2303462" cy="3254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lIns="91414" tIns="45708" rIns="91414" bIns="45708">
            <a:spAutoFit/>
          </a:bodyPr>
          <a:lstStyle/>
          <a:p>
            <a:pPr algn="ctr" latinLnBrk="0">
              <a:spcBef>
                <a:spcPct val="50000"/>
              </a:spcBef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6350" y="5770563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/>
          <a:p>
            <a:pPr algn="r" eaLnBrk="0" latinLnBrk="0" hangingPunct="0">
              <a:lnSpc>
                <a:spcPct val="85000"/>
              </a:lnSpc>
              <a:defRPr/>
            </a:pPr>
            <a:endParaRPr lang="en-GB" sz="800" dirty="0">
              <a:solidFill>
                <a:srgbClr val="00498B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72390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latinLnBrk="0">
              <a:defRPr/>
            </a:pPr>
            <a:endParaRPr lang="en-GB" sz="800" dirty="0">
              <a:solidFill>
                <a:srgbClr val="00498B"/>
              </a:solidFill>
            </a:endParaRP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85775" y="1546225"/>
            <a:ext cx="7772400" cy="1204913"/>
          </a:xfrm>
        </p:spPr>
        <p:txBody>
          <a:bodyPr lIns="90000"/>
          <a:lstStyle>
            <a:lvl1pPr>
              <a:defRPr b="1" smtClean="0"/>
            </a:lvl1pPr>
          </a:lstStyle>
          <a:p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8704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85775" y="3090863"/>
            <a:ext cx="6400800" cy="1752600"/>
          </a:xfrm>
        </p:spPr>
        <p:txBody>
          <a:bodyPr lIns="90000"/>
          <a:lstStyle>
            <a:lvl1pPr marL="0" indent="0">
              <a:buFontTx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  <a:endParaRPr lang="en-GB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7"/>
          </p:nvPr>
        </p:nvSpPr>
        <p:spPr>
          <a:xfrm>
            <a:off x="486000" y="6526800"/>
            <a:ext cx="7740000" cy="27305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3"/>
                </a:solidFill>
              </a:defRPr>
            </a:lvl1pPr>
            <a:lvl2pPr>
              <a:defRPr sz="800">
                <a:solidFill>
                  <a:schemeClr val="accent3"/>
                </a:solidFill>
              </a:defRPr>
            </a:lvl2pPr>
            <a:lvl3pPr>
              <a:defRPr sz="800">
                <a:solidFill>
                  <a:schemeClr val="accent3"/>
                </a:solidFill>
              </a:defRPr>
            </a:lvl3pPr>
            <a:lvl4pPr>
              <a:defRPr sz="800">
                <a:solidFill>
                  <a:schemeClr val="accent3"/>
                </a:solidFill>
              </a:defRPr>
            </a:lvl4pPr>
            <a:lvl5pPr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6908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fontAlgn="auto" hangingPunct="0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defRPr sz="1200" dirty="0">
                <a:solidFill>
                  <a:srgbClr val="00498B"/>
                </a:solidFill>
                <a:latin typeface="Tahom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699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3326"/>
            <a:ext cx="4038600" cy="4922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3326"/>
            <a:ext cx="4038600" cy="4922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342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642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7"/>
          </p:nvPr>
        </p:nvSpPr>
        <p:spPr>
          <a:xfrm>
            <a:off x="486000" y="6526800"/>
            <a:ext cx="7740000" cy="27305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3"/>
                </a:solidFill>
              </a:defRPr>
            </a:lvl1pPr>
            <a:lvl2pPr>
              <a:defRPr sz="800">
                <a:solidFill>
                  <a:schemeClr val="accent3"/>
                </a:solidFill>
              </a:defRPr>
            </a:lvl2pPr>
            <a:lvl3pPr>
              <a:defRPr sz="800">
                <a:solidFill>
                  <a:schemeClr val="accent3"/>
                </a:solidFill>
              </a:defRPr>
            </a:lvl3pPr>
            <a:lvl4pPr>
              <a:defRPr sz="800">
                <a:solidFill>
                  <a:schemeClr val="accent3"/>
                </a:solidFill>
              </a:defRPr>
            </a:lvl4pPr>
            <a:lvl5pPr>
              <a:defRPr sz="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957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4360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26714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oke Prevention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01" y="163512"/>
            <a:ext cx="8539198" cy="9382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367202" y="1540670"/>
            <a:ext cx="8539199" cy="42338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498B"/>
                </a:solidFill>
                <a:latin typeface="Arial" pitchFamily="34" charset="0"/>
                <a:cs typeface="Arial" pitchFamily="34" charset="0"/>
              </a:rPr>
              <a:t>Monday, 14 January 2013 Place </a:t>
            </a:r>
            <a:endParaRPr lang="en-GB" dirty="0">
              <a:solidFill>
                <a:srgbClr val="0049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Add footer copy &gt; View slide Master&gt; Insert &gt; Header and Footer.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fld id="{86774368-8FDD-4CBD-8DFF-AF9AEEB48A68}" type="slidenum">
              <a:rPr lang="en-GB">
                <a:solidFill>
                  <a:srgbClr val="00498B"/>
                </a:solidFill>
                <a:latin typeface="Arial" pitchFamily="34" charset="0"/>
                <a:cs typeface="Arial" pitchFamily="34" charset="0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00498B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188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mtClean="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2714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068311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7862"/>
            <a:ext cx="8229600" cy="1743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2144" y="135570"/>
            <a:ext cx="632954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862321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7918663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3488"/>
            <a:ext cx="4038600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33488"/>
            <a:ext cx="4038600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2144" y="135570"/>
            <a:ext cx="632954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397911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2144" y="135570"/>
            <a:ext cx="632954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0110818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1152144" y="135570"/>
            <a:ext cx="632954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4553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16016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4863" y="1600200"/>
            <a:ext cx="37925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800" y="1600200"/>
            <a:ext cx="37941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48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6530475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183460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2144" y="135570"/>
            <a:ext cx="632954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1956687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3038"/>
            <a:ext cx="2057400" cy="6067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3038"/>
            <a:ext cx="6019800" cy="6067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2435269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233488"/>
            <a:ext cx="8229600" cy="5006975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AU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2144" y="135570"/>
            <a:ext cx="632954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541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2144" y="135570"/>
            <a:ext cx="632954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0582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2144" y="135570"/>
            <a:ext cx="632954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6720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AN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 marL="236538" indent="-236538">
              <a:buFont typeface="Lucida Grande"/>
              <a:buChar char="»"/>
              <a:defRPr>
                <a:solidFill>
                  <a:srgbClr val="FFFFFF"/>
                </a:solidFill>
              </a:defRPr>
            </a:lvl1pPr>
            <a:lvl2pPr marL="693738" indent="-236538">
              <a:buFont typeface="Lucida Grande"/>
              <a:buChar char="»"/>
              <a:defRPr>
                <a:solidFill>
                  <a:srgbClr val="89E0FD"/>
                </a:solidFill>
              </a:defRPr>
            </a:lvl2pPr>
            <a:lvl3pPr marL="1087438" indent="-173038">
              <a:buFont typeface="Lucida Grande"/>
              <a:buChar char="»"/>
              <a:defRPr>
                <a:solidFill>
                  <a:srgbClr val="89E0FD"/>
                </a:solidFill>
              </a:defRPr>
            </a:lvl3pPr>
            <a:lvl4pPr marL="1544638" indent="-173038">
              <a:buFont typeface="Lucida Grande"/>
              <a:buChar char="»"/>
              <a:defRPr>
                <a:solidFill>
                  <a:srgbClr val="89E0FD"/>
                </a:solidFill>
              </a:defRPr>
            </a:lvl4pPr>
            <a:lvl5pPr marL="2001838" indent="-173038">
              <a:buFont typeface="Lucida Grande"/>
              <a:buChar char="»"/>
              <a:defRPr>
                <a:solidFill>
                  <a:srgbClr val="89E0FD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172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067800" cy="662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06446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278458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08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558111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52602257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421675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084031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404251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82742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47665743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2350580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508360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8000" y="390525"/>
            <a:ext cx="2286000" cy="555307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390525"/>
            <a:ext cx="6705600" cy="555307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927693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772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153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115" y="456880"/>
            <a:ext cx="7818050" cy="320088"/>
          </a:xfrm>
        </p:spPr>
        <p:txBody>
          <a:bodyPr anchor="ctr" anchorCtr="0">
            <a:noAutofit/>
          </a:bodyPr>
          <a:lstStyle>
            <a:lvl1pPr>
              <a:defRPr lang="en-GB" sz="24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5"/>
          <p:cNvCxnSpPr/>
          <p:nvPr userDrawn="1"/>
        </p:nvCxnSpPr>
        <p:spPr>
          <a:xfrm>
            <a:off x="287543" y="6398165"/>
            <a:ext cx="8548312" cy="0"/>
          </a:xfrm>
          <a:prstGeom prst="line">
            <a:avLst/>
          </a:prstGeom>
          <a:ln w="9525">
            <a:solidFill>
              <a:schemeClr val="tx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 userDrawn="1"/>
        </p:nvSpPr>
        <p:spPr>
          <a:xfrm>
            <a:off x="8081752" y="6456316"/>
            <a:ext cx="754103" cy="228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884013" latinLnBrk="0"/>
            <a:fld id="{5B6E1722-6254-491C-8894-8A8F85A11E09}" type="slidenum">
              <a:rPr lang="ko-KR" altLang="en-US" sz="1015" smtClean="0">
                <a:solidFill>
                  <a:srgbClr val="58595B"/>
                </a:solidFill>
              </a:rPr>
              <a:pPr algn="r" defTabSz="884013" latinLnBrk="0"/>
              <a:t>‹#›</a:t>
            </a:fld>
            <a:endParaRPr lang="ko-KR" altLang="en-US" sz="1015" dirty="0" smtClean="0">
              <a:solidFill>
                <a:srgbClr val="58595B"/>
              </a:solidFill>
            </a:endParaRPr>
          </a:p>
        </p:txBody>
      </p:sp>
      <p:pic>
        <p:nvPicPr>
          <p:cNvPr id="9" name="Picture 2" descr="I:\Image Library\VS\Ipsos Branding Guideline\3 Ipsos WSBL logo\압축 해제\Ipsos-Healthcare1\Ipsos Healthcare-WT-co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" y="6504940"/>
            <a:ext cx="1950856" cy="3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286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115" y="456880"/>
            <a:ext cx="7818050" cy="320088"/>
          </a:xfrm>
        </p:spPr>
        <p:txBody>
          <a:bodyPr anchor="ctr" anchorCtr="0">
            <a:noAutofit/>
          </a:bodyPr>
          <a:lstStyle>
            <a:lvl1pPr>
              <a:defRPr lang="en-GB" sz="24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309509" y="971129"/>
            <a:ext cx="8516506" cy="729680"/>
          </a:xfrm>
          <a:prstGeom prst="rect">
            <a:avLst/>
          </a:prstGeom>
        </p:spPr>
        <p:txBody>
          <a:bodyPr>
            <a:noAutofit/>
          </a:bodyPr>
          <a:lstStyle>
            <a:lvl1pPr marL="158235" indent="-158235">
              <a:spcBef>
                <a:spcPts val="277"/>
              </a:spcBef>
              <a:buClr>
                <a:schemeClr val="tx2">
                  <a:lumMod val="75000"/>
                </a:schemeClr>
              </a:buClr>
              <a:buSzPct val="80000"/>
              <a:buFont typeface="Arial" panose="020B0604020202020204" pitchFamily="34" charset="0"/>
              <a:buChar char="▐"/>
              <a:defRPr sz="1108"/>
            </a:lvl1pPr>
            <a:lvl2pPr marL="334052" indent="-167028">
              <a:tabLst/>
              <a:defRPr sz="923"/>
            </a:lvl2pPr>
            <a:lvl3pPr marL="334052" indent="-167028">
              <a:spcBef>
                <a:spcPts val="277"/>
              </a:spcBef>
              <a:defRPr lang="en-US" sz="1015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334052" lvl="2" indent="-167028" algn="l" defTabSz="884013" rtl="0" eaLnBrk="1" latinLnBrk="0" hangingPunct="1">
              <a:lnSpc>
                <a:spcPct val="90000"/>
              </a:lnSpc>
              <a:spcBef>
                <a:spcPts val="277"/>
              </a:spcBef>
              <a:buFont typeface="Calibri" pitchFamily="34" charset="0"/>
              <a:buChar char="–"/>
            </a:pPr>
            <a:r>
              <a:rPr lang="en-US" dirty="0" smtClean="0"/>
              <a:t>Second level</a:t>
            </a:r>
          </a:p>
        </p:txBody>
      </p:sp>
      <p:cxnSp>
        <p:nvCxnSpPr>
          <p:cNvPr id="20" name="Straight Connector 5"/>
          <p:cNvCxnSpPr/>
          <p:nvPr userDrawn="1"/>
        </p:nvCxnSpPr>
        <p:spPr>
          <a:xfrm>
            <a:off x="287543" y="6237288"/>
            <a:ext cx="8548312" cy="0"/>
          </a:xfrm>
          <a:prstGeom prst="line">
            <a:avLst/>
          </a:prstGeom>
          <a:ln w="9525">
            <a:solidFill>
              <a:schemeClr val="tx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 userDrawn="1"/>
        </p:nvSpPr>
        <p:spPr>
          <a:xfrm>
            <a:off x="8081752" y="6456316"/>
            <a:ext cx="754103" cy="228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884013" latinLnBrk="0"/>
            <a:fld id="{5B6E1722-6254-491C-8894-8A8F85A11E09}" type="slidenum">
              <a:rPr lang="ko-KR" altLang="en-US" sz="1015" smtClean="0">
                <a:solidFill>
                  <a:srgbClr val="58595B"/>
                </a:solidFill>
              </a:rPr>
              <a:pPr algn="r" defTabSz="884013" latinLnBrk="0"/>
              <a:t>‹#›</a:t>
            </a:fld>
            <a:endParaRPr lang="ko-KR" altLang="en-US" sz="1015" dirty="0" smtClean="0">
              <a:solidFill>
                <a:srgbClr val="58595B"/>
              </a:solidFill>
            </a:endParaRPr>
          </a:p>
        </p:txBody>
      </p:sp>
      <p:pic>
        <p:nvPicPr>
          <p:cNvPr id="22" name="Picture 2" descr="I:\Image Library\VS\Ipsos Branding Guideline\3 Ipsos WSBL logo\압축 해제\Ipsos-Healthcare1\Ipsos Healthcare-WT-co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" y="6390003"/>
            <a:ext cx="1950856" cy="3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2312377" y="6308726"/>
            <a:ext cx="6047643" cy="504825"/>
          </a:xfrm>
        </p:spPr>
        <p:txBody>
          <a:bodyPr>
            <a:noAutofit/>
          </a:bodyPr>
          <a:lstStyle>
            <a:lvl1pPr>
              <a:defRPr sz="738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738"/>
            </a:lvl2pPr>
            <a:lvl3pPr>
              <a:defRPr sz="738"/>
            </a:lvl3pPr>
            <a:lvl4pPr>
              <a:defRPr sz="738"/>
            </a:lvl4pPr>
            <a:lvl5pPr>
              <a:defRPr sz="738"/>
            </a:lvl5pPr>
          </a:lstStyle>
          <a:p>
            <a:pPr lvl="0"/>
            <a:r>
              <a:rPr lang="en-US" altLang="ko-KR" dirty="0" smtClean="0"/>
              <a:t>Q.</a:t>
            </a:r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3729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5128116" y="3559285"/>
            <a:ext cx="1577322" cy="854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6735185" y="2658039"/>
            <a:ext cx="1716544" cy="8340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 userDrawn="1"/>
        </p:nvSpPr>
        <p:spPr>
          <a:xfrm rot="3160954">
            <a:off x="4813574" y="1322593"/>
            <a:ext cx="4868364" cy="3551754"/>
          </a:xfrm>
          <a:custGeom>
            <a:avLst/>
            <a:gdLst>
              <a:gd name="connsiteX0" fmla="*/ 0 w 6739128"/>
              <a:gd name="connsiteY0" fmla="*/ 0 h 4873752"/>
              <a:gd name="connsiteX1" fmla="*/ 3886200 w 6739128"/>
              <a:gd name="connsiteY1" fmla="*/ 3785616 h 4873752"/>
              <a:gd name="connsiteX2" fmla="*/ 6739128 w 6739128"/>
              <a:gd name="connsiteY2" fmla="*/ 4873752 h 4873752"/>
              <a:gd name="connsiteX0" fmla="*/ 0 w 6739128"/>
              <a:gd name="connsiteY0" fmla="*/ 0 h 4873752"/>
              <a:gd name="connsiteX1" fmla="*/ 6739128 w 6739128"/>
              <a:gd name="connsiteY1" fmla="*/ 4873752 h 4873752"/>
              <a:gd name="connsiteX0" fmla="*/ 0 w 6739128"/>
              <a:gd name="connsiteY0" fmla="*/ 0 h 4910328"/>
              <a:gd name="connsiteX1" fmla="*/ 6739128 w 6739128"/>
              <a:gd name="connsiteY1" fmla="*/ 4910328 h 4910328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684082"/>
              <a:gd name="connsiteY0" fmla="*/ 0 h 4794488"/>
              <a:gd name="connsiteX1" fmla="*/ 6684082 w 6684082"/>
              <a:gd name="connsiteY1" fmla="*/ 4794488 h 4794488"/>
              <a:gd name="connsiteX0" fmla="*/ 0 w 5499428"/>
              <a:gd name="connsiteY0" fmla="*/ 0 h 4153284"/>
              <a:gd name="connsiteX1" fmla="*/ 5499428 w 5499428"/>
              <a:gd name="connsiteY1" fmla="*/ 4153284 h 4153284"/>
              <a:gd name="connsiteX0" fmla="*/ 0 w 5390718"/>
              <a:gd name="connsiteY0" fmla="*/ 0 h 4161488"/>
              <a:gd name="connsiteX1" fmla="*/ 5390718 w 5390718"/>
              <a:gd name="connsiteY1" fmla="*/ 4161488 h 4161488"/>
              <a:gd name="connsiteX0" fmla="*/ 0 w 5367597"/>
              <a:gd name="connsiteY0" fmla="*/ 0 h 4153579"/>
              <a:gd name="connsiteX1" fmla="*/ 5367597 w 5367597"/>
              <a:gd name="connsiteY1" fmla="*/ 4153579 h 415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7597" h="4153579">
                <a:moveTo>
                  <a:pt x="0" y="0"/>
                </a:moveTo>
                <a:cubicBezTo>
                  <a:pt x="1063752" y="2237232"/>
                  <a:pt x="2694501" y="3662851"/>
                  <a:pt x="5367597" y="4153579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5442070" y="2150557"/>
            <a:ext cx="2506896" cy="265784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714917" y="4413540"/>
            <a:ext cx="413196" cy="3229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 flipV="1">
            <a:off x="4483818" y="3492104"/>
            <a:ext cx="648812" cy="921436"/>
          </a:xfrm>
          <a:prstGeom prst="line">
            <a:avLst/>
          </a:prstGeom>
          <a:ln w="952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 userDrawn="1"/>
        </p:nvSpPr>
        <p:spPr>
          <a:xfrm flipV="1">
            <a:off x="8249650" y="24437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570984" y="2287233"/>
            <a:ext cx="2249068" cy="2384495"/>
          </a:xfrm>
          <a:prstGeom prst="roundRect">
            <a:avLst>
              <a:gd name="adj" fmla="val 50000"/>
            </a:avLst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58595B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 flipV="1">
            <a:off x="4926035" y="41992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 flipV="1">
            <a:off x="4665829" y="3800810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 flipV="1">
            <a:off x="4626737" y="4649064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287543" y="6179208"/>
            <a:ext cx="8548312" cy="0"/>
          </a:xfrm>
          <a:prstGeom prst="line">
            <a:avLst/>
          </a:prstGeom>
          <a:ln w="9525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2"/>
          <p:cNvCxnSpPr/>
          <p:nvPr userDrawn="1"/>
        </p:nvCxnSpPr>
        <p:spPr>
          <a:xfrm>
            <a:off x="301687" y="3479481"/>
            <a:ext cx="418213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12994" y="3182576"/>
            <a:ext cx="3975897" cy="295466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Divider slide title</a:t>
            </a:r>
            <a:endParaRPr lang="en-GB" dirty="0"/>
          </a:p>
        </p:txBody>
      </p:sp>
      <p:sp>
        <p:nvSpPr>
          <p:cNvPr id="21" name="Text Placeholder 46"/>
          <p:cNvSpPr>
            <a:spLocks noGrp="1"/>
          </p:cNvSpPr>
          <p:nvPr>
            <p:ph type="body" sz="quarter" idx="11" hasCustomPrompt="1"/>
          </p:nvPr>
        </p:nvSpPr>
        <p:spPr>
          <a:xfrm>
            <a:off x="312993" y="3536588"/>
            <a:ext cx="3975897" cy="28418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8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Divider slide subtitle</a:t>
            </a:r>
          </a:p>
        </p:txBody>
      </p:sp>
      <p:sp>
        <p:nvSpPr>
          <p:cNvPr id="24" name="직사각형 23"/>
          <p:cNvSpPr/>
          <p:nvPr userDrawn="1"/>
        </p:nvSpPr>
        <p:spPr>
          <a:xfrm>
            <a:off x="8081752" y="6402277"/>
            <a:ext cx="754103" cy="228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884013" latinLnBrk="0"/>
            <a:fld id="{5B6E1722-6254-491C-8894-8A8F85A11E09}" type="slidenum">
              <a:rPr lang="ko-KR" altLang="en-US" sz="1015" smtClean="0">
                <a:solidFill>
                  <a:srgbClr val="FFFFFF"/>
                </a:solidFill>
              </a:rPr>
              <a:pPr algn="r" defTabSz="884013" latinLnBrk="0"/>
              <a:t>‹#›</a:t>
            </a:fld>
            <a:endParaRPr lang="ko-KR" altLang="en-US" sz="1015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278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008E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5128116" y="3559285"/>
            <a:ext cx="1577322" cy="854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6735185" y="2658039"/>
            <a:ext cx="1716544" cy="8340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 userDrawn="1"/>
        </p:nvSpPr>
        <p:spPr>
          <a:xfrm rot="3160954">
            <a:off x="4813574" y="1322593"/>
            <a:ext cx="4868364" cy="3551754"/>
          </a:xfrm>
          <a:custGeom>
            <a:avLst/>
            <a:gdLst>
              <a:gd name="connsiteX0" fmla="*/ 0 w 6739128"/>
              <a:gd name="connsiteY0" fmla="*/ 0 h 4873752"/>
              <a:gd name="connsiteX1" fmla="*/ 3886200 w 6739128"/>
              <a:gd name="connsiteY1" fmla="*/ 3785616 h 4873752"/>
              <a:gd name="connsiteX2" fmla="*/ 6739128 w 6739128"/>
              <a:gd name="connsiteY2" fmla="*/ 4873752 h 4873752"/>
              <a:gd name="connsiteX0" fmla="*/ 0 w 6739128"/>
              <a:gd name="connsiteY0" fmla="*/ 0 h 4873752"/>
              <a:gd name="connsiteX1" fmla="*/ 6739128 w 6739128"/>
              <a:gd name="connsiteY1" fmla="*/ 4873752 h 4873752"/>
              <a:gd name="connsiteX0" fmla="*/ 0 w 6739128"/>
              <a:gd name="connsiteY0" fmla="*/ 0 h 4910328"/>
              <a:gd name="connsiteX1" fmla="*/ 6739128 w 6739128"/>
              <a:gd name="connsiteY1" fmla="*/ 4910328 h 4910328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684082"/>
              <a:gd name="connsiteY0" fmla="*/ 0 h 4794488"/>
              <a:gd name="connsiteX1" fmla="*/ 6684082 w 6684082"/>
              <a:gd name="connsiteY1" fmla="*/ 4794488 h 4794488"/>
              <a:gd name="connsiteX0" fmla="*/ 0 w 5499428"/>
              <a:gd name="connsiteY0" fmla="*/ 0 h 4153284"/>
              <a:gd name="connsiteX1" fmla="*/ 5499428 w 5499428"/>
              <a:gd name="connsiteY1" fmla="*/ 4153284 h 4153284"/>
              <a:gd name="connsiteX0" fmla="*/ 0 w 5390718"/>
              <a:gd name="connsiteY0" fmla="*/ 0 h 4161488"/>
              <a:gd name="connsiteX1" fmla="*/ 5390718 w 5390718"/>
              <a:gd name="connsiteY1" fmla="*/ 4161488 h 4161488"/>
              <a:gd name="connsiteX0" fmla="*/ 0 w 5367597"/>
              <a:gd name="connsiteY0" fmla="*/ 0 h 4153579"/>
              <a:gd name="connsiteX1" fmla="*/ 5367597 w 5367597"/>
              <a:gd name="connsiteY1" fmla="*/ 4153579 h 415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7597" h="4153579">
                <a:moveTo>
                  <a:pt x="0" y="0"/>
                </a:moveTo>
                <a:cubicBezTo>
                  <a:pt x="1063752" y="2237232"/>
                  <a:pt x="2694501" y="3662851"/>
                  <a:pt x="5367597" y="4153579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5442070" y="2150557"/>
            <a:ext cx="2506896" cy="265784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714917" y="4413540"/>
            <a:ext cx="413196" cy="3229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 flipV="1">
            <a:off x="4483818" y="3492104"/>
            <a:ext cx="648812" cy="921436"/>
          </a:xfrm>
          <a:prstGeom prst="line">
            <a:avLst/>
          </a:prstGeom>
          <a:ln w="952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 userDrawn="1"/>
        </p:nvSpPr>
        <p:spPr>
          <a:xfrm flipV="1">
            <a:off x="8249650" y="24437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570984" y="2287233"/>
            <a:ext cx="2249068" cy="2384495"/>
          </a:xfrm>
          <a:prstGeom prst="roundRect">
            <a:avLst>
              <a:gd name="adj" fmla="val 50000"/>
            </a:avLst>
          </a:prstGeom>
          <a:solidFill>
            <a:srgbClr val="008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58595B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 flipV="1">
            <a:off x="4926035" y="41992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 flipV="1">
            <a:off x="4665829" y="3800810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 flipV="1">
            <a:off x="4626737" y="4649064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287543" y="6179208"/>
            <a:ext cx="8548312" cy="0"/>
          </a:xfrm>
          <a:prstGeom prst="line">
            <a:avLst/>
          </a:prstGeom>
          <a:ln w="9525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2"/>
          <p:cNvCxnSpPr/>
          <p:nvPr userDrawn="1"/>
        </p:nvCxnSpPr>
        <p:spPr>
          <a:xfrm>
            <a:off x="301687" y="3479481"/>
            <a:ext cx="418213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12994" y="3182576"/>
            <a:ext cx="3975897" cy="295466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Divider slide title</a:t>
            </a:r>
            <a:endParaRPr lang="en-GB" dirty="0"/>
          </a:p>
        </p:txBody>
      </p:sp>
      <p:sp>
        <p:nvSpPr>
          <p:cNvPr id="21" name="Text Placeholder 46"/>
          <p:cNvSpPr>
            <a:spLocks noGrp="1"/>
          </p:cNvSpPr>
          <p:nvPr>
            <p:ph type="body" sz="quarter" idx="11" hasCustomPrompt="1"/>
          </p:nvPr>
        </p:nvSpPr>
        <p:spPr>
          <a:xfrm>
            <a:off x="312993" y="3536588"/>
            <a:ext cx="3975897" cy="28418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8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Divider slide subtitle</a:t>
            </a:r>
          </a:p>
        </p:txBody>
      </p:sp>
      <p:sp>
        <p:nvSpPr>
          <p:cNvPr id="23" name="직사각형 22"/>
          <p:cNvSpPr/>
          <p:nvPr userDrawn="1"/>
        </p:nvSpPr>
        <p:spPr>
          <a:xfrm>
            <a:off x="8081752" y="6402277"/>
            <a:ext cx="754103" cy="228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884013" latinLnBrk="0"/>
            <a:fld id="{5B6E1722-6254-491C-8894-8A8F85A11E09}" type="slidenum">
              <a:rPr lang="ko-KR" altLang="en-US" sz="1015" smtClean="0">
                <a:solidFill>
                  <a:srgbClr val="FFFFFF"/>
                </a:solidFill>
              </a:rPr>
              <a:pPr algn="r" defTabSz="884013" latinLnBrk="0"/>
              <a:t>‹#›</a:t>
            </a:fld>
            <a:endParaRPr lang="ko-KR" altLang="en-US" sz="1015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59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5128116" y="3559285"/>
            <a:ext cx="1577322" cy="854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6735185" y="2658039"/>
            <a:ext cx="1716544" cy="8340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 userDrawn="1"/>
        </p:nvSpPr>
        <p:spPr>
          <a:xfrm rot="3160954">
            <a:off x="4813574" y="1322593"/>
            <a:ext cx="4868364" cy="3551754"/>
          </a:xfrm>
          <a:custGeom>
            <a:avLst/>
            <a:gdLst>
              <a:gd name="connsiteX0" fmla="*/ 0 w 6739128"/>
              <a:gd name="connsiteY0" fmla="*/ 0 h 4873752"/>
              <a:gd name="connsiteX1" fmla="*/ 3886200 w 6739128"/>
              <a:gd name="connsiteY1" fmla="*/ 3785616 h 4873752"/>
              <a:gd name="connsiteX2" fmla="*/ 6739128 w 6739128"/>
              <a:gd name="connsiteY2" fmla="*/ 4873752 h 4873752"/>
              <a:gd name="connsiteX0" fmla="*/ 0 w 6739128"/>
              <a:gd name="connsiteY0" fmla="*/ 0 h 4873752"/>
              <a:gd name="connsiteX1" fmla="*/ 6739128 w 6739128"/>
              <a:gd name="connsiteY1" fmla="*/ 4873752 h 4873752"/>
              <a:gd name="connsiteX0" fmla="*/ 0 w 6739128"/>
              <a:gd name="connsiteY0" fmla="*/ 0 h 4910328"/>
              <a:gd name="connsiteX1" fmla="*/ 6739128 w 6739128"/>
              <a:gd name="connsiteY1" fmla="*/ 4910328 h 4910328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684082"/>
              <a:gd name="connsiteY0" fmla="*/ 0 h 4794488"/>
              <a:gd name="connsiteX1" fmla="*/ 6684082 w 6684082"/>
              <a:gd name="connsiteY1" fmla="*/ 4794488 h 4794488"/>
              <a:gd name="connsiteX0" fmla="*/ 0 w 5499428"/>
              <a:gd name="connsiteY0" fmla="*/ 0 h 4153284"/>
              <a:gd name="connsiteX1" fmla="*/ 5499428 w 5499428"/>
              <a:gd name="connsiteY1" fmla="*/ 4153284 h 4153284"/>
              <a:gd name="connsiteX0" fmla="*/ 0 w 5390718"/>
              <a:gd name="connsiteY0" fmla="*/ 0 h 4161488"/>
              <a:gd name="connsiteX1" fmla="*/ 5390718 w 5390718"/>
              <a:gd name="connsiteY1" fmla="*/ 4161488 h 4161488"/>
              <a:gd name="connsiteX0" fmla="*/ 0 w 5367597"/>
              <a:gd name="connsiteY0" fmla="*/ 0 h 4153579"/>
              <a:gd name="connsiteX1" fmla="*/ 5367597 w 5367597"/>
              <a:gd name="connsiteY1" fmla="*/ 4153579 h 415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7597" h="4153579">
                <a:moveTo>
                  <a:pt x="0" y="0"/>
                </a:moveTo>
                <a:cubicBezTo>
                  <a:pt x="1063752" y="2237232"/>
                  <a:pt x="2694501" y="3662851"/>
                  <a:pt x="5367597" y="4153579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5442070" y="2150557"/>
            <a:ext cx="2506896" cy="265784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714917" y="4413540"/>
            <a:ext cx="413196" cy="3229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 flipV="1">
            <a:off x="4483818" y="3492104"/>
            <a:ext cx="648812" cy="921436"/>
          </a:xfrm>
          <a:prstGeom prst="line">
            <a:avLst/>
          </a:prstGeom>
          <a:ln w="952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 userDrawn="1"/>
        </p:nvSpPr>
        <p:spPr>
          <a:xfrm flipV="1">
            <a:off x="8249650" y="24437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570984" y="2287233"/>
            <a:ext cx="2249068" cy="23844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58595B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 flipV="1">
            <a:off x="4926035" y="41992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 flipV="1">
            <a:off x="4665829" y="3800810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 flipV="1">
            <a:off x="4626737" y="4649064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287543" y="6179208"/>
            <a:ext cx="8548312" cy="0"/>
          </a:xfrm>
          <a:prstGeom prst="line">
            <a:avLst/>
          </a:prstGeom>
          <a:ln w="9525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2"/>
          <p:cNvCxnSpPr/>
          <p:nvPr userDrawn="1"/>
        </p:nvCxnSpPr>
        <p:spPr>
          <a:xfrm>
            <a:off x="301687" y="3479481"/>
            <a:ext cx="418213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12994" y="3182576"/>
            <a:ext cx="3975897" cy="295466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Divider slide title</a:t>
            </a:r>
            <a:endParaRPr lang="en-GB" dirty="0"/>
          </a:p>
        </p:txBody>
      </p:sp>
      <p:sp>
        <p:nvSpPr>
          <p:cNvPr id="21" name="Text Placeholder 46"/>
          <p:cNvSpPr>
            <a:spLocks noGrp="1"/>
          </p:cNvSpPr>
          <p:nvPr>
            <p:ph type="body" sz="quarter" idx="11" hasCustomPrompt="1"/>
          </p:nvPr>
        </p:nvSpPr>
        <p:spPr>
          <a:xfrm>
            <a:off x="312993" y="3536588"/>
            <a:ext cx="3975897" cy="28418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8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Divider slide subtitle</a:t>
            </a:r>
          </a:p>
        </p:txBody>
      </p:sp>
      <p:sp>
        <p:nvSpPr>
          <p:cNvPr id="23" name="직사각형 22"/>
          <p:cNvSpPr/>
          <p:nvPr userDrawn="1"/>
        </p:nvSpPr>
        <p:spPr>
          <a:xfrm>
            <a:off x="8081752" y="6402277"/>
            <a:ext cx="754103" cy="228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884013" latinLnBrk="0"/>
            <a:fld id="{5B6E1722-6254-491C-8894-8A8F85A11E09}" type="slidenum">
              <a:rPr lang="ko-KR" altLang="en-US" sz="1015" smtClean="0">
                <a:solidFill>
                  <a:srgbClr val="FFFFFF"/>
                </a:solidFill>
              </a:rPr>
              <a:pPr algn="r" defTabSz="884013" latinLnBrk="0"/>
              <a:t>‹#›</a:t>
            </a:fld>
            <a:endParaRPr lang="ko-KR" altLang="en-US" sz="1015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903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5128116" y="3559285"/>
            <a:ext cx="1577322" cy="854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6735185" y="2658039"/>
            <a:ext cx="1716544" cy="8340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 userDrawn="1"/>
        </p:nvSpPr>
        <p:spPr>
          <a:xfrm rot="3160954">
            <a:off x="4813574" y="1322593"/>
            <a:ext cx="4868364" cy="3551754"/>
          </a:xfrm>
          <a:custGeom>
            <a:avLst/>
            <a:gdLst>
              <a:gd name="connsiteX0" fmla="*/ 0 w 6739128"/>
              <a:gd name="connsiteY0" fmla="*/ 0 h 4873752"/>
              <a:gd name="connsiteX1" fmla="*/ 3886200 w 6739128"/>
              <a:gd name="connsiteY1" fmla="*/ 3785616 h 4873752"/>
              <a:gd name="connsiteX2" fmla="*/ 6739128 w 6739128"/>
              <a:gd name="connsiteY2" fmla="*/ 4873752 h 4873752"/>
              <a:gd name="connsiteX0" fmla="*/ 0 w 6739128"/>
              <a:gd name="connsiteY0" fmla="*/ 0 h 4873752"/>
              <a:gd name="connsiteX1" fmla="*/ 6739128 w 6739128"/>
              <a:gd name="connsiteY1" fmla="*/ 4873752 h 4873752"/>
              <a:gd name="connsiteX0" fmla="*/ 0 w 6739128"/>
              <a:gd name="connsiteY0" fmla="*/ 0 h 4910328"/>
              <a:gd name="connsiteX1" fmla="*/ 6739128 w 6739128"/>
              <a:gd name="connsiteY1" fmla="*/ 4910328 h 4910328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684082"/>
              <a:gd name="connsiteY0" fmla="*/ 0 h 4794488"/>
              <a:gd name="connsiteX1" fmla="*/ 6684082 w 6684082"/>
              <a:gd name="connsiteY1" fmla="*/ 4794488 h 4794488"/>
              <a:gd name="connsiteX0" fmla="*/ 0 w 5499428"/>
              <a:gd name="connsiteY0" fmla="*/ 0 h 4153284"/>
              <a:gd name="connsiteX1" fmla="*/ 5499428 w 5499428"/>
              <a:gd name="connsiteY1" fmla="*/ 4153284 h 4153284"/>
              <a:gd name="connsiteX0" fmla="*/ 0 w 5390718"/>
              <a:gd name="connsiteY0" fmla="*/ 0 h 4161488"/>
              <a:gd name="connsiteX1" fmla="*/ 5390718 w 5390718"/>
              <a:gd name="connsiteY1" fmla="*/ 4161488 h 4161488"/>
              <a:gd name="connsiteX0" fmla="*/ 0 w 5367597"/>
              <a:gd name="connsiteY0" fmla="*/ 0 h 4153579"/>
              <a:gd name="connsiteX1" fmla="*/ 5367597 w 5367597"/>
              <a:gd name="connsiteY1" fmla="*/ 4153579 h 415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7597" h="4153579">
                <a:moveTo>
                  <a:pt x="0" y="0"/>
                </a:moveTo>
                <a:cubicBezTo>
                  <a:pt x="1063752" y="2237232"/>
                  <a:pt x="2694501" y="3662851"/>
                  <a:pt x="5367597" y="4153579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5442070" y="2150557"/>
            <a:ext cx="2506896" cy="265784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714917" y="4413540"/>
            <a:ext cx="413196" cy="3229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 flipV="1">
            <a:off x="4483818" y="3492104"/>
            <a:ext cx="648812" cy="921436"/>
          </a:xfrm>
          <a:prstGeom prst="line">
            <a:avLst/>
          </a:prstGeom>
          <a:ln w="952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 userDrawn="1"/>
        </p:nvSpPr>
        <p:spPr>
          <a:xfrm flipV="1">
            <a:off x="8249650" y="24437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570984" y="2287233"/>
            <a:ext cx="2249068" cy="238449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58595B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 flipV="1">
            <a:off x="4926035" y="41992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 flipV="1">
            <a:off x="4665829" y="3800810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 flipV="1">
            <a:off x="4626737" y="4649064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287543" y="6179208"/>
            <a:ext cx="8548312" cy="0"/>
          </a:xfrm>
          <a:prstGeom prst="line">
            <a:avLst/>
          </a:prstGeom>
          <a:ln w="9525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2"/>
          <p:cNvCxnSpPr/>
          <p:nvPr userDrawn="1"/>
        </p:nvCxnSpPr>
        <p:spPr>
          <a:xfrm>
            <a:off x="301687" y="3479481"/>
            <a:ext cx="418213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12994" y="3182576"/>
            <a:ext cx="3975897" cy="295466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Divider slide title</a:t>
            </a:r>
            <a:endParaRPr lang="en-GB" dirty="0"/>
          </a:p>
        </p:txBody>
      </p:sp>
      <p:sp>
        <p:nvSpPr>
          <p:cNvPr id="21" name="Text Placeholder 46"/>
          <p:cNvSpPr>
            <a:spLocks noGrp="1"/>
          </p:cNvSpPr>
          <p:nvPr>
            <p:ph type="body" sz="quarter" idx="11" hasCustomPrompt="1"/>
          </p:nvPr>
        </p:nvSpPr>
        <p:spPr>
          <a:xfrm>
            <a:off x="312993" y="3536588"/>
            <a:ext cx="3975897" cy="28418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8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Divider slide subtitle</a:t>
            </a:r>
          </a:p>
        </p:txBody>
      </p:sp>
      <p:sp>
        <p:nvSpPr>
          <p:cNvPr id="23" name="직사각형 22"/>
          <p:cNvSpPr/>
          <p:nvPr userDrawn="1"/>
        </p:nvSpPr>
        <p:spPr>
          <a:xfrm>
            <a:off x="8081752" y="6402277"/>
            <a:ext cx="754103" cy="228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884013" latinLnBrk="0"/>
            <a:fld id="{5B6E1722-6254-491C-8894-8A8F85A11E09}" type="slidenum">
              <a:rPr lang="ko-KR" altLang="en-US" sz="1015" smtClean="0">
                <a:solidFill>
                  <a:srgbClr val="FFFFFF"/>
                </a:solidFill>
              </a:rPr>
              <a:pPr algn="r" defTabSz="884013" latinLnBrk="0"/>
              <a:t>‹#›</a:t>
            </a:fld>
            <a:endParaRPr lang="ko-KR" altLang="en-US" sz="1015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86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5128116" y="3559285"/>
            <a:ext cx="1577322" cy="854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6735185" y="2658039"/>
            <a:ext cx="1716544" cy="8340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 userDrawn="1"/>
        </p:nvSpPr>
        <p:spPr>
          <a:xfrm rot="3160954">
            <a:off x="4813574" y="1322593"/>
            <a:ext cx="4868364" cy="3551754"/>
          </a:xfrm>
          <a:custGeom>
            <a:avLst/>
            <a:gdLst>
              <a:gd name="connsiteX0" fmla="*/ 0 w 6739128"/>
              <a:gd name="connsiteY0" fmla="*/ 0 h 4873752"/>
              <a:gd name="connsiteX1" fmla="*/ 3886200 w 6739128"/>
              <a:gd name="connsiteY1" fmla="*/ 3785616 h 4873752"/>
              <a:gd name="connsiteX2" fmla="*/ 6739128 w 6739128"/>
              <a:gd name="connsiteY2" fmla="*/ 4873752 h 4873752"/>
              <a:gd name="connsiteX0" fmla="*/ 0 w 6739128"/>
              <a:gd name="connsiteY0" fmla="*/ 0 h 4873752"/>
              <a:gd name="connsiteX1" fmla="*/ 6739128 w 6739128"/>
              <a:gd name="connsiteY1" fmla="*/ 4873752 h 4873752"/>
              <a:gd name="connsiteX0" fmla="*/ 0 w 6739128"/>
              <a:gd name="connsiteY0" fmla="*/ 0 h 4910328"/>
              <a:gd name="connsiteX1" fmla="*/ 6739128 w 6739128"/>
              <a:gd name="connsiteY1" fmla="*/ 4910328 h 4910328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684082"/>
              <a:gd name="connsiteY0" fmla="*/ 0 h 4794488"/>
              <a:gd name="connsiteX1" fmla="*/ 6684082 w 6684082"/>
              <a:gd name="connsiteY1" fmla="*/ 4794488 h 4794488"/>
              <a:gd name="connsiteX0" fmla="*/ 0 w 5499428"/>
              <a:gd name="connsiteY0" fmla="*/ 0 h 4153284"/>
              <a:gd name="connsiteX1" fmla="*/ 5499428 w 5499428"/>
              <a:gd name="connsiteY1" fmla="*/ 4153284 h 4153284"/>
              <a:gd name="connsiteX0" fmla="*/ 0 w 5390718"/>
              <a:gd name="connsiteY0" fmla="*/ 0 h 4161488"/>
              <a:gd name="connsiteX1" fmla="*/ 5390718 w 5390718"/>
              <a:gd name="connsiteY1" fmla="*/ 4161488 h 4161488"/>
              <a:gd name="connsiteX0" fmla="*/ 0 w 5367597"/>
              <a:gd name="connsiteY0" fmla="*/ 0 h 4153579"/>
              <a:gd name="connsiteX1" fmla="*/ 5367597 w 5367597"/>
              <a:gd name="connsiteY1" fmla="*/ 4153579 h 415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7597" h="4153579">
                <a:moveTo>
                  <a:pt x="0" y="0"/>
                </a:moveTo>
                <a:cubicBezTo>
                  <a:pt x="1063752" y="2237232"/>
                  <a:pt x="2694501" y="3662851"/>
                  <a:pt x="5367597" y="4153579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5442070" y="2150557"/>
            <a:ext cx="2506896" cy="265784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714917" y="4413540"/>
            <a:ext cx="413196" cy="3229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 flipV="1">
            <a:off x="4483818" y="3492104"/>
            <a:ext cx="648812" cy="921436"/>
          </a:xfrm>
          <a:prstGeom prst="line">
            <a:avLst/>
          </a:prstGeom>
          <a:ln w="952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 userDrawn="1"/>
        </p:nvSpPr>
        <p:spPr>
          <a:xfrm flipV="1">
            <a:off x="8249650" y="24437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570984" y="2287233"/>
            <a:ext cx="2249068" cy="238449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58595B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 flipV="1">
            <a:off x="4926035" y="41992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 flipV="1">
            <a:off x="4665829" y="3800810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 flipV="1">
            <a:off x="4626737" y="4649064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287543" y="6179208"/>
            <a:ext cx="8548312" cy="0"/>
          </a:xfrm>
          <a:prstGeom prst="line">
            <a:avLst/>
          </a:prstGeom>
          <a:ln w="9525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2"/>
          <p:cNvCxnSpPr/>
          <p:nvPr userDrawn="1"/>
        </p:nvCxnSpPr>
        <p:spPr>
          <a:xfrm>
            <a:off x="301687" y="3479481"/>
            <a:ext cx="418213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12994" y="3182576"/>
            <a:ext cx="3975897" cy="295466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Divider slide title</a:t>
            </a:r>
            <a:endParaRPr lang="en-GB" dirty="0"/>
          </a:p>
        </p:txBody>
      </p:sp>
      <p:sp>
        <p:nvSpPr>
          <p:cNvPr id="21" name="Text Placeholder 46"/>
          <p:cNvSpPr>
            <a:spLocks noGrp="1"/>
          </p:cNvSpPr>
          <p:nvPr>
            <p:ph type="body" sz="quarter" idx="11" hasCustomPrompt="1"/>
          </p:nvPr>
        </p:nvSpPr>
        <p:spPr>
          <a:xfrm>
            <a:off x="312993" y="3536588"/>
            <a:ext cx="3975897" cy="28418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8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Divider slide subtitle</a:t>
            </a:r>
          </a:p>
        </p:txBody>
      </p:sp>
      <p:sp>
        <p:nvSpPr>
          <p:cNvPr id="23" name="직사각형 22"/>
          <p:cNvSpPr/>
          <p:nvPr userDrawn="1"/>
        </p:nvSpPr>
        <p:spPr>
          <a:xfrm>
            <a:off x="8081752" y="6402277"/>
            <a:ext cx="754103" cy="228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884013" latinLnBrk="0"/>
            <a:fld id="{5B6E1722-6254-491C-8894-8A8F85A11E09}" type="slidenum">
              <a:rPr lang="ko-KR" altLang="en-US" sz="1015" smtClean="0">
                <a:solidFill>
                  <a:srgbClr val="FFFFFF"/>
                </a:solidFill>
              </a:rPr>
              <a:pPr algn="r" defTabSz="884013" latinLnBrk="0"/>
              <a:t>‹#›</a:t>
            </a:fld>
            <a:endParaRPr lang="ko-KR" altLang="en-US" sz="1015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64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5128116" y="3559285"/>
            <a:ext cx="1577322" cy="854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6735185" y="2658039"/>
            <a:ext cx="1716544" cy="8340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 userDrawn="1"/>
        </p:nvSpPr>
        <p:spPr>
          <a:xfrm rot="3160954">
            <a:off x="4813574" y="1322593"/>
            <a:ext cx="4868364" cy="3551754"/>
          </a:xfrm>
          <a:custGeom>
            <a:avLst/>
            <a:gdLst>
              <a:gd name="connsiteX0" fmla="*/ 0 w 6739128"/>
              <a:gd name="connsiteY0" fmla="*/ 0 h 4873752"/>
              <a:gd name="connsiteX1" fmla="*/ 3886200 w 6739128"/>
              <a:gd name="connsiteY1" fmla="*/ 3785616 h 4873752"/>
              <a:gd name="connsiteX2" fmla="*/ 6739128 w 6739128"/>
              <a:gd name="connsiteY2" fmla="*/ 4873752 h 4873752"/>
              <a:gd name="connsiteX0" fmla="*/ 0 w 6739128"/>
              <a:gd name="connsiteY0" fmla="*/ 0 h 4873752"/>
              <a:gd name="connsiteX1" fmla="*/ 6739128 w 6739128"/>
              <a:gd name="connsiteY1" fmla="*/ 4873752 h 4873752"/>
              <a:gd name="connsiteX0" fmla="*/ 0 w 6739128"/>
              <a:gd name="connsiteY0" fmla="*/ 0 h 4910328"/>
              <a:gd name="connsiteX1" fmla="*/ 6739128 w 6739128"/>
              <a:gd name="connsiteY1" fmla="*/ 4910328 h 4910328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684082"/>
              <a:gd name="connsiteY0" fmla="*/ 0 h 4794488"/>
              <a:gd name="connsiteX1" fmla="*/ 6684082 w 6684082"/>
              <a:gd name="connsiteY1" fmla="*/ 4794488 h 4794488"/>
              <a:gd name="connsiteX0" fmla="*/ 0 w 5499428"/>
              <a:gd name="connsiteY0" fmla="*/ 0 h 4153284"/>
              <a:gd name="connsiteX1" fmla="*/ 5499428 w 5499428"/>
              <a:gd name="connsiteY1" fmla="*/ 4153284 h 4153284"/>
              <a:gd name="connsiteX0" fmla="*/ 0 w 5390718"/>
              <a:gd name="connsiteY0" fmla="*/ 0 h 4161488"/>
              <a:gd name="connsiteX1" fmla="*/ 5390718 w 5390718"/>
              <a:gd name="connsiteY1" fmla="*/ 4161488 h 4161488"/>
              <a:gd name="connsiteX0" fmla="*/ 0 w 5367597"/>
              <a:gd name="connsiteY0" fmla="*/ 0 h 4153579"/>
              <a:gd name="connsiteX1" fmla="*/ 5367597 w 5367597"/>
              <a:gd name="connsiteY1" fmla="*/ 4153579 h 415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7597" h="4153579">
                <a:moveTo>
                  <a:pt x="0" y="0"/>
                </a:moveTo>
                <a:cubicBezTo>
                  <a:pt x="1063752" y="2237232"/>
                  <a:pt x="2694501" y="3662851"/>
                  <a:pt x="5367597" y="4153579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5442070" y="2150557"/>
            <a:ext cx="2506896" cy="265784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714917" y="4413540"/>
            <a:ext cx="413196" cy="3229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 flipV="1">
            <a:off x="4483818" y="3492104"/>
            <a:ext cx="648812" cy="921436"/>
          </a:xfrm>
          <a:prstGeom prst="line">
            <a:avLst/>
          </a:prstGeom>
          <a:ln w="952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 userDrawn="1"/>
        </p:nvSpPr>
        <p:spPr>
          <a:xfrm flipV="1">
            <a:off x="8249650" y="24437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570984" y="2287233"/>
            <a:ext cx="2249068" cy="238449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58595B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 flipV="1">
            <a:off x="4926035" y="41992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 flipV="1">
            <a:off x="4665829" y="3800810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 flipV="1">
            <a:off x="4626737" y="4649064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287543" y="6179208"/>
            <a:ext cx="8548312" cy="0"/>
          </a:xfrm>
          <a:prstGeom prst="line">
            <a:avLst/>
          </a:prstGeom>
          <a:ln w="9525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2"/>
          <p:cNvCxnSpPr/>
          <p:nvPr userDrawn="1"/>
        </p:nvCxnSpPr>
        <p:spPr>
          <a:xfrm>
            <a:off x="301687" y="3479481"/>
            <a:ext cx="418213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12994" y="3182576"/>
            <a:ext cx="3975897" cy="295466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Divider slide title</a:t>
            </a:r>
            <a:endParaRPr lang="en-GB" dirty="0"/>
          </a:p>
        </p:txBody>
      </p:sp>
      <p:sp>
        <p:nvSpPr>
          <p:cNvPr id="21" name="Text Placeholder 46"/>
          <p:cNvSpPr>
            <a:spLocks noGrp="1"/>
          </p:cNvSpPr>
          <p:nvPr>
            <p:ph type="body" sz="quarter" idx="11" hasCustomPrompt="1"/>
          </p:nvPr>
        </p:nvSpPr>
        <p:spPr>
          <a:xfrm>
            <a:off x="312993" y="3536588"/>
            <a:ext cx="3975897" cy="28418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8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Divider slide subtitle</a:t>
            </a:r>
          </a:p>
        </p:txBody>
      </p:sp>
      <p:sp>
        <p:nvSpPr>
          <p:cNvPr id="24" name="직사각형 23"/>
          <p:cNvSpPr/>
          <p:nvPr userDrawn="1"/>
        </p:nvSpPr>
        <p:spPr>
          <a:xfrm>
            <a:off x="8081752" y="6402277"/>
            <a:ext cx="754103" cy="228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884013" latinLnBrk="0"/>
            <a:fld id="{5B6E1722-6254-491C-8894-8A8F85A11E09}" type="slidenum">
              <a:rPr lang="ko-KR" altLang="en-US" sz="1015" smtClean="0">
                <a:solidFill>
                  <a:srgbClr val="FFFFFF"/>
                </a:solidFill>
              </a:rPr>
              <a:pPr algn="r" defTabSz="884013" latinLnBrk="0"/>
              <a:t>‹#›</a:t>
            </a:fld>
            <a:endParaRPr lang="ko-KR" altLang="en-US" sz="1015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0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5128116" y="3559285"/>
            <a:ext cx="1577322" cy="854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6735185" y="2658039"/>
            <a:ext cx="1716544" cy="8340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 userDrawn="1"/>
        </p:nvSpPr>
        <p:spPr>
          <a:xfrm rot="3160954">
            <a:off x="4813574" y="1322593"/>
            <a:ext cx="4868364" cy="3551754"/>
          </a:xfrm>
          <a:custGeom>
            <a:avLst/>
            <a:gdLst>
              <a:gd name="connsiteX0" fmla="*/ 0 w 6739128"/>
              <a:gd name="connsiteY0" fmla="*/ 0 h 4873752"/>
              <a:gd name="connsiteX1" fmla="*/ 3886200 w 6739128"/>
              <a:gd name="connsiteY1" fmla="*/ 3785616 h 4873752"/>
              <a:gd name="connsiteX2" fmla="*/ 6739128 w 6739128"/>
              <a:gd name="connsiteY2" fmla="*/ 4873752 h 4873752"/>
              <a:gd name="connsiteX0" fmla="*/ 0 w 6739128"/>
              <a:gd name="connsiteY0" fmla="*/ 0 h 4873752"/>
              <a:gd name="connsiteX1" fmla="*/ 6739128 w 6739128"/>
              <a:gd name="connsiteY1" fmla="*/ 4873752 h 4873752"/>
              <a:gd name="connsiteX0" fmla="*/ 0 w 6739128"/>
              <a:gd name="connsiteY0" fmla="*/ 0 h 4910328"/>
              <a:gd name="connsiteX1" fmla="*/ 6739128 w 6739128"/>
              <a:gd name="connsiteY1" fmla="*/ 4910328 h 4910328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684082"/>
              <a:gd name="connsiteY0" fmla="*/ 0 h 4794488"/>
              <a:gd name="connsiteX1" fmla="*/ 6684082 w 6684082"/>
              <a:gd name="connsiteY1" fmla="*/ 4794488 h 4794488"/>
              <a:gd name="connsiteX0" fmla="*/ 0 w 5499428"/>
              <a:gd name="connsiteY0" fmla="*/ 0 h 4153284"/>
              <a:gd name="connsiteX1" fmla="*/ 5499428 w 5499428"/>
              <a:gd name="connsiteY1" fmla="*/ 4153284 h 4153284"/>
              <a:gd name="connsiteX0" fmla="*/ 0 w 5390718"/>
              <a:gd name="connsiteY0" fmla="*/ 0 h 4161488"/>
              <a:gd name="connsiteX1" fmla="*/ 5390718 w 5390718"/>
              <a:gd name="connsiteY1" fmla="*/ 4161488 h 4161488"/>
              <a:gd name="connsiteX0" fmla="*/ 0 w 5367597"/>
              <a:gd name="connsiteY0" fmla="*/ 0 h 4153579"/>
              <a:gd name="connsiteX1" fmla="*/ 5367597 w 5367597"/>
              <a:gd name="connsiteY1" fmla="*/ 4153579 h 415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7597" h="4153579">
                <a:moveTo>
                  <a:pt x="0" y="0"/>
                </a:moveTo>
                <a:cubicBezTo>
                  <a:pt x="1063752" y="2237232"/>
                  <a:pt x="2694501" y="3662851"/>
                  <a:pt x="5367597" y="4153579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5442070" y="2150557"/>
            <a:ext cx="2506896" cy="265784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714917" y="4413540"/>
            <a:ext cx="413196" cy="3229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 flipV="1">
            <a:off x="4483818" y="3492104"/>
            <a:ext cx="648812" cy="921436"/>
          </a:xfrm>
          <a:prstGeom prst="line">
            <a:avLst/>
          </a:prstGeom>
          <a:ln w="952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 userDrawn="1"/>
        </p:nvSpPr>
        <p:spPr>
          <a:xfrm flipV="1">
            <a:off x="8249650" y="24437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570984" y="2287233"/>
            <a:ext cx="2249068" cy="238449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58595B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 flipV="1">
            <a:off x="4926035" y="41992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 flipV="1">
            <a:off x="4665829" y="3800810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 flipV="1">
            <a:off x="4626737" y="4649064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287543" y="6179208"/>
            <a:ext cx="8548312" cy="0"/>
          </a:xfrm>
          <a:prstGeom prst="line">
            <a:avLst/>
          </a:prstGeom>
          <a:ln w="9525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2"/>
          <p:cNvCxnSpPr/>
          <p:nvPr userDrawn="1"/>
        </p:nvCxnSpPr>
        <p:spPr>
          <a:xfrm>
            <a:off x="301687" y="3479481"/>
            <a:ext cx="418213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12994" y="3182576"/>
            <a:ext cx="3975897" cy="295466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Divider slide title</a:t>
            </a:r>
            <a:endParaRPr lang="en-GB" dirty="0"/>
          </a:p>
        </p:txBody>
      </p:sp>
      <p:sp>
        <p:nvSpPr>
          <p:cNvPr id="21" name="Text Placeholder 46"/>
          <p:cNvSpPr>
            <a:spLocks noGrp="1"/>
          </p:cNvSpPr>
          <p:nvPr>
            <p:ph type="body" sz="quarter" idx="11" hasCustomPrompt="1"/>
          </p:nvPr>
        </p:nvSpPr>
        <p:spPr>
          <a:xfrm>
            <a:off x="312993" y="3536588"/>
            <a:ext cx="3975897" cy="28418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8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Divider slide subtitle</a:t>
            </a:r>
          </a:p>
        </p:txBody>
      </p:sp>
      <p:sp>
        <p:nvSpPr>
          <p:cNvPr id="23" name="직사각형 22"/>
          <p:cNvSpPr/>
          <p:nvPr userDrawn="1"/>
        </p:nvSpPr>
        <p:spPr>
          <a:xfrm>
            <a:off x="8081752" y="6402277"/>
            <a:ext cx="754103" cy="228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884013" latinLnBrk="0"/>
            <a:fld id="{5B6E1722-6254-491C-8894-8A8F85A11E09}" type="slidenum">
              <a:rPr lang="ko-KR" altLang="en-US" sz="1015" smtClean="0">
                <a:solidFill>
                  <a:srgbClr val="FFFFFF"/>
                </a:solidFill>
              </a:rPr>
              <a:pPr algn="r" defTabSz="884013" latinLnBrk="0"/>
              <a:t>‹#›</a:t>
            </a:fld>
            <a:endParaRPr lang="ko-KR" altLang="en-US" sz="1015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92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2266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5128116" y="3559285"/>
            <a:ext cx="1577322" cy="854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6735185" y="2658039"/>
            <a:ext cx="1716544" cy="8340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 userDrawn="1"/>
        </p:nvSpPr>
        <p:spPr>
          <a:xfrm rot="3160954">
            <a:off x="4813574" y="1322593"/>
            <a:ext cx="4868364" cy="3551754"/>
          </a:xfrm>
          <a:custGeom>
            <a:avLst/>
            <a:gdLst>
              <a:gd name="connsiteX0" fmla="*/ 0 w 6739128"/>
              <a:gd name="connsiteY0" fmla="*/ 0 h 4873752"/>
              <a:gd name="connsiteX1" fmla="*/ 3886200 w 6739128"/>
              <a:gd name="connsiteY1" fmla="*/ 3785616 h 4873752"/>
              <a:gd name="connsiteX2" fmla="*/ 6739128 w 6739128"/>
              <a:gd name="connsiteY2" fmla="*/ 4873752 h 4873752"/>
              <a:gd name="connsiteX0" fmla="*/ 0 w 6739128"/>
              <a:gd name="connsiteY0" fmla="*/ 0 h 4873752"/>
              <a:gd name="connsiteX1" fmla="*/ 6739128 w 6739128"/>
              <a:gd name="connsiteY1" fmla="*/ 4873752 h 4873752"/>
              <a:gd name="connsiteX0" fmla="*/ 0 w 6739128"/>
              <a:gd name="connsiteY0" fmla="*/ 0 h 4910328"/>
              <a:gd name="connsiteX1" fmla="*/ 6739128 w 6739128"/>
              <a:gd name="connsiteY1" fmla="*/ 4910328 h 4910328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684082"/>
              <a:gd name="connsiteY0" fmla="*/ 0 h 4794488"/>
              <a:gd name="connsiteX1" fmla="*/ 6684082 w 6684082"/>
              <a:gd name="connsiteY1" fmla="*/ 4794488 h 4794488"/>
              <a:gd name="connsiteX0" fmla="*/ 0 w 5499428"/>
              <a:gd name="connsiteY0" fmla="*/ 0 h 4153284"/>
              <a:gd name="connsiteX1" fmla="*/ 5499428 w 5499428"/>
              <a:gd name="connsiteY1" fmla="*/ 4153284 h 4153284"/>
              <a:gd name="connsiteX0" fmla="*/ 0 w 5390718"/>
              <a:gd name="connsiteY0" fmla="*/ 0 h 4161488"/>
              <a:gd name="connsiteX1" fmla="*/ 5390718 w 5390718"/>
              <a:gd name="connsiteY1" fmla="*/ 4161488 h 4161488"/>
              <a:gd name="connsiteX0" fmla="*/ 0 w 5367597"/>
              <a:gd name="connsiteY0" fmla="*/ 0 h 4153579"/>
              <a:gd name="connsiteX1" fmla="*/ 5367597 w 5367597"/>
              <a:gd name="connsiteY1" fmla="*/ 4153579 h 415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7597" h="4153579">
                <a:moveTo>
                  <a:pt x="0" y="0"/>
                </a:moveTo>
                <a:cubicBezTo>
                  <a:pt x="1063752" y="2237232"/>
                  <a:pt x="2694501" y="3662851"/>
                  <a:pt x="5367597" y="4153579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5442070" y="2150557"/>
            <a:ext cx="2506896" cy="265784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714917" y="4413540"/>
            <a:ext cx="413196" cy="3229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 flipV="1">
            <a:off x="4483818" y="3492104"/>
            <a:ext cx="648812" cy="921436"/>
          </a:xfrm>
          <a:prstGeom prst="line">
            <a:avLst/>
          </a:prstGeom>
          <a:ln w="952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 userDrawn="1"/>
        </p:nvSpPr>
        <p:spPr>
          <a:xfrm flipV="1">
            <a:off x="8249650" y="24437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570984" y="2287233"/>
            <a:ext cx="2249068" cy="238449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58595B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 flipV="1">
            <a:off x="4926035" y="41992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 flipV="1">
            <a:off x="4665829" y="3800810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 flipV="1">
            <a:off x="4626737" y="4649064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287543" y="6179208"/>
            <a:ext cx="8548312" cy="0"/>
          </a:xfrm>
          <a:prstGeom prst="line">
            <a:avLst/>
          </a:prstGeom>
          <a:ln w="9525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2"/>
          <p:cNvCxnSpPr/>
          <p:nvPr userDrawn="1"/>
        </p:nvCxnSpPr>
        <p:spPr>
          <a:xfrm>
            <a:off x="301687" y="3479481"/>
            <a:ext cx="418213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12994" y="3182576"/>
            <a:ext cx="3975897" cy="295466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Divider slide title</a:t>
            </a:r>
            <a:endParaRPr lang="en-GB" dirty="0"/>
          </a:p>
        </p:txBody>
      </p:sp>
      <p:sp>
        <p:nvSpPr>
          <p:cNvPr id="21" name="Text Placeholder 46"/>
          <p:cNvSpPr>
            <a:spLocks noGrp="1"/>
          </p:cNvSpPr>
          <p:nvPr>
            <p:ph type="body" sz="quarter" idx="11" hasCustomPrompt="1"/>
          </p:nvPr>
        </p:nvSpPr>
        <p:spPr>
          <a:xfrm>
            <a:off x="312993" y="3536588"/>
            <a:ext cx="3975897" cy="28418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8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Divider slide subtitle</a:t>
            </a:r>
          </a:p>
        </p:txBody>
      </p:sp>
      <p:sp>
        <p:nvSpPr>
          <p:cNvPr id="23" name="직사각형 22"/>
          <p:cNvSpPr/>
          <p:nvPr userDrawn="1"/>
        </p:nvSpPr>
        <p:spPr>
          <a:xfrm>
            <a:off x="8081752" y="6402277"/>
            <a:ext cx="754103" cy="228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884013" latinLnBrk="0"/>
            <a:fld id="{5B6E1722-6254-491C-8894-8A8F85A11E09}" type="slidenum">
              <a:rPr lang="ko-KR" altLang="en-US" sz="1015" smtClean="0">
                <a:solidFill>
                  <a:srgbClr val="FFFFFF"/>
                </a:solidFill>
              </a:rPr>
              <a:pPr algn="r" defTabSz="884013" latinLnBrk="0"/>
              <a:t>‹#›</a:t>
            </a:fld>
            <a:endParaRPr lang="ko-KR" altLang="en-US" sz="1015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19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5128116" y="3559285"/>
            <a:ext cx="1577322" cy="854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6735185" y="2658039"/>
            <a:ext cx="1716544" cy="8340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 userDrawn="1"/>
        </p:nvSpPr>
        <p:spPr>
          <a:xfrm rot="3160954">
            <a:off x="4813574" y="1322593"/>
            <a:ext cx="4868364" cy="3551754"/>
          </a:xfrm>
          <a:custGeom>
            <a:avLst/>
            <a:gdLst>
              <a:gd name="connsiteX0" fmla="*/ 0 w 6739128"/>
              <a:gd name="connsiteY0" fmla="*/ 0 h 4873752"/>
              <a:gd name="connsiteX1" fmla="*/ 3886200 w 6739128"/>
              <a:gd name="connsiteY1" fmla="*/ 3785616 h 4873752"/>
              <a:gd name="connsiteX2" fmla="*/ 6739128 w 6739128"/>
              <a:gd name="connsiteY2" fmla="*/ 4873752 h 4873752"/>
              <a:gd name="connsiteX0" fmla="*/ 0 w 6739128"/>
              <a:gd name="connsiteY0" fmla="*/ 0 h 4873752"/>
              <a:gd name="connsiteX1" fmla="*/ 6739128 w 6739128"/>
              <a:gd name="connsiteY1" fmla="*/ 4873752 h 4873752"/>
              <a:gd name="connsiteX0" fmla="*/ 0 w 6739128"/>
              <a:gd name="connsiteY0" fmla="*/ 0 h 4910328"/>
              <a:gd name="connsiteX1" fmla="*/ 6739128 w 6739128"/>
              <a:gd name="connsiteY1" fmla="*/ 4910328 h 4910328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839712"/>
              <a:gd name="connsiteY0" fmla="*/ 0 h 5038344"/>
              <a:gd name="connsiteX1" fmla="*/ 6839712 w 6839712"/>
              <a:gd name="connsiteY1" fmla="*/ 5038344 h 5038344"/>
              <a:gd name="connsiteX0" fmla="*/ 0 w 6684082"/>
              <a:gd name="connsiteY0" fmla="*/ 0 h 4794488"/>
              <a:gd name="connsiteX1" fmla="*/ 6684082 w 6684082"/>
              <a:gd name="connsiteY1" fmla="*/ 4794488 h 4794488"/>
              <a:gd name="connsiteX0" fmla="*/ 0 w 5499428"/>
              <a:gd name="connsiteY0" fmla="*/ 0 h 4153284"/>
              <a:gd name="connsiteX1" fmla="*/ 5499428 w 5499428"/>
              <a:gd name="connsiteY1" fmla="*/ 4153284 h 4153284"/>
              <a:gd name="connsiteX0" fmla="*/ 0 w 5390718"/>
              <a:gd name="connsiteY0" fmla="*/ 0 h 4161488"/>
              <a:gd name="connsiteX1" fmla="*/ 5390718 w 5390718"/>
              <a:gd name="connsiteY1" fmla="*/ 4161488 h 4161488"/>
              <a:gd name="connsiteX0" fmla="*/ 0 w 5367597"/>
              <a:gd name="connsiteY0" fmla="*/ 0 h 4153579"/>
              <a:gd name="connsiteX1" fmla="*/ 5367597 w 5367597"/>
              <a:gd name="connsiteY1" fmla="*/ 4153579 h 415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7597" h="4153579">
                <a:moveTo>
                  <a:pt x="0" y="0"/>
                </a:moveTo>
                <a:cubicBezTo>
                  <a:pt x="1063752" y="2237232"/>
                  <a:pt x="2694501" y="3662851"/>
                  <a:pt x="5367597" y="4153579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5442070" y="2150557"/>
            <a:ext cx="2506896" cy="265784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714917" y="4413540"/>
            <a:ext cx="413196" cy="3229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 flipV="1">
            <a:off x="4483818" y="3492104"/>
            <a:ext cx="648812" cy="921436"/>
          </a:xfrm>
          <a:prstGeom prst="line">
            <a:avLst/>
          </a:prstGeom>
          <a:ln w="952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 userDrawn="1"/>
        </p:nvSpPr>
        <p:spPr>
          <a:xfrm flipV="1">
            <a:off x="8249650" y="24437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570984" y="2287233"/>
            <a:ext cx="2249068" cy="238449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58595B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 flipV="1">
            <a:off x="4926035" y="4199289"/>
            <a:ext cx="404163" cy="42850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 flipV="1">
            <a:off x="4665829" y="3800810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 flipV="1">
            <a:off x="4626737" y="4649064"/>
            <a:ext cx="176364" cy="1869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495" tIns="38747" rIns="77495" bIns="38747" rtlCol="0" anchor="ctr"/>
          <a:lstStyle/>
          <a:p>
            <a:pPr algn="ctr" defTabSz="884013" latinLnBrk="0"/>
            <a:endParaRPr lang="en-GB" sz="1754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287543" y="6179208"/>
            <a:ext cx="8548312" cy="0"/>
          </a:xfrm>
          <a:prstGeom prst="line">
            <a:avLst/>
          </a:prstGeom>
          <a:ln w="9525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2"/>
          <p:cNvCxnSpPr/>
          <p:nvPr userDrawn="1"/>
        </p:nvCxnSpPr>
        <p:spPr>
          <a:xfrm>
            <a:off x="301687" y="3479481"/>
            <a:ext cx="418213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12994" y="3182576"/>
            <a:ext cx="3975897" cy="295466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Divider slide title</a:t>
            </a:r>
            <a:endParaRPr lang="en-GB" dirty="0"/>
          </a:p>
        </p:txBody>
      </p:sp>
      <p:sp>
        <p:nvSpPr>
          <p:cNvPr id="21" name="Text Placeholder 46"/>
          <p:cNvSpPr>
            <a:spLocks noGrp="1"/>
          </p:cNvSpPr>
          <p:nvPr>
            <p:ph type="body" sz="quarter" idx="11" hasCustomPrompt="1"/>
          </p:nvPr>
        </p:nvSpPr>
        <p:spPr>
          <a:xfrm>
            <a:off x="312993" y="3536588"/>
            <a:ext cx="3975897" cy="28418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8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Divider slide subtitle</a:t>
            </a:r>
          </a:p>
        </p:txBody>
      </p:sp>
      <p:sp>
        <p:nvSpPr>
          <p:cNvPr id="23" name="직사각형 22"/>
          <p:cNvSpPr/>
          <p:nvPr userDrawn="1"/>
        </p:nvSpPr>
        <p:spPr>
          <a:xfrm>
            <a:off x="8081752" y="6402277"/>
            <a:ext cx="754103" cy="228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884013" latinLnBrk="0"/>
            <a:fld id="{5B6E1722-6254-491C-8894-8A8F85A11E09}" type="slidenum">
              <a:rPr lang="ko-KR" altLang="en-US" sz="1015" smtClean="0">
                <a:solidFill>
                  <a:srgbClr val="FFFFFF"/>
                </a:solidFill>
              </a:rPr>
              <a:pPr algn="r" defTabSz="884013" latinLnBrk="0"/>
              <a:t>‹#›</a:t>
            </a:fld>
            <a:endParaRPr lang="ko-KR" altLang="en-US" sz="1015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0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235985"/>
      </p:ext>
    </p:extLst>
  </p:cSld>
  <p:clrMapOvr>
    <a:masterClrMapping/>
  </p:clrMapOvr>
  <p:transition advClick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93991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51728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1459324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04863" y="1600200"/>
            <a:ext cx="37925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49800" y="1600200"/>
            <a:ext cx="37941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6081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16150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18242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71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02389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1399410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5585505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10296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62763" y="0"/>
            <a:ext cx="2154237" cy="612616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95288" y="0"/>
            <a:ext cx="6315075" cy="612616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06303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395288" y="0"/>
            <a:ext cx="8621712" cy="61261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21385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42748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8660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7727319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04865" y="1600204"/>
            <a:ext cx="37925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49802" y="1600204"/>
            <a:ext cx="37941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1965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5952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40269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74358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4870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42183965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3005139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63385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62765" y="0"/>
            <a:ext cx="2154237" cy="612616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95290" y="0"/>
            <a:ext cx="6315075" cy="612616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20358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288" y="0"/>
            <a:ext cx="8621712" cy="1417638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804863" y="1600200"/>
            <a:ext cx="3792537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4749800" y="1600200"/>
            <a:ext cx="3794125" cy="4525963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7681241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05-1 (3).jpg"/>
          <p:cNvPicPr>
            <a:picLocks noChangeAspect="1"/>
          </p:cNvPicPr>
          <p:nvPr userDrawn="1"/>
        </p:nvPicPr>
        <p:blipFill rotWithShape="1">
          <a:blip r:embed="rId2" cstate="print"/>
          <a:srcRect b="6973"/>
          <a:stretch/>
        </p:blipFill>
        <p:spPr>
          <a:xfrm>
            <a:off x="0" y="1524"/>
            <a:ext cx="9148066" cy="6379804"/>
          </a:xfrm>
          <a:prstGeom prst="rect">
            <a:avLst/>
          </a:prstGeom>
        </p:spPr>
      </p:pic>
      <p:sp>
        <p:nvSpPr>
          <p:cNvPr id="17" name="슬라이드 번호 개체 틀 5"/>
          <p:cNvSpPr txBox="1">
            <a:spLocks/>
          </p:cNvSpPr>
          <p:nvPr userDrawn="1"/>
        </p:nvSpPr>
        <p:spPr>
          <a:xfrm>
            <a:off x="8555056" y="6531504"/>
            <a:ext cx="536560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 latinLnBrk="0">
              <a:defRPr/>
            </a:pPr>
            <a:fld id="{6890AED6-C877-4840-B94B-357075A1023D}" type="slidenum">
              <a:rPr lang="ko-KR" altLang="en-US" kern="0" smtClean="0">
                <a:solidFill>
                  <a:prstClr val="white"/>
                </a:solidFill>
              </a:rPr>
              <a:pPr latinLnBrk="0">
                <a:defRPr/>
              </a:pPr>
              <a:t>‹#›</a:t>
            </a:fld>
            <a:endParaRPr lang="ko-KR" altLang="en-US" kern="0" dirty="0" smtClean="0">
              <a:solidFill>
                <a:prstClr val="white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2644" y="6329277"/>
            <a:ext cx="1880437" cy="49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2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05-1 (3)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524"/>
            <a:ext cx="9148066" cy="6858000"/>
          </a:xfrm>
          <a:prstGeom prst="rect">
            <a:avLst/>
          </a:prstGeom>
        </p:spPr>
      </p:pic>
      <p:sp>
        <p:nvSpPr>
          <p:cNvPr id="8" name="직사각형 7"/>
          <p:cNvSpPr/>
          <p:nvPr userDrawn="1"/>
        </p:nvSpPr>
        <p:spPr>
          <a:xfrm>
            <a:off x="8211738" y="6559074"/>
            <a:ext cx="580928" cy="24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>
              <a:lnSpc>
                <a:spcPct val="90000"/>
              </a:lnSpc>
            </a:pPr>
            <a:r>
              <a:rPr lang="ko-KR" altLang="en-US" sz="1100" spc="-7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필요성</a:t>
            </a:r>
            <a:endParaRPr lang="en-US" altLang="ko-KR" sz="1100" spc="-70" dirty="0" smtClean="0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183612" y="6560624"/>
            <a:ext cx="4051750" cy="23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050" spc="-70" dirty="0" smtClean="0">
                <a:solidFill>
                  <a:srgbClr val="384C57"/>
                </a:solidFill>
                <a:latin typeface="Klavika Bold" pitchFamily="50" charset="0"/>
              </a:rPr>
              <a:t>CGNUH </a:t>
            </a:r>
            <a:r>
              <a:rPr lang="en-US" altLang="ko-KR" sz="1050" dirty="0" smtClean="0">
                <a:solidFill>
                  <a:prstClr val="white"/>
                </a:solidFill>
                <a:latin typeface="Klavika Light" pitchFamily="50" charset="0"/>
              </a:rPr>
              <a:t>Changwon </a:t>
            </a:r>
            <a:r>
              <a:rPr lang="en-US" altLang="ko-KR" sz="1050" dirty="0" err="1" smtClean="0">
                <a:solidFill>
                  <a:prstClr val="white"/>
                </a:solidFill>
                <a:latin typeface="Klavika Light" pitchFamily="50" charset="0"/>
              </a:rPr>
              <a:t>Gyeongsang</a:t>
            </a:r>
            <a:r>
              <a:rPr lang="en-US" altLang="ko-KR" sz="1050" dirty="0" smtClean="0">
                <a:solidFill>
                  <a:prstClr val="white"/>
                </a:solidFill>
                <a:latin typeface="Klavika Light" pitchFamily="50" charset="0"/>
              </a:rPr>
              <a:t> National University Hospital</a:t>
            </a:r>
            <a:endParaRPr lang="ko-KR" altLang="en-US" sz="1050" dirty="0">
              <a:solidFill>
                <a:prstClr val="white"/>
              </a:solidFill>
              <a:latin typeface="Klavika Light" pitchFamily="50" charset="0"/>
            </a:endParaRPr>
          </a:p>
        </p:txBody>
      </p:sp>
      <p:sp>
        <p:nvSpPr>
          <p:cNvPr id="17" name="슬라이드 번호 개체 틀 5"/>
          <p:cNvSpPr txBox="1">
            <a:spLocks/>
          </p:cNvSpPr>
          <p:nvPr userDrawn="1"/>
        </p:nvSpPr>
        <p:spPr>
          <a:xfrm>
            <a:off x="8555056" y="6531504"/>
            <a:ext cx="536560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 latinLnBrk="0">
              <a:defRPr/>
            </a:pPr>
            <a:fld id="{6890AED6-C877-4840-B94B-357075A1023D}" type="slidenum">
              <a:rPr lang="ko-KR" altLang="en-US" kern="0" smtClean="0">
                <a:solidFill>
                  <a:prstClr val="white"/>
                </a:solidFill>
              </a:rPr>
              <a:pPr latinLnBrk="0">
                <a:defRPr/>
              </a:pPr>
              <a:t>‹#›</a:t>
            </a:fld>
            <a:endParaRPr lang="ko-KR" altLang="en-US" kern="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68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06-1 (2)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직사각형 12"/>
          <p:cNvSpPr/>
          <p:nvPr userDrawn="1"/>
        </p:nvSpPr>
        <p:spPr>
          <a:xfrm>
            <a:off x="8042162" y="6559074"/>
            <a:ext cx="750526" cy="24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>
              <a:lnSpc>
                <a:spcPct val="90000"/>
              </a:lnSpc>
            </a:pPr>
            <a:r>
              <a:rPr lang="ko-KR" altLang="en-US" sz="1100" spc="-7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상황 분석</a:t>
            </a:r>
            <a:endParaRPr lang="en-US" altLang="ko-KR" sz="1100" spc="-70" dirty="0" smtClean="0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" name="슬라이드 번호 개체 틀 5"/>
          <p:cNvSpPr txBox="1">
            <a:spLocks/>
          </p:cNvSpPr>
          <p:nvPr userDrawn="1"/>
        </p:nvSpPr>
        <p:spPr>
          <a:xfrm>
            <a:off x="8555056" y="6531504"/>
            <a:ext cx="536560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 latinLnBrk="0">
              <a:defRPr/>
            </a:pPr>
            <a:fld id="{6890AED6-C877-4840-B94B-357075A1023D}" type="slidenum">
              <a:rPr lang="ko-KR" altLang="en-US" kern="0" smtClean="0">
                <a:solidFill>
                  <a:prstClr val="white"/>
                </a:solidFill>
              </a:rPr>
              <a:pPr latinLnBrk="0">
                <a:defRPr/>
              </a:pPr>
              <a:t>‹#›</a:t>
            </a:fld>
            <a:endParaRPr lang="ko-KR" altLang="en-US" kern="0" dirty="0" smtClean="0">
              <a:solidFill>
                <a:prstClr val="white"/>
              </a:solidFill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183612" y="6560624"/>
            <a:ext cx="4051750" cy="23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050" spc="-70" dirty="0" smtClean="0">
                <a:solidFill>
                  <a:srgbClr val="384C57"/>
                </a:solidFill>
                <a:latin typeface="Klavika Bold" pitchFamily="50" charset="0"/>
              </a:rPr>
              <a:t>CGNUH </a:t>
            </a:r>
            <a:r>
              <a:rPr lang="en-US" altLang="ko-KR" sz="1050" dirty="0" smtClean="0">
                <a:solidFill>
                  <a:prstClr val="white"/>
                </a:solidFill>
                <a:latin typeface="Klavika Light" pitchFamily="50" charset="0"/>
              </a:rPr>
              <a:t>Changwon </a:t>
            </a:r>
            <a:r>
              <a:rPr lang="en-US" altLang="ko-KR" sz="1050" dirty="0" err="1" smtClean="0">
                <a:solidFill>
                  <a:prstClr val="white"/>
                </a:solidFill>
                <a:latin typeface="Klavika Light" pitchFamily="50" charset="0"/>
              </a:rPr>
              <a:t>Gyeongsang</a:t>
            </a:r>
            <a:r>
              <a:rPr lang="en-US" altLang="ko-KR" sz="1050" dirty="0" smtClean="0">
                <a:solidFill>
                  <a:prstClr val="white"/>
                </a:solidFill>
                <a:latin typeface="Klavika Light" pitchFamily="50" charset="0"/>
              </a:rPr>
              <a:t> National University Hospital</a:t>
            </a:r>
            <a:endParaRPr lang="ko-KR" altLang="en-US" sz="1050" dirty="0">
              <a:solidFill>
                <a:prstClr val="white"/>
              </a:solidFill>
              <a:latin typeface="Klavik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107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slideLayout" Target="../slideLayouts/slideLayout122.xml"/><Relationship Id="rId39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17.xml"/><Relationship Id="rId34" Type="http://schemas.openxmlformats.org/officeDocument/2006/relationships/slideLayout" Target="../slideLayouts/slideLayout130.xml"/><Relationship Id="rId42" Type="http://schemas.openxmlformats.org/officeDocument/2006/relationships/slideLayout" Target="../slideLayouts/slideLayout138.xml"/><Relationship Id="rId47" Type="http://schemas.openxmlformats.org/officeDocument/2006/relationships/slideLayout" Target="../slideLayouts/slideLayout143.xml"/><Relationship Id="rId50" Type="http://schemas.openxmlformats.org/officeDocument/2006/relationships/slideLayout" Target="../slideLayouts/slideLayout146.xml"/><Relationship Id="rId55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33" Type="http://schemas.openxmlformats.org/officeDocument/2006/relationships/slideLayout" Target="../slideLayouts/slideLayout129.xml"/><Relationship Id="rId38" Type="http://schemas.openxmlformats.org/officeDocument/2006/relationships/slideLayout" Target="../slideLayouts/slideLayout134.xml"/><Relationship Id="rId46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29" Type="http://schemas.openxmlformats.org/officeDocument/2006/relationships/slideLayout" Target="../slideLayouts/slideLayout125.xml"/><Relationship Id="rId41" Type="http://schemas.openxmlformats.org/officeDocument/2006/relationships/slideLayout" Target="../slideLayouts/slideLayout137.xml"/><Relationship Id="rId54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32" Type="http://schemas.openxmlformats.org/officeDocument/2006/relationships/slideLayout" Target="../slideLayouts/slideLayout128.xml"/><Relationship Id="rId37" Type="http://schemas.openxmlformats.org/officeDocument/2006/relationships/slideLayout" Target="../slideLayouts/slideLayout133.xml"/><Relationship Id="rId40" Type="http://schemas.openxmlformats.org/officeDocument/2006/relationships/slideLayout" Target="../slideLayouts/slideLayout136.xml"/><Relationship Id="rId45" Type="http://schemas.openxmlformats.org/officeDocument/2006/relationships/slideLayout" Target="../slideLayouts/slideLayout141.xml"/><Relationship Id="rId53" Type="http://schemas.openxmlformats.org/officeDocument/2006/relationships/slideLayout" Target="../slideLayouts/slideLayout149.xml"/><Relationship Id="rId58" Type="http://schemas.openxmlformats.org/officeDocument/2006/relationships/image" Target="../media/image5.png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124.xml"/><Relationship Id="rId36" Type="http://schemas.openxmlformats.org/officeDocument/2006/relationships/slideLayout" Target="../slideLayouts/slideLayout132.xml"/><Relationship Id="rId49" Type="http://schemas.openxmlformats.org/officeDocument/2006/relationships/slideLayout" Target="../slideLayouts/slideLayout145.xml"/><Relationship Id="rId57" Type="http://schemas.openxmlformats.org/officeDocument/2006/relationships/image" Target="../media/image4.jpeg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31" Type="http://schemas.openxmlformats.org/officeDocument/2006/relationships/slideLayout" Target="../slideLayouts/slideLayout127.xml"/><Relationship Id="rId44" Type="http://schemas.openxmlformats.org/officeDocument/2006/relationships/slideLayout" Target="../slideLayouts/slideLayout140.xml"/><Relationship Id="rId52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26.xml"/><Relationship Id="rId35" Type="http://schemas.openxmlformats.org/officeDocument/2006/relationships/slideLayout" Target="../slideLayouts/slideLayout131.xml"/><Relationship Id="rId43" Type="http://schemas.openxmlformats.org/officeDocument/2006/relationships/slideLayout" Target="../slideLayouts/slideLayout139.xml"/><Relationship Id="rId48" Type="http://schemas.openxmlformats.org/officeDocument/2006/relationships/slideLayout" Target="../slideLayouts/slideLayout144.xml"/><Relationship Id="rId56" Type="http://schemas.openxmlformats.org/officeDocument/2006/relationships/theme" Target="../theme/theme10.xml"/><Relationship Id="rId8" Type="http://schemas.openxmlformats.org/officeDocument/2006/relationships/slideLayout" Target="../slideLayouts/slideLayout104.xml"/><Relationship Id="rId51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image" Target="../media/image1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image" Target="../media/image19.jpeg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hyperlink" Target="http://www.google.co.kr/url?sa=i&amp;rct=j&amp;q=&amp;esrc=s&amp;source=images&amp;cd=&amp;cad=rja&amp;uact=8&amp;docid=S-EBhf39rRobgM&amp;tbnid=gO9KYIH6xFaOIM:&amp;ved=0CAUQjRw&amp;url=http://www.drjohnart.com/tag/heart/&amp;ei=Ew1VU4CJMY2E8gWzkIJI&amp;bvm=bv.65058239,d.dGc&amp;psig=AFQjCNEFtWX0dpZcJCGuK98UEFQoj0MEHA&amp;ust=1398169212458619" TargetMode="External"/><Relationship Id="rId2" Type="http://schemas.openxmlformats.org/officeDocument/2006/relationships/slideLayout" Target="../slideLayouts/slideLayout165.xml"/><Relationship Id="rId16" Type="http://schemas.openxmlformats.org/officeDocument/2006/relationships/image" Target="../media/image18.gif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73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9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1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3.xml"/><Relationship Id="rId21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20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23" Type="http://schemas.openxmlformats.org/officeDocument/2006/relationships/image" Target="../media/image23.jpeg"/><Relationship Id="rId10" Type="http://schemas.openxmlformats.org/officeDocument/2006/relationships/slideLayout" Target="../slideLayouts/slideLayout210.xml"/><Relationship Id="rId19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Relationship Id="rId2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18" Type="http://schemas.openxmlformats.org/officeDocument/2006/relationships/image" Target="../media/image19.jpe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17" Type="http://schemas.openxmlformats.org/officeDocument/2006/relationships/hyperlink" Target="http://www.google.co.kr/url?sa=i&amp;rct=j&amp;q=&amp;esrc=s&amp;source=images&amp;cd=&amp;cad=rja&amp;uact=8&amp;docid=S-EBhf39rRobgM&amp;tbnid=gO9KYIH6xFaOIM:&amp;ved=0CAUQjRw&amp;url=http://www.drjohnart.com/tag/heart/&amp;ei=Ew1VU4CJMY2E8gWzkIJI&amp;bvm=bv.65058239,d.dGc&amp;psig=AFQjCNEFtWX0dpZcJCGuK98UEFQoj0MEHA&amp;ust=1398169212458619" TargetMode="External"/><Relationship Id="rId2" Type="http://schemas.openxmlformats.org/officeDocument/2006/relationships/slideLayout" Target="../slideLayouts/slideLayout223.xml"/><Relationship Id="rId16" Type="http://schemas.openxmlformats.org/officeDocument/2006/relationships/image" Target="../media/image18.gif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3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20"/>
            </a:gs>
            <a:gs pos="100000">
              <a:srgbClr val="0000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8621712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4863" y="1600200"/>
            <a:ext cx="77390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1792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SzPct val="12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5-1 (3).jpg"/>
          <p:cNvPicPr>
            <a:picLocks noChangeAspect="1"/>
          </p:cNvPicPr>
          <p:nvPr userDrawn="1"/>
        </p:nvPicPr>
        <p:blipFill rotWithShape="1">
          <a:blip r:embed="rId57" cstate="print"/>
          <a:srcRect b="6973"/>
          <a:stretch/>
        </p:blipFill>
        <p:spPr>
          <a:xfrm>
            <a:off x="0" y="1524"/>
            <a:ext cx="9148066" cy="637980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58" cstate="print"/>
          <a:stretch>
            <a:fillRect/>
          </a:stretch>
        </p:blipFill>
        <p:spPr>
          <a:xfrm>
            <a:off x="-2644" y="6329277"/>
            <a:ext cx="1880437" cy="49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  <p:sldLayoutId id="2147484050" r:id="rId18"/>
    <p:sldLayoutId id="2147484051" r:id="rId19"/>
    <p:sldLayoutId id="2147484052" r:id="rId20"/>
    <p:sldLayoutId id="2147484053" r:id="rId21"/>
    <p:sldLayoutId id="2147484054" r:id="rId22"/>
    <p:sldLayoutId id="2147484055" r:id="rId23"/>
    <p:sldLayoutId id="2147484056" r:id="rId24"/>
    <p:sldLayoutId id="2147484057" r:id="rId25"/>
    <p:sldLayoutId id="2147484058" r:id="rId26"/>
    <p:sldLayoutId id="2147484059" r:id="rId27"/>
    <p:sldLayoutId id="2147484060" r:id="rId28"/>
    <p:sldLayoutId id="2147484061" r:id="rId29"/>
    <p:sldLayoutId id="2147484062" r:id="rId30"/>
    <p:sldLayoutId id="2147484063" r:id="rId31"/>
    <p:sldLayoutId id="2147484064" r:id="rId32"/>
    <p:sldLayoutId id="2147484065" r:id="rId33"/>
    <p:sldLayoutId id="2147484066" r:id="rId34"/>
    <p:sldLayoutId id="2147484067" r:id="rId35"/>
    <p:sldLayoutId id="2147484068" r:id="rId36"/>
    <p:sldLayoutId id="2147484069" r:id="rId37"/>
    <p:sldLayoutId id="2147484070" r:id="rId38"/>
    <p:sldLayoutId id="2147484071" r:id="rId39"/>
    <p:sldLayoutId id="2147484072" r:id="rId40"/>
    <p:sldLayoutId id="2147484073" r:id="rId41"/>
    <p:sldLayoutId id="2147484074" r:id="rId42"/>
    <p:sldLayoutId id="2147484075" r:id="rId43"/>
    <p:sldLayoutId id="2147484076" r:id="rId44"/>
    <p:sldLayoutId id="2147484077" r:id="rId45"/>
    <p:sldLayoutId id="2147484078" r:id="rId46"/>
    <p:sldLayoutId id="2147484079" r:id="rId47"/>
    <p:sldLayoutId id="2147484080" r:id="rId48"/>
    <p:sldLayoutId id="2147484081" r:id="rId49"/>
    <p:sldLayoutId id="2147484082" r:id="rId50"/>
    <p:sldLayoutId id="2147484083" r:id="rId51"/>
    <p:sldLayoutId id="2147484084" r:id="rId52"/>
    <p:sldLayoutId id="2147484085" r:id="rId53"/>
    <p:sldLayoutId id="2147484086" r:id="rId54"/>
    <p:sldLayoutId id="2147484087" r:id="rId5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ltGray">
          <a:xfrm>
            <a:off x="685800" y="0"/>
            <a:ext cx="8458200" cy="1143000"/>
          </a:xfrm>
          <a:prstGeom prst="rect">
            <a:avLst/>
          </a:prstGeom>
          <a:solidFill>
            <a:srgbClr val="DC00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1pPr>
            <a:lvl2pPr marL="742950" indent="-28575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2pPr>
            <a:lvl3pPr marL="11430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3pPr>
            <a:lvl4pPr marL="16002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4pPr>
            <a:lvl5pPr marL="20574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9pPr>
          </a:lstStyle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altLang="en-US" smtClean="0">
              <a:solidFill>
                <a:srgbClr val="000000"/>
              </a:solidFill>
            </a:endParaRP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 bwMode="white">
          <a:xfrm>
            <a:off x="762000" y="228600"/>
            <a:ext cx="73914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16"/>
          <p:cNvSpPr>
            <a:spLocks noChangeArrowheads="1"/>
          </p:cNvSpPr>
          <p:nvPr userDrawn="1"/>
        </p:nvSpPr>
        <p:spPr bwMode="auto">
          <a:xfrm flipH="1">
            <a:off x="1295400" y="6572250"/>
            <a:ext cx="619125" cy="285750"/>
          </a:xfrm>
          <a:prstGeom prst="rect">
            <a:avLst/>
          </a:prstGeom>
          <a:solidFill>
            <a:srgbClr val="C4C80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1pPr>
            <a:lvl2pPr marL="742950" indent="-28575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2pPr>
            <a:lvl3pPr marL="11430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3pPr>
            <a:lvl4pPr marL="16002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4pPr>
            <a:lvl5pPr marL="20574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53" name="Rectangle 17"/>
          <p:cNvSpPr>
            <a:spLocks noChangeArrowheads="1"/>
          </p:cNvSpPr>
          <p:nvPr userDrawn="1"/>
        </p:nvSpPr>
        <p:spPr bwMode="auto">
          <a:xfrm>
            <a:off x="685800" y="6572250"/>
            <a:ext cx="546100" cy="285750"/>
          </a:xfrm>
          <a:prstGeom prst="rect">
            <a:avLst/>
          </a:prstGeom>
          <a:solidFill>
            <a:srgbClr val="88BCE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1pPr>
            <a:lvl2pPr marL="742950" indent="-28575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2pPr>
            <a:lvl3pPr marL="11430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3pPr>
            <a:lvl4pPr marL="16002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4pPr>
            <a:lvl5pPr marL="20574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54" name="Rectangle 18"/>
          <p:cNvSpPr>
            <a:spLocks noChangeArrowheads="1"/>
          </p:cNvSpPr>
          <p:nvPr userDrawn="1"/>
        </p:nvSpPr>
        <p:spPr bwMode="auto">
          <a:xfrm>
            <a:off x="1981200" y="6572250"/>
            <a:ext cx="4419600" cy="285750"/>
          </a:xfrm>
          <a:prstGeom prst="rect">
            <a:avLst/>
          </a:prstGeom>
          <a:solidFill>
            <a:srgbClr val="C6C7C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1pPr>
            <a:lvl2pPr marL="742950" indent="-28575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2pPr>
            <a:lvl3pPr marL="11430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3pPr>
            <a:lvl4pPr marL="16002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4pPr>
            <a:lvl5pPr marL="20574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55" name="Rectangle 19"/>
          <p:cNvSpPr>
            <a:spLocks noChangeArrowheads="1"/>
          </p:cNvSpPr>
          <p:nvPr userDrawn="1"/>
        </p:nvSpPr>
        <p:spPr bwMode="auto">
          <a:xfrm>
            <a:off x="6477000" y="6572250"/>
            <a:ext cx="1143000" cy="285750"/>
          </a:xfrm>
          <a:prstGeom prst="rect">
            <a:avLst/>
          </a:prstGeom>
          <a:solidFill>
            <a:srgbClr val="DC002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1pPr>
            <a:lvl2pPr marL="742950" indent="-28575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2pPr>
            <a:lvl3pPr marL="11430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3pPr>
            <a:lvl4pPr marL="16002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4pPr>
            <a:lvl5pPr marL="20574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56" name="Rectangle 20"/>
          <p:cNvSpPr>
            <a:spLocks noChangeArrowheads="1"/>
          </p:cNvSpPr>
          <p:nvPr userDrawn="1"/>
        </p:nvSpPr>
        <p:spPr bwMode="auto">
          <a:xfrm>
            <a:off x="2546350" y="6607175"/>
            <a:ext cx="403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1pPr>
            <a:lvl2pPr marL="742950" indent="-28575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2pPr>
            <a:lvl3pPr marL="11430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3pPr>
            <a:lvl4pPr marL="16002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4pPr>
            <a:lvl5pPr marL="2057400" indent="-228600"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 baseline="-25000">
                <a:solidFill>
                  <a:schemeClr val="tx1"/>
                </a:solidFill>
                <a:latin typeface="Arial" charset="0"/>
                <a:ea typeface="ヒラギノ角ゴ Pro W3" pitchFamily="64" charset="-128"/>
              </a:defRPr>
            </a:lvl9pPr>
          </a:lstStyle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i="0" baseline="0" smtClean="0">
                <a:solidFill>
                  <a:srgbClr val="FFFFFF"/>
                </a:solidFill>
              </a:rPr>
              <a:t>Copyright © 2008, 2010 Haemonetics Corp.</a:t>
            </a:r>
            <a:endParaRPr lang="en-US" altLang="en-US" sz="1000" smtClean="0">
              <a:solidFill>
                <a:srgbClr val="000000"/>
              </a:solidFill>
            </a:endParaRPr>
          </a:p>
        </p:txBody>
      </p:sp>
      <p:pic>
        <p:nvPicPr>
          <p:cNvPr id="2057" name="Picture 21" descr="LOGO-Haemonetics-BMC(AB)-LogoRed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573838"/>
            <a:ext cx="133350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9" name="Rectangle 11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58775" y="6607175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i="0" baseline="0">
                <a:solidFill>
                  <a:schemeClr val="bg1"/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fld id="{B0316B5A-BD5F-4227-9DE3-822EF977A796}" type="slidenum">
              <a:rPr lang="en-US">
                <a:solidFill>
                  <a:srgbClr val="FFFFFF"/>
                </a:solidFill>
              </a:rPr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059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54622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006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  <p:sldLayoutId id="214748441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6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6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6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6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6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6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6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ヒラギノ角ゴ Pro W3" pitchFamily="64" charset="-128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Clr>
          <a:srgbClr val="DC002E"/>
        </a:buClr>
        <a:buFont typeface="Wingdings" pitchFamily="2" charset="2"/>
        <a:buChar char="§"/>
        <a:defRPr sz="2400">
          <a:solidFill>
            <a:srgbClr val="4D4D4D"/>
          </a:solidFill>
          <a:latin typeface="+mn-lt"/>
          <a:ea typeface="+mn-ea"/>
          <a:cs typeface="+mn-cs"/>
        </a:defRPr>
      </a:lvl1pPr>
      <a:lvl2pPr marL="534988" indent="-174625" algn="l" rtl="0" eaLnBrk="0" fontAlgn="base" hangingPunct="0">
        <a:spcBef>
          <a:spcPct val="20000"/>
        </a:spcBef>
        <a:spcAft>
          <a:spcPct val="0"/>
        </a:spcAft>
        <a:buClr>
          <a:srgbClr val="DC002E"/>
        </a:buClr>
        <a:buFont typeface="Wingdings" pitchFamily="2" charset="2"/>
        <a:buChar char="§"/>
        <a:defRPr sz="2000">
          <a:solidFill>
            <a:srgbClr val="4D4D4D"/>
          </a:solidFill>
          <a:latin typeface="+mn-lt"/>
          <a:ea typeface="+mn-ea"/>
        </a:defRPr>
      </a:lvl2pPr>
      <a:lvl3pPr marL="903288" indent="-188913" algn="l" rtl="0" eaLnBrk="0" fontAlgn="base" hangingPunct="0">
        <a:spcBef>
          <a:spcPct val="20000"/>
        </a:spcBef>
        <a:spcAft>
          <a:spcPct val="0"/>
        </a:spcAft>
        <a:buClr>
          <a:srgbClr val="DC002E"/>
        </a:buClr>
        <a:buFont typeface="Wingdings" pitchFamily="2" charset="2"/>
        <a:buChar char="§"/>
        <a:defRPr sz="2000">
          <a:solidFill>
            <a:srgbClr val="4D4D4D"/>
          </a:solidFill>
          <a:latin typeface="+mn-lt"/>
          <a:ea typeface="+mn-ea"/>
        </a:defRPr>
      </a:lvl3pPr>
      <a:lvl4pPr marL="1258888" indent="-177800" algn="l" rtl="0" eaLnBrk="0" fontAlgn="base" hangingPunct="0">
        <a:spcBef>
          <a:spcPct val="20000"/>
        </a:spcBef>
        <a:spcAft>
          <a:spcPct val="0"/>
        </a:spcAft>
        <a:buClr>
          <a:srgbClr val="DC002E"/>
        </a:buClr>
        <a:buFont typeface="Wingdings" pitchFamily="2" charset="2"/>
        <a:buChar char="§"/>
        <a:defRPr>
          <a:solidFill>
            <a:srgbClr val="4D4D4D"/>
          </a:solidFill>
          <a:latin typeface="+mn-lt"/>
          <a:ea typeface="+mn-ea"/>
        </a:defRPr>
      </a:lvl4pPr>
      <a:lvl5pPr marL="1614488" indent="-176213" algn="l" rtl="0" eaLnBrk="0" fontAlgn="base" hangingPunct="0">
        <a:spcBef>
          <a:spcPct val="20000"/>
        </a:spcBef>
        <a:spcAft>
          <a:spcPct val="0"/>
        </a:spcAft>
        <a:buClr>
          <a:srgbClr val="DC002E"/>
        </a:buClr>
        <a:buFont typeface="Wingdings" pitchFamily="2" charset="2"/>
        <a:buChar char="§"/>
        <a:defRPr>
          <a:solidFill>
            <a:srgbClr val="4D4D4D"/>
          </a:solidFill>
          <a:latin typeface="+mn-lt"/>
          <a:ea typeface="+mn-ea"/>
        </a:defRPr>
      </a:lvl5pPr>
      <a:lvl6pPr marL="2071688" indent="-176213" algn="l" rtl="0" fontAlgn="base">
        <a:spcBef>
          <a:spcPct val="20000"/>
        </a:spcBef>
        <a:spcAft>
          <a:spcPct val="0"/>
        </a:spcAft>
        <a:buClr>
          <a:srgbClr val="DC002E"/>
        </a:buClr>
        <a:buFont typeface="Wingdings" pitchFamily="2" charset="2"/>
        <a:buChar char="§"/>
        <a:defRPr>
          <a:solidFill>
            <a:srgbClr val="4D4D4D"/>
          </a:solidFill>
          <a:latin typeface="+mn-lt"/>
          <a:ea typeface="+mn-ea"/>
        </a:defRPr>
      </a:lvl6pPr>
      <a:lvl7pPr marL="2528888" indent="-176213" algn="l" rtl="0" fontAlgn="base">
        <a:spcBef>
          <a:spcPct val="20000"/>
        </a:spcBef>
        <a:spcAft>
          <a:spcPct val="0"/>
        </a:spcAft>
        <a:buClr>
          <a:srgbClr val="DC002E"/>
        </a:buClr>
        <a:buFont typeface="Wingdings" pitchFamily="2" charset="2"/>
        <a:buChar char="§"/>
        <a:defRPr>
          <a:solidFill>
            <a:srgbClr val="4D4D4D"/>
          </a:solidFill>
          <a:latin typeface="+mn-lt"/>
          <a:ea typeface="+mn-ea"/>
        </a:defRPr>
      </a:lvl7pPr>
      <a:lvl8pPr marL="2986088" indent="-176213" algn="l" rtl="0" fontAlgn="base">
        <a:spcBef>
          <a:spcPct val="20000"/>
        </a:spcBef>
        <a:spcAft>
          <a:spcPct val="0"/>
        </a:spcAft>
        <a:buClr>
          <a:srgbClr val="DC002E"/>
        </a:buClr>
        <a:buFont typeface="Wingdings" pitchFamily="2" charset="2"/>
        <a:buChar char="§"/>
        <a:defRPr>
          <a:solidFill>
            <a:srgbClr val="4D4D4D"/>
          </a:solidFill>
          <a:latin typeface="+mn-lt"/>
          <a:ea typeface="+mn-ea"/>
        </a:defRPr>
      </a:lvl8pPr>
      <a:lvl9pPr marL="3443288" indent="-176213" algn="l" rtl="0" fontAlgn="base">
        <a:spcBef>
          <a:spcPct val="20000"/>
        </a:spcBef>
        <a:spcAft>
          <a:spcPct val="0"/>
        </a:spcAft>
        <a:buClr>
          <a:srgbClr val="DC002E"/>
        </a:buClr>
        <a:buFont typeface="Wingdings" pitchFamily="2" charset="2"/>
        <a:buChar char="§"/>
        <a:defRPr>
          <a:solidFill>
            <a:srgbClr val="4D4D4D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D6322-E4B1-4809-9F8C-596752B55B6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1095" y="6482715"/>
            <a:ext cx="46693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Documents and Settings\user\My Documents\병원 mail\GNUH.gif"/>
          <p:cNvPicPr>
            <a:picLocks noChangeAspect="1" noChangeArrowheads="1"/>
          </p:cNvPicPr>
          <p:nvPr userDrawn="1"/>
        </p:nvPicPr>
        <p:blipFill>
          <a:blip r:embed="rId16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6363702"/>
            <a:ext cx="2209800" cy="494297"/>
          </a:xfrm>
          <a:prstGeom prst="rect">
            <a:avLst/>
          </a:prstGeom>
          <a:noFill/>
        </p:spPr>
      </p:pic>
      <p:pic>
        <p:nvPicPr>
          <p:cNvPr id="11" name="Picture 2" descr="https://encrypted-tbn2.gstatic.com/images?q=tbn:ANd9GcQO0npYcOIincponTLhuNsjkJ8Y3d5LnVBxOi85twE6Ib71MbibNA">
            <a:hlinkClick r:id="rId17"/>
          </p:cNvPr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-122238"/>
            <a:ext cx="2093383" cy="157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 descr="05-1 (3).jpg"/>
          <p:cNvPicPr>
            <a:picLocks noChangeAspect="1"/>
          </p:cNvPicPr>
          <p:nvPr userDrawn="1"/>
        </p:nvPicPr>
        <p:blipFill rotWithShape="1">
          <a:blip r:embed="rId19" cstate="print"/>
          <a:srcRect b="6973"/>
          <a:stretch/>
        </p:blipFill>
        <p:spPr>
          <a:xfrm>
            <a:off x="0" y="1524"/>
            <a:ext cx="9148066" cy="685647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20"/>
          <a:srcRect l="3974" r="1"/>
          <a:stretch/>
        </p:blipFill>
        <p:spPr>
          <a:xfrm>
            <a:off x="42332" y="6302466"/>
            <a:ext cx="1905000" cy="5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4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  <p:sldLayoutId id="2147484429" r:id="rId12"/>
    <p:sldLayoutId id="2147484430" r:id="rId13"/>
    <p:sldLayoutId id="2147484529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20"/>
            </a:gs>
            <a:gs pos="100000">
              <a:srgbClr val="0000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8621712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4863" y="1600200"/>
            <a:ext cx="77390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17732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443" r:id="rId12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SzPct val="12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0525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8100000" algn="ctr" rotWithShape="0">
              <a:schemeClr val="bg2"/>
            </a:outerShdw>
          </a:effec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ko-KR" smtClean="0"/>
              <a:t>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848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660723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73" r:id="rId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Arial" pitchFamily="34" charset="0"/>
          <a:ea typeface="+mj-ea"/>
          <a:cs typeface="+mj-cs"/>
        </a:defRPr>
      </a:lvl1pPr>
      <a:lvl2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Arial" pitchFamily="34" charset="0"/>
          <a:ea typeface="굴림" pitchFamily="50" charset="-127"/>
        </a:defRPr>
      </a:lvl2pPr>
      <a:lvl3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Arial" pitchFamily="34" charset="0"/>
          <a:ea typeface="굴림" pitchFamily="50" charset="-127"/>
        </a:defRPr>
      </a:lvl3pPr>
      <a:lvl4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Arial" pitchFamily="34" charset="0"/>
          <a:ea typeface="굴림" pitchFamily="50" charset="-127"/>
        </a:defRPr>
      </a:lvl4pPr>
      <a:lvl5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Arial" pitchFamily="34" charset="0"/>
          <a:ea typeface="굴림" pitchFamily="50" charset="-127"/>
        </a:defRPr>
      </a:lvl5pPr>
      <a:lvl6pPr marL="4572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rgbClr val="FFCC99"/>
        </a:buClr>
        <a:buSzPct val="150000"/>
        <a:buChar char="•"/>
        <a:defRPr kumimoji="1" sz="36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Font typeface="Arial" pitchFamily="34" charset="0"/>
        <a:buChar char="-"/>
        <a:defRPr kumimoji="1" sz="3200">
          <a:solidFill>
            <a:schemeClr val="tx1"/>
          </a:solidFill>
          <a:latin typeface="Arial" pitchFamily="34" charset="0"/>
          <a:ea typeface="+mn-ea"/>
        </a:defRPr>
      </a:lvl2pPr>
      <a:lvl3pPr marL="1143000" indent="-228600" algn="l" rtl="0" eaLnBrk="0" fontAlgn="base" latinLnBrk="1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Char char="•"/>
        <a:defRPr kumimoji="1" sz="3000">
          <a:solidFill>
            <a:schemeClr val="tx1"/>
          </a:solidFill>
          <a:latin typeface="Arial" pitchFamily="34" charset="0"/>
          <a:ea typeface="+mn-ea"/>
        </a:defRPr>
      </a:lvl3pPr>
      <a:lvl4pPr marL="1600200" indent="-2286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Font typeface="Arial" pitchFamily="34" charset="0"/>
        <a:buChar char="-"/>
        <a:defRPr kumimoji="1" sz="2400" b="1">
          <a:solidFill>
            <a:schemeClr val="tx1"/>
          </a:solidFill>
          <a:latin typeface="Arial" pitchFamily="34" charset="0"/>
          <a:ea typeface="+mn-ea"/>
        </a:defRPr>
      </a:lvl4pPr>
      <a:lvl5pPr marL="2057400" indent="-2286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Arial" pitchFamily="34" charset="0"/>
          <a:ea typeface="+mn-ea"/>
        </a:defRPr>
      </a:lvl5pPr>
      <a:lvl6pPr marL="25146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4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92100" y="52388"/>
            <a:ext cx="8618538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4163" y="1112838"/>
            <a:ext cx="8626475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3175" y="6410325"/>
            <a:ext cx="3937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latinLnBrk="0">
              <a:defRPr kumimoji="0" sz="1000">
                <a:solidFill>
                  <a:srgbClr val="948B96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88DADA-4F32-4190-97D7-237783E97E84}" type="slidenum">
              <a:rPr lang="en-GB" altLang="ko-K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ko-KR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124200" y="6415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 latinLnBrk="0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46184D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GB"/>
              <a:t>Confidential – AstraZeneca 2014</a:t>
            </a:r>
          </a:p>
        </p:txBody>
      </p:sp>
    </p:spTree>
    <p:extLst>
      <p:ext uri="{BB962C8B-B14F-4D97-AF65-F5344CB8AC3E}">
        <p14:creationId xmlns:p14="http://schemas.microsoft.com/office/powerpoint/2010/main" val="240954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6" r:id="rId1"/>
    <p:sldLayoutId id="2147484797" r:id="rId2"/>
    <p:sldLayoutId id="2147484798" r:id="rId3"/>
    <p:sldLayoutId id="2147484799" r:id="rId4"/>
    <p:sldLayoutId id="2147484800" r:id="rId5"/>
    <p:sldLayoutId id="2147484801" r:id="rId6"/>
    <p:sldLayoutId id="2147484802" r:id="rId7"/>
    <p:sldLayoutId id="2147484803" r:id="rId8"/>
    <p:sldLayoutId id="2147484804" r:id="rId9"/>
    <p:sldLayoutId id="2147484805" r:id="rId10"/>
  </p:sldLayoutIdLst>
  <p:transition>
    <p:fade thruBlk="1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chemeClr val="bg1"/>
          </a:solidFill>
          <a:latin typeface="Arial" pitchFamily="34" charset="0"/>
          <a:ea typeface="Arial" pitchFamily="34" charset="0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5pPr>
      <a:lvl6pPr marL="4571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charset="0"/>
          <a:ea typeface="Arial" charset="0"/>
          <a:cs typeface="Arial" charset="0"/>
        </a:defRPr>
      </a:lvl6pPr>
      <a:lvl7pPr marL="91435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charset="0"/>
          <a:ea typeface="Arial" charset="0"/>
          <a:cs typeface="Arial" charset="0"/>
        </a:defRPr>
      </a:lvl7pPr>
      <a:lvl8pPr marL="137153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charset="0"/>
          <a:ea typeface="Arial" charset="0"/>
          <a:cs typeface="Arial" charset="0"/>
        </a:defRPr>
      </a:lvl8pPr>
      <a:lvl9pPr marL="182870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charset="0"/>
          <a:ea typeface="Arial" charset="0"/>
          <a:cs typeface="Arial" charset="0"/>
        </a:defRPr>
      </a:lvl9pPr>
    </p:titleStyle>
    <p:bodyStyle>
      <a:lvl1pPr marL="227013" indent="-227013" algn="l" rtl="0" eaLnBrk="0" fontAlgn="base" hangingPunct="0">
        <a:spcBef>
          <a:spcPts val="500"/>
        </a:spcBef>
        <a:spcAft>
          <a:spcPts val="500"/>
        </a:spcAft>
        <a:buClr>
          <a:schemeClr val="accent2"/>
        </a:buClr>
        <a:buSzPct val="13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Arial" charset="0"/>
          <a:cs typeface="Arial" pitchFamily="34" charset="0"/>
        </a:defRPr>
      </a:lvl1pPr>
      <a:lvl2pPr marL="741363" indent="-284163" algn="l" rtl="0" eaLnBrk="0" fontAlgn="base" hangingPunct="0">
        <a:spcBef>
          <a:spcPts val="500"/>
        </a:spcBef>
        <a:spcAft>
          <a:spcPts val="500"/>
        </a:spcAft>
        <a:buClr>
          <a:schemeClr val="accent2"/>
        </a:buClr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Arial" charset="0"/>
          <a:cs typeface="Arial" pitchFamily="34" charset="0"/>
        </a:defRPr>
      </a:lvl2pPr>
      <a:lvl3pPr marL="1138238" indent="-223838" algn="l" rtl="0" eaLnBrk="0" fontAlgn="base" hangingPunct="0">
        <a:spcBef>
          <a:spcPts val="500"/>
        </a:spcBef>
        <a:spcAft>
          <a:spcPts val="500"/>
        </a:spcAft>
        <a:buClr>
          <a:schemeClr val="accent2"/>
        </a:buClr>
        <a:buSzPct val="130000"/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itchFamily="34" charset="0"/>
          <a:ea typeface="Arial" charset="0"/>
          <a:cs typeface="Arial" pitchFamily="34" charset="0"/>
        </a:defRPr>
      </a:lvl3pPr>
      <a:lvl4pPr marL="1595438" indent="-223838" algn="l" rtl="0" eaLnBrk="0" fontAlgn="base" hangingPunct="0">
        <a:spcBef>
          <a:spcPts val="500"/>
        </a:spcBef>
        <a:spcAft>
          <a:spcPts val="500"/>
        </a:spcAft>
        <a:buClr>
          <a:schemeClr val="accent2"/>
        </a:buClr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Arial" pitchFamily="34" charset="0"/>
          <a:ea typeface="Arial" charset="0"/>
          <a:cs typeface="Arial" pitchFamily="34" charset="0"/>
        </a:defRPr>
      </a:lvl4pPr>
      <a:lvl5pPr marL="2055813" indent="-227013" algn="l" rtl="0" eaLnBrk="0" fontAlgn="base" hangingPunct="0">
        <a:spcBef>
          <a:spcPts val="500"/>
        </a:spcBef>
        <a:spcAft>
          <a:spcPts val="500"/>
        </a:spcAft>
        <a:buClr>
          <a:schemeClr val="accent2"/>
        </a:buClr>
        <a:buFont typeface="Arial" panose="020B0604020202020204" pitchFamily="34" charset="0"/>
        <a:buChar char="»"/>
        <a:defRPr sz="1400" kern="1200">
          <a:solidFill>
            <a:schemeClr val="tx2"/>
          </a:solidFill>
          <a:latin typeface="Arial" pitchFamily="34" charset="0"/>
          <a:ea typeface="Arial" charset="0"/>
          <a:cs typeface="Arial" pitchFamily="34" charset="0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566C0-D2F8-4CC8-9605-44FCB704AD3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AF8C-2BEE-4D00-BEA7-B7E98F5CC15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그림 7" descr="창_151008_PPT2차시안-12"/>
          <p:cNvPicPr>
            <a:picLocks noGrp="1" noChangeAspect="1"/>
          </p:cNvPicPr>
          <p:nvPr isPhoto="1" userDrawn="1"/>
        </p:nvPicPr>
        <p:blipFill>
          <a:blip r:embed="rId2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81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  <p:sldLayoutId id="2147484848" r:id="rId12"/>
    <p:sldLayoutId id="2147484849" r:id="rId13"/>
    <p:sldLayoutId id="2147484850" r:id="rId14"/>
    <p:sldLayoutId id="2147484851" r:id="rId15"/>
    <p:sldLayoutId id="2147484852" r:id="rId16"/>
    <p:sldLayoutId id="2147484853" r:id="rId17"/>
    <p:sldLayoutId id="2147484854" r:id="rId18"/>
    <p:sldLayoutId id="2147484855" r:id="rId19"/>
    <p:sldLayoutId id="2147484856" r:id="rId20"/>
    <p:sldLayoutId id="2147484857" r:id="rId2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D6322-E4B1-4809-9F8C-596752B55B6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1097" y="6482787"/>
            <a:ext cx="46693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10400" y="64929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Documents and Settings\user\My Documents\병원 mail\GNUH.gif"/>
          <p:cNvPicPr>
            <a:picLocks noChangeAspect="1" noChangeArrowheads="1"/>
          </p:cNvPicPr>
          <p:nvPr userDrawn="1"/>
        </p:nvPicPr>
        <p:blipFill>
          <a:blip r:embed="rId16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6363774"/>
            <a:ext cx="2209800" cy="494297"/>
          </a:xfrm>
          <a:prstGeom prst="rect">
            <a:avLst/>
          </a:prstGeom>
          <a:noFill/>
        </p:spPr>
      </p:pic>
      <p:pic>
        <p:nvPicPr>
          <p:cNvPr id="11" name="Picture 2" descr="https://encrypted-tbn2.gstatic.com/images?q=tbn:ANd9GcQO0npYcOIincponTLhuNsjkJ8Y3d5LnVBxOi85twE6Ib71MbibNA">
            <a:hlinkClick r:id="rId17"/>
          </p:cNvPr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35" y="-122238"/>
            <a:ext cx="2093383" cy="157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 descr="05-1 (3).jpg"/>
          <p:cNvPicPr>
            <a:picLocks noChangeAspect="1"/>
          </p:cNvPicPr>
          <p:nvPr userDrawn="1"/>
        </p:nvPicPr>
        <p:blipFill rotWithShape="1">
          <a:blip r:embed="rId19" cstate="print"/>
          <a:srcRect b="6973"/>
          <a:stretch/>
        </p:blipFill>
        <p:spPr>
          <a:xfrm>
            <a:off x="3" y="1524"/>
            <a:ext cx="9148066" cy="685647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20"/>
          <a:srcRect l="3974" r="1"/>
          <a:stretch/>
        </p:blipFill>
        <p:spPr>
          <a:xfrm>
            <a:off x="42332" y="6302538"/>
            <a:ext cx="1905000" cy="5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1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4" r:id="rId1"/>
    <p:sldLayoutId id="2147484965" r:id="rId2"/>
    <p:sldLayoutId id="2147484966" r:id="rId3"/>
    <p:sldLayoutId id="2147484967" r:id="rId4"/>
    <p:sldLayoutId id="2147484968" r:id="rId5"/>
    <p:sldLayoutId id="2147484969" r:id="rId6"/>
    <p:sldLayoutId id="2147484970" r:id="rId7"/>
    <p:sldLayoutId id="2147484971" r:id="rId8"/>
    <p:sldLayoutId id="2147484972" r:id="rId9"/>
    <p:sldLayoutId id="2147484973" r:id="rId10"/>
    <p:sldLayoutId id="2147484974" r:id="rId11"/>
    <p:sldLayoutId id="2147484975" r:id="rId12"/>
    <p:sldLayoutId id="2147484976" r:id="rId13"/>
    <p:sldLayoutId id="2147484977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20"/>
            </a:gs>
            <a:gs pos="100000">
              <a:srgbClr val="0000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8621712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4863" y="1600200"/>
            <a:ext cx="77390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94677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SzPct val="12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1325" y="884238"/>
            <a:ext cx="82550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1906588"/>
            <a:ext cx="8255000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" name="Tijdelijke aanduiding voor voettekst 3"/>
          <p:cNvSpPr>
            <a:spLocks noGrp="1"/>
          </p:cNvSpPr>
          <p:nvPr>
            <p:ph type="ftr" sz="quarter" idx="3"/>
          </p:nvPr>
        </p:nvSpPr>
        <p:spPr bwMode="auto">
          <a:xfrm>
            <a:off x="484188" y="6588125"/>
            <a:ext cx="2665412" cy="1365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 b="1">
                <a:solidFill>
                  <a:srgbClr val="F26522"/>
                </a:solidFill>
                <a:latin typeface="Arial" pitchFamily="34" charset="0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nl-NL"/>
          </a:p>
        </p:txBody>
      </p:sp>
      <p:sp>
        <p:nvSpPr>
          <p:cNvPr id="11" name="Tijdelijke aanduiding voor dianummer 4"/>
          <p:cNvSpPr>
            <a:spLocks noGrp="1"/>
          </p:cNvSpPr>
          <p:nvPr>
            <p:ph type="sldNum" sz="quarter" idx="4"/>
          </p:nvPr>
        </p:nvSpPr>
        <p:spPr bwMode="auto">
          <a:xfrm>
            <a:off x="127000" y="6588125"/>
            <a:ext cx="206375" cy="1381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900">
                <a:solidFill>
                  <a:srgbClr val="F26522"/>
                </a:solidFill>
                <a:latin typeface="Arial" pitchFamily="34" charset="0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fld id="{967DEF7D-A6AB-47D6-B6B9-E8B399EAD1BE}" type="slidenum">
              <a:rPr lang="nl-NL"/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0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p:hf sldNum="0"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MS PGothic" pitchFamily="34" charset="-128"/>
          <a:cs typeface="ＭＳ Ｐゴシック" pitchFamily="-108" charset="-128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MS PGothic" pitchFamily="34" charset="-128"/>
          <a:cs typeface="ＭＳ Ｐゴシック" pitchFamily="-108" charset="-128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MS PGothic" pitchFamily="34" charset="-128"/>
          <a:cs typeface="ＭＳ Ｐゴシック" pitchFamily="-108" charset="-128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MS PGothic" pitchFamily="34" charset="-128"/>
          <a:cs typeface="ＭＳ Ｐゴシック" pitchFamily="-108" charset="-128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MS PGothic" pitchFamily="34" charset="-128"/>
          <a:cs typeface="ＭＳ Ｐゴシック" pitchFamily="-108" charset="-128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0"/>
        </a:spcBef>
        <a:spcAft>
          <a:spcPct val="30000"/>
        </a:spcAft>
        <a:buChar char="•"/>
        <a:defRPr sz="2000" b="1">
          <a:solidFill>
            <a:schemeClr val="tx1"/>
          </a:solidFill>
          <a:latin typeface="Arial" pitchFamily="-108" charset="0"/>
          <a:ea typeface="MS PGothic" pitchFamily="34" charset="-128"/>
          <a:cs typeface="ＭＳ Ｐゴシック" pitchFamily="-108" charset="-128"/>
        </a:defRPr>
      </a:lvl1pPr>
      <a:lvl2pPr marL="265113" indent="-263525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rial" pitchFamily="34" charset="0"/>
        <a:buChar char="-"/>
        <a:defRPr sz="2800">
          <a:solidFill>
            <a:schemeClr val="tx1"/>
          </a:solidFill>
          <a:latin typeface="Arial" pitchFamily="-108" charset="0"/>
          <a:ea typeface="MS PGothic" pitchFamily="34" charset="-128"/>
        </a:defRPr>
      </a:lvl2pPr>
      <a:lvl3pPr marL="538163" indent="-271463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-108" charset="0"/>
          <a:ea typeface="MS PGothic" pitchFamily="34" charset="-128"/>
        </a:defRPr>
      </a:lvl3pPr>
      <a:lvl4pPr marL="811213" indent="-271463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rial" pitchFamily="34" charset="0"/>
        <a:buChar char="◦"/>
        <a:defRPr sz="2000">
          <a:solidFill>
            <a:schemeClr val="tx1"/>
          </a:solidFill>
          <a:latin typeface="Arial" pitchFamily="-108" charset="0"/>
          <a:ea typeface="MS PGothic" pitchFamily="34" charset="-128"/>
        </a:defRPr>
      </a:lvl4pPr>
      <a:lvl5pPr marL="1076325" indent="-263525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rial" pitchFamily="34" charset="0"/>
        <a:buChar char="·"/>
        <a:defRPr sz="2000">
          <a:solidFill>
            <a:schemeClr val="tx1"/>
          </a:solidFill>
          <a:latin typeface="Arial" pitchFamily="-108" charset="0"/>
          <a:ea typeface="MS PGothic" pitchFamily="34" charset="-128"/>
        </a:defRPr>
      </a:lvl5pPr>
      <a:lvl6pPr marL="1533525" indent="-263525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rial" pitchFamily="-108" charset="0"/>
        <a:buChar char="·"/>
        <a:defRPr sz="2000">
          <a:solidFill>
            <a:schemeClr val="tx1"/>
          </a:solidFill>
          <a:latin typeface="+mn-lt"/>
          <a:ea typeface="+mn-ea"/>
        </a:defRPr>
      </a:lvl6pPr>
      <a:lvl7pPr marL="1990725" indent="-263525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rial" pitchFamily="-108" charset="0"/>
        <a:buChar char="·"/>
        <a:defRPr sz="2000">
          <a:solidFill>
            <a:schemeClr val="tx1"/>
          </a:solidFill>
          <a:latin typeface="+mn-lt"/>
          <a:ea typeface="+mn-ea"/>
        </a:defRPr>
      </a:lvl7pPr>
      <a:lvl8pPr marL="2447925" indent="-263525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rial" pitchFamily="-108" charset="0"/>
        <a:buChar char="·"/>
        <a:defRPr sz="2000">
          <a:solidFill>
            <a:schemeClr val="tx1"/>
          </a:solidFill>
          <a:latin typeface="+mn-lt"/>
          <a:ea typeface="+mn-ea"/>
        </a:defRPr>
      </a:lvl8pPr>
      <a:lvl9pPr marL="2905125" indent="-263525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rial" pitchFamily="-108" charset="0"/>
        <a:buChar char="·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84188" y="60325"/>
            <a:ext cx="8024812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775" y="1196975"/>
            <a:ext cx="7989888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5775" y="6324600"/>
            <a:ext cx="7988300" cy="263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00498B"/>
                </a:solidFill>
                <a:latin typeface="Tahoma" pitchFamily="34" charset="0"/>
                <a:ea typeface="ＭＳ Ｐゴシック" pitchFamily="1" charset="-128"/>
                <a:cs typeface="+mn-cs"/>
              </a:defRPr>
            </a:lvl1pPr>
          </a:lstStyle>
          <a:p>
            <a:pPr latinLnBrk="0">
              <a:defRPr/>
            </a:pPr>
            <a:endParaRPr lang="en-GB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292725" y="1125538"/>
            <a:ext cx="4032250" cy="3254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lIns="91414" tIns="45708" rIns="91414" bIns="45708">
            <a:spAutoFit/>
          </a:bodyPr>
          <a:lstStyle/>
          <a:p>
            <a:pPr algn="ctr" latinLnBrk="0">
              <a:spcBef>
                <a:spcPct val="50000"/>
              </a:spcBef>
              <a:defRPr/>
            </a:pPr>
            <a:endParaRPr lang="en-US" dirty="0">
              <a:solidFill>
                <a:srgbClr val="FFFFFF"/>
              </a:solidFill>
              <a:latin typeface="BISansCond" pitchFamily="2" charset="0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716463" y="4221163"/>
            <a:ext cx="2303462" cy="3254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lIns="91414" tIns="45708" rIns="91414" bIns="45708">
            <a:spAutoFit/>
          </a:bodyPr>
          <a:lstStyle/>
          <a:p>
            <a:pPr algn="ctr" latinLnBrk="0">
              <a:spcBef>
                <a:spcPct val="50000"/>
              </a:spcBef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70866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latinLnBrk="0">
              <a:defRPr/>
            </a:pPr>
            <a:endParaRPr lang="en-GB" sz="800" dirty="0">
              <a:solidFill>
                <a:srgbClr val="00498B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073900" y="6392863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/>
          <a:p>
            <a:pPr algn="r" eaLnBrk="0" latinLnBrk="0" hangingPunct="0">
              <a:lnSpc>
                <a:spcPct val="85000"/>
              </a:lnSpc>
              <a:defRPr/>
            </a:pPr>
            <a:endParaRPr lang="en-GB" sz="800" dirty="0">
              <a:solidFill>
                <a:srgbClr val="00498B"/>
              </a:solidFill>
            </a:endParaRPr>
          </a:p>
        </p:txBody>
      </p:sp>
      <p:cxnSp>
        <p:nvCxnSpPr>
          <p:cNvPr id="3" name="Straight Connector 2"/>
          <p:cNvCxnSpPr/>
          <p:nvPr userDrawn="1"/>
        </p:nvCxnSpPr>
        <p:spPr bwMode="auto">
          <a:xfrm>
            <a:off x="485775" y="1125538"/>
            <a:ext cx="8278215" cy="0"/>
          </a:xfrm>
          <a:prstGeom prst="line">
            <a:avLst/>
          </a:prstGeom>
          <a:solidFill>
            <a:srgbClr val="00498B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0872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ahoma" pitchFamily="34" charset="0"/>
          <a:ea typeface="ＭＳ Ｐゴシック" pitchFamily="34" charset="-128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ahoma" pitchFamily="34" charset="0"/>
          <a:ea typeface="ＭＳ Ｐゴシック" pitchFamily="34" charset="-128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ahoma" pitchFamily="34" charset="0"/>
          <a:ea typeface="ＭＳ Ｐゴシック" pitchFamily="34" charset="-128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ahoma" pitchFamily="34" charset="0"/>
          <a:ea typeface="ＭＳ Ｐゴシック" pitchFamily="34" charset="-128"/>
          <a:cs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ahoma" pitchFamily="34" charset="0"/>
          <a:ea typeface="ＭＳ Ｐゴシック" pitchFamily="34" charset="-128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ahoma" pitchFamily="34" charset="0"/>
          <a:ea typeface="ＭＳ Ｐゴシック" pitchFamily="34" charset="-128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ahoma" pitchFamily="34" charset="0"/>
          <a:ea typeface="ＭＳ Ｐゴシック" pitchFamily="34" charset="-128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ahoma" pitchFamily="34" charset="0"/>
          <a:ea typeface="ＭＳ Ｐゴシック" pitchFamily="34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Font typeface="Times" pitchFamily="18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Char char="»"/>
        <a:defRPr sz="1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B0932"/>
        </a:buClr>
        <a:buChar char="»"/>
        <a:defRPr sz="1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B0932"/>
        </a:buClr>
        <a:buChar char="»"/>
        <a:defRPr sz="1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B0932"/>
        </a:buClr>
        <a:buChar char="»"/>
        <a:defRPr sz="1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B0932"/>
        </a:buClr>
        <a:buChar char="»"/>
        <a:defRPr sz="1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2525" y="134938"/>
            <a:ext cx="63293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33488"/>
            <a:ext cx="8229600" cy="1743075"/>
          </a:xfrm>
          <a:prstGeom prst="rect">
            <a:avLst/>
          </a:prstGeom>
          <a:solidFill>
            <a:srgbClr val="000022"/>
          </a:solidFill>
          <a:ln w="3175">
            <a:solidFill>
              <a:srgbClr val="DDDDD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273925" y="6704013"/>
            <a:ext cx="19637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en-US" sz="800" smtClean="0">
                <a:solidFill>
                  <a:srgbClr val="7F7F7F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IC-29614-AG June 2014   Page </a:t>
            </a:r>
            <a:fld id="{3E1D7C4F-E400-4997-8E26-C86CED72DF0C}" type="slidenum">
              <a:rPr lang="en-US" altLang="en-US" sz="800" smtClean="0">
                <a:solidFill>
                  <a:srgbClr val="7F7F7F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altLang="en-US" sz="800" smtClean="0">
                <a:solidFill>
                  <a:srgbClr val="7F7F7F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023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4" r:id="rId16"/>
    <p:sldLayoutId id="2147483835" r:id="rId17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CC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CC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CC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CC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CC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FFCC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FFCC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FFCC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FF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0525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8100000" algn="ctr" rotWithShape="0">
              <a:schemeClr val="bg2"/>
            </a:outerShdw>
          </a:effec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ko-KR" smtClean="0"/>
              <a:t>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84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07778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txStyles>
    <p:titleStyle>
      <a:lvl1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400" b="1">
          <a:solidFill>
            <a:srgbClr val="FFFF99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rgbClr val="FFCC99"/>
        </a:buClr>
        <a:buSzPct val="150000"/>
        <a:buChar char="•"/>
        <a:defRPr kumimoji="1" sz="3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Font typeface="Arial" pitchFamily="34" charset="0"/>
        <a:buChar char="-"/>
        <a:defRPr kumimoji="1" sz="32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Char char="•"/>
        <a:defRPr kumimoji="1" sz="3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Font typeface="Arial" pitchFamily="34" charset="0"/>
        <a:buChar char="-"/>
        <a:defRPr kumimoji="1" sz="24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5517" y="456880"/>
            <a:ext cx="7683648" cy="2954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gray">
          <a:xfrm>
            <a:off x="310161" y="326388"/>
            <a:ext cx="558863" cy="531752"/>
            <a:chOff x="1352" y="681"/>
            <a:chExt cx="3519" cy="3153"/>
          </a:xfrm>
        </p:grpSpPr>
        <p:sp>
          <p:nvSpPr>
            <p:cNvPr id="8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84013" latinLnBrk="0"/>
              <a:endParaRPr lang="en-US" sz="1754">
                <a:solidFill>
                  <a:srgbClr val="1F497D"/>
                </a:solidFill>
              </a:endParaRPr>
            </a:p>
          </p:txBody>
        </p:sp>
        <p:sp>
          <p:nvSpPr>
            <p:cNvPr id="9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84013" latinLnBrk="0"/>
              <a:endParaRPr lang="en-US" sz="1754">
                <a:solidFill>
                  <a:srgbClr val="1F497D"/>
                </a:solidFill>
              </a:endParaRPr>
            </a:p>
          </p:txBody>
        </p:sp>
        <p:sp>
          <p:nvSpPr>
            <p:cNvPr id="10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84013" latinLnBrk="0"/>
              <a:endParaRPr lang="en-US" sz="1754">
                <a:solidFill>
                  <a:srgbClr val="1F497D"/>
                </a:solidFill>
              </a:endParaRPr>
            </a:p>
          </p:txBody>
        </p:sp>
        <p:sp>
          <p:nvSpPr>
            <p:cNvPr id="11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84013" latinLnBrk="0"/>
              <a:endParaRPr lang="en-US" sz="1754">
                <a:solidFill>
                  <a:srgbClr val="1F497D"/>
                </a:solidFill>
              </a:endParaRPr>
            </a:p>
          </p:txBody>
        </p:sp>
        <p:sp>
          <p:nvSpPr>
            <p:cNvPr id="12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84013" latinLnBrk="0"/>
              <a:endParaRPr lang="en-US" sz="1754">
                <a:solidFill>
                  <a:srgbClr val="1F497D"/>
                </a:solidFill>
              </a:endParaRPr>
            </a:p>
          </p:txBody>
        </p:sp>
        <p:sp>
          <p:nvSpPr>
            <p:cNvPr id="13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84013" latinLnBrk="0"/>
              <a:endParaRPr lang="en-US" sz="1754">
                <a:solidFill>
                  <a:srgbClr val="1F497D"/>
                </a:solidFill>
              </a:endParaRPr>
            </a:p>
          </p:txBody>
        </p:sp>
        <p:sp>
          <p:nvSpPr>
            <p:cNvPr id="14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84013" latinLnBrk="0"/>
              <a:endParaRPr lang="en-US" sz="1754">
                <a:solidFill>
                  <a:srgbClr val="1F497D"/>
                </a:solidFill>
              </a:endParaRPr>
            </a:p>
          </p:txBody>
        </p:sp>
        <p:sp>
          <p:nvSpPr>
            <p:cNvPr id="15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84013" latinLnBrk="0"/>
              <a:endParaRPr lang="en-US" sz="1754">
                <a:solidFill>
                  <a:srgbClr val="1F497D"/>
                </a:solidFill>
              </a:endParaRPr>
            </a:p>
          </p:txBody>
        </p:sp>
        <p:sp>
          <p:nvSpPr>
            <p:cNvPr id="16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84013" latinLnBrk="0"/>
              <a:endParaRPr lang="en-US" sz="1754">
                <a:solidFill>
                  <a:srgbClr val="1F497D"/>
                </a:solidFill>
              </a:endParaRPr>
            </a:p>
          </p:txBody>
        </p:sp>
        <p:sp>
          <p:nvSpPr>
            <p:cNvPr id="17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84013" latinLnBrk="0"/>
              <a:endParaRPr lang="en-US" sz="1754">
                <a:solidFill>
                  <a:srgbClr val="1F497D"/>
                </a:solidFill>
              </a:endParaRPr>
            </a:p>
          </p:txBody>
        </p:sp>
        <p:sp>
          <p:nvSpPr>
            <p:cNvPr id="18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84013" latinLnBrk="0"/>
              <a:endParaRPr lang="en-US" sz="1754">
                <a:solidFill>
                  <a:srgbClr val="1F497D"/>
                </a:solidFill>
              </a:endParaRPr>
            </a:p>
          </p:txBody>
        </p:sp>
        <p:sp>
          <p:nvSpPr>
            <p:cNvPr id="19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84013" latinLnBrk="0"/>
              <a:endParaRPr lang="en-US" sz="1754">
                <a:solidFill>
                  <a:srgbClr val="1F497D"/>
                </a:solidFill>
              </a:endParaRPr>
            </a:p>
          </p:txBody>
        </p:sp>
        <p:sp>
          <p:nvSpPr>
            <p:cNvPr id="20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84013" latinLnBrk="0"/>
              <a:endParaRPr lang="en-US" sz="1754">
                <a:solidFill>
                  <a:srgbClr val="1F497D"/>
                </a:solidFill>
              </a:endParaRPr>
            </a:p>
          </p:txBody>
        </p:sp>
        <p:sp>
          <p:nvSpPr>
            <p:cNvPr id="21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84013" latinLnBrk="0"/>
              <a:endParaRPr lang="en-US" sz="1754">
                <a:solidFill>
                  <a:srgbClr val="1F497D"/>
                </a:solidFill>
              </a:endParaRPr>
            </a:p>
          </p:txBody>
        </p:sp>
        <p:sp>
          <p:nvSpPr>
            <p:cNvPr id="22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84013" latinLnBrk="0"/>
              <a:endParaRPr lang="en-US" sz="1754">
                <a:solidFill>
                  <a:srgbClr val="1F497D"/>
                </a:solidFill>
              </a:endParaRPr>
            </a:p>
          </p:txBody>
        </p:sp>
      </p:grpSp>
      <p:sp>
        <p:nvSpPr>
          <p:cNvPr id="2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927475" y="6106735"/>
            <a:ext cx="890927" cy="195406"/>
          </a:xfrm>
          <a:prstGeom prst="rect">
            <a:avLst/>
          </a:prstGeom>
        </p:spPr>
        <p:txBody>
          <a:bodyPr lIns="83953" tIns="41976" rIns="83953" bIns="41976" anchor="ctr" anchorCtr="0"/>
          <a:lstStyle>
            <a:lvl1pPr algn="r">
              <a:defRPr sz="1200"/>
            </a:lvl1pPr>
          </a:lstStyle>
          <a:p>
            <a:pPr defTabSz="884013" latinLnBrk="0"/>
            <a:fld id="{D34AE20F-330F-454C-9011-43B717E650F2}" type="slidenum">
              <a:rPr lang="en-GB" smtClean="0">
                <a:solidFill>
                  <a:srgbClr val="58595B"/>
                </a:solidFill>
              </a:rPr>
              <a:pPr defTabSz="884013" latinLnBrk="0"/>
              <a:t>‹#›</a:t>
            </a:fld>
            <a:endParaRPr lang="en-GB">
              <a:solidFill>
                <a:srgbClr val="58595B"/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713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84013" rtl="0" eaLnBrk="1" latinLnBrk="0" hangingPunct="1">
        <a:lnSpc>
          <a:spcPct val="80000"/>
        </a:lnSpc>
        <a:spcBef>
          <a:spcPct val="0"/>
        </a:spcBef>
        <a:buNone/>
        <a:defRPr sz="2400" b="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884013" rtl="0" eaLnBrk="1" latinLnBrk="0" hangingPunct="1">
        <a:lnSpc>
          <a:spcPct val="90000"/>
        </a:lnSpc>
        <a:spcBef>
          <a:spcPts val="0"/>
        </a:spcBef>
        <a:buFont typeface="Arial" pitchFamily="34" charset="0"/>
        <a:buNone/>
        <a:defRPr sz="1015" kern="1200">
          <a:solidFill>
            <a:schemeClr val="tx2"/>
          </a:solidFill>
          <a:latin typeface="+mn-lt"/>
          <a:ea typeface="+mn-ea"/>
          <a:cs typeface="+mn-cs"/>
        </a:defRPr>
      </a:lvl1pPr>
      <a:lvl2pPr marL="334116" indent="-167058" algn="l" defTabSz="884013" rtl="0" eaLnBrk="1" latinLnBrk="0" hangingPunct="1">
        <a:lnSpc>
          <a:spcPct val="90000"/>
        </a:lnSpc>
        <a:spcBef>
          <a:spcPts val="0"/>
        </a:spcBef>
        <a:buFont typeface="Calibri" panose="020F0502020204030204" pitchFamily="34" charset="0"/>
        <a:buChar char="–"/>
        <a:defRPr sz="1015" kern="1200">
          <a:solidFill>
            <a:schemeClr val="tx2"/>
          </a:solidFill>
          <a:latin typeface="+mn-lt"/>
          <a:ea typeface="+mn-ea"/>
          <a:cs typeface="+mn-cs"/>
        </a:defRPr>
      </a:lvl2pPr>
      <a:lvl3pPr marL="501174" indent="-167058" algn="l" defTabSz="884013" rtl="0" eaLnBrk="1" latinLnBrk="0" hangingPunct="1">
        <a:lnSpc>
          <a:spcPct val="90000"/>
        </a:lnSpc>
        <a:spcBef>
          <a:spcPts val="0"/>
        </a:spcBef>
        <a:buFont typeface="Wingdings" panose="05000000000000000000" pitchFamily="2" charset="2"/>
        <a:buChar char="§"/>
        <a:defRPr lang="en-US" sz="1015" kern="120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1547022" indent="-221004" algn="l" defTabSz="884013" rtl="0" eaLnBrk="1" latinLnBrk="0" hangingPunct="1">
        <a:lnSpc>
          <a:spcPct val="90000"/>
        </a:lnSpc>
        <a:spcBef>
          <a:spcPts val="0"/>
        </a:spcBef>
        <a:buFont typeface="Arial" pitchFamily="34" charset="0"/>
        <a:buChar char="–"/>
        <a:defRPr sz="1015" kern="1200">
          <a:solidFill>
            <a:schemeClr val="tx2"/>
          </a:solidFill>
          <a:latin typeface="+mn-lt"/>
          <a:ea typeface="+mn-ea"/>
          <a:cs typeface="+mn-cs"/>
        </a:defRPr>
      </a:lvl4pPr>
      <a:lvl5pPr marL="1989029" indent="-221004" algn="l" defTabSz="884013" rtl="0" eaLnBrk="1" latinLnBrk="0" hangingPunct="1">
        <a:lnSpc>
          <a:spcPct val="90000"/>
        </a:lnSpc>
        <a:spcBef>
          <a:spcPts val="0"/>
        </a:spcBef>
        <a:buFont typeface="Arial" pitchFamily="34" charset="0"/>
        <a:buChar char="»"/>
        <a:defRPr sz="1015" kern="1200">
          <a:solidFill>
            <a:schemeClr val="tx2"/>
          </a:solidFill>
          <a:latin typeface="+mn-lt"/>
          <a:ea typeface="+mn-ea"/>
          <a:cs typeface="+mn-cs"/>
        </a:defRPr>
      </a:lvl5pPr>
      <a:lvl6pPr marL="2431036" indent="-221004" algn="l" defTabSz="884013" rtl="0" eaLnBrk="1" latinLnBrk="0" hangingPunct="1">
        <a:spcBef>
          <a:spcPct val="20000"/>
        </a:spcBef>
        <a:buFont typeface="Arial" pitchFamily="34" charset="0"/>
        <a:buChar char="•"/>
        <a:defRPr sz="1939" kern="1200">
          <a:solidFill>
            <a:schemeClr val="tx1"/>
          </a:solidFill>
          <a:latin typeface="+mn-lt"/>
          <a:ea typeface="+mn-ea"/>
          <a:cs typeface="+mn-cs"/>
        </a:defRPr>
      </a:lvl6pPr>
      <a:lvl7pPr marL="2873044" indent="-221004" algn="l" defTabSz="884013" rtl="0" eaLnBrk="1" latinLnBrk="0" hangingPunct="1">
        <a:spcBef>
          <a:spcPct val="20000"/>
        </a:spcBef>
        <a:buFont typeface="Arial" pitchFamily="34" charset="0"/>
        <a:buChar char="•"/>
        <a:defRPr sz="1939" kern="1200">
          <a:solidFill>
            <a:schemeClr val="tx1"/>
          </a:solidFill>
          <a:latin typeface="+mn-lt"/>
          <a:ea typeface="+mn-ea"/>
          <a:cs typeface="+mn-cs"/>
        </a:defRPr>
      </a:lvl7pPr>
      <a:lvl8pPr marL="3315049" indent="-221004" algn="l" defTabSz="884013" rtl="0" eaLnBrk="1" latinLnBrk="0" hangingPunct="1">
        <a:spcBef>
          <a:spcPct val="20000"/>
        </a:spcBef>
        <a:buFont typeface="Arial" pitchFamily="34" charset="0"/>
        <a:buChar char="•"/>
        <a:defRPr sz="1939" kern="1200">
          <a:solidFill>
            <a:schemeClr val="tx1"/>
          </a:solidFill>
          <a:latin typeface="+mn-lt"/>
          <a:ea typeface="+mn-ea"/>
          <a:cs typeface="+mn-cs"/>
        </a:defRPr>
      </a:lvl8pPr>
      <a:lvl9pPr marL="3757056" indent="-221004" algn="l" defTabSz="884013" rtl="0" eaLnBrk="1" latinLnBrk="0" hangingPunct="1">
        <a:spcBef>
          <a:spcPct val="20000"/>
        </a:spcBef>
        <a:buFont typeface="Arial" pitchFamily="34" charset="0"/>
        <a:buChar char="•"/>
        <a:defRPr sz="19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401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2007" algn="l" defTabSz="88401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84013" algn="l" defTabSz="88401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26021" algn="l" defTabSz="88401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68026" algn="l" defTabSz="88401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10033" algn="l" defTabSz="88401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52039" algn="l" defTabSz="88401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094047" algn="l" defTabSz="88401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36052" algn="l" defTabSz="88401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20"/>
            </a:gs>
            <a:gs pos="100000">
              <a:srgbClr val="0000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8621712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4863" y="1600200"/>
            <a:ext cx="77390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8213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SzPct val="12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20"/>
            </a:gs>
            <a:gs pos="100000">
              <a:srgbClr val="0000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8621712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4863" y="1600200"/>
            <a:ext cx="77390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01960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978" r:id="rId12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SzPct val="12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7.xml"/><Relationship Id="rId5" Type="http://schemas.openxmlformats.org/officeDocument/2006/relationships/hyperlink" Target="http://www.google.co.kr/url?sa=t&amp;rct=j&amp;q=&amp;esrc=s&amp;source=web&amp;cd=2&amp;cad=rja&amp;uact=8&amp;ved=0ahUKEwibrO6zhNLLAhVhG6YKHSYJA9YQFggqMAE&amp;url=http://www.nature.com/pr/journal/v70/n5s/full/pr2011472a.html&amp;usg=AFQjCNGQTA8OX140eJljwBB6VJQR-KzQmg&amp;sig2=d3227uoy8OacTm4CaLdN1g" TargetMode="Externa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google.co.kr/url?sa=i&amp;rct=j&amp;q=&amp;esrc=s&amp;source=images&amp;cd=&amp;cad=rja&amp;uact=8&amp;ved=0ahUKEwj5poaxoNPQAhULjpQKHdhXBAIQjRwIBw&amp;url=http://www.emiliemaynor.com/blog/balanceisnotperfection&amp;psig=AFQjCNHmWfLFUgoL_5feSonrIUMiZNsVeQ&amp;ust=1480690556897296" TargetMode="External"/><Relationship Id="rId1" Type="http://schemas.openxmlformats.org/officeDocument/2006/relationships/slideLayout" Target="../slideLayouts/slideLayout2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 bwMode="auto">
          <a:xfrm>
            <a:off x="2143708" y="2924944"/>
            <a:ext cx="6979237" cy="1008112"/>
          </a:xfrm>
          <a:prstGeom prst="rect">
            <a:avLst/>
          </a:prstGeom>
          <a:noFill/>
          <a:ln w="25400">
            <a:noFill/>
          </a:ln>
        </p:spPr>
        <p:txBody>
          <a:bodyPr lIns="108000" tIns="180000" rIns="108000" bIns="180000" rtlCol="0" anchor="ctr"/>
          <a:lstStyle/>
          <a:p>
            <a:pPr algn="r" defTabSz="914358">
              <a:lnSpc>
                <a:spcPct val="150000"/>
              </a:lnSpc>
            </a:pPr>
            <a:endParaRPr lang="en-US" altLang="ko-KR" sz="48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45566" y="1895951"/>
            <a:ext cx="3722378" cy="221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3200" b="1" i="1" dirty="0">
                <a:solidFill>
                  <a:srgbClr val="000099"/>
                </a:solidFill>
                <a:latin typeface="Arial" pitchFamily="34" charset="0"/>
                <a:ea typeface="굴림" pitchFamily="50" charset="-127"/>
              </a:rPr>
              <a:t>Antiplatelet Treatment beyond Hemostasis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5095727" y="3861048"/>
            <a:ext cx="3220688" cy="1471518"/>
            <a:chOff x="-27885" y="4915535"/>
            <a:chExt cx="9171885" cy="1471518"/>
          </a:xfrm>
        </p:grpSpPr>
        <p:sp>
          <p:nvSpPr>
            <p:cNvPr id="8" name="Rectangle 1034"/>
            <p:cNvSpPr>
              <a:spLocks noChangeArrowheads="1"/>
            </p:cNvSpPr>
            <p:nvPr/>
          </p:nvSpPr>
          <p:spPr bwMode="auto">
            <a:xfrm>
              <a:off x="-27885" y="4915535"/>
              <a:ext cx="91440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4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" pitchFamily="34" charset="0"/>
                  <a:ea typeface="굴림" pitchFamily="50" charset="-127"/>
                </a:rPr>
                <a:t>Young-</a:t>
              </a:r>
              <a:r>
                <a:rPr lang="en-US" altLang="ko-KR" sz="2400" b="1" i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" pitchFamily="34" charset="0"/>
                  <a:ea typeface="굴림" pitchFamily="50" charset="-127"/>
                </a:rPr>
                <a:t>Hoon</a:t>
              </a:r>
              <a:r>
                <a:rPr lang="en-US" altLang="ko-KR" sz="24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" pitchFamily="34" charset="0"/>
                  <a:ea typeface="굴림" pitchFamily="50" charset="-127"/>
                </a:rPr>
                <a:t> Jeong, </a:t>
              </a:r>
              <a:r>
                <a:rPr lang="en-US" altLang="ko-KR" sz="2400" b="1" i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" pitchFamily="34" charset="0"/>
                  <a:ea typeface="굴림" pitchFamily="50" charset="-127"/>
                </a:rPr>
                <a:t>                          M.D</a:t>
              </a:r>
              <a:r>
                <a:rPr lang="en-US" altLang="ko-KR" sz="24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" pitchFamily="34" charset="0"/>
                  <a:ea typeface="굴림" pitchFamily="50" charset="-127"/>
                </a:rPr>
                <a:t>., Ph.D</a:t>
              </a:r>
              <a:r>
                <a:rPr lang="en-US" altLang="ko-KR" sz="2400" b="1" i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" pitchFamily="34" charset="0"/>
                  <a:ea typeface="굴림" pitchFamily="50" charset="-127"/>
                </a:rPr>
                <a:t>., FAHA</a:t>
              </a:r>
              <a:endParaRPr lang="en-US" altLang="ko-KR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" pitchFamily="34" charset="0"/>
                <a:ea typeface="굴림" pitchFamily="50" charset="-127"/>
              </a:endParaRP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-1" y="5648389"/>
              <a:ext cx="9144001" cy="7386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i="1">
                  <a:solidFill>
                    <a:srgbClr val="FFCC99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latinLnBrk="0" hangingPunct="1">
                <a:defRPr/>
              </a:pPr>
              <a:r>
                <a:rPr kumimoji="1" lang="en-US" altLang="ko-KR" sz="1400" b="0" i="0" kern="0" dirty="0" smtClean="0">
                  <a:solidFill>
                    <a:prstClr val="white"/>
                  </a:solidFill>
                  <a:ea typeface="굴림" pitchFamily="50" charset="-127"/>
                </a:rPr>
                <a:t>Director, Cardiovascular Center, Gyeongsang National University Changwon Hospital, Korea</a:t>
              </a:r>
              <a:r>
                <a:rPr kumimoji="1" lang="en-US" altLang="ko-KR" sz="1400" b="0" i="0" kern="0" dirty="0" smtClean="0">
                  <a:solidFill>
                    <a:srgbClr val="000000"/>
                  </a:solidFill>
                  <a:ea typeface="굴림" pitchFamily="50" charset="-127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22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7158" y="142852"/>
            <a:ext cx="8607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Role of Platelet in CV Disease Entities 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313897" y="1646984"/>
            <a:ext cx="8461393" cy="5022376"/>
            <a:chOff x="755650" y="1196284"/>
            <a:chExt cx="7848600" cy="4259780"/>
          </a:xfrm>
        </p:grpSpPr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755650" y="1196284"/>
              <a:ext cx="7847013" cy="1073150"/>
              <a:chOff x="585" y="391"/>
              <a:chExt cx="4943" cy="676"/>
            </a:xfrm>
          </p:grpSpPr>
          <p:grpSp>
            <p:nvGrpSpPr>
              <p:cNvPr id="44" name="Group 11"/>
              <p:cNvGrpSpPr>
                <a:grpSpLocks/>
              </p:cNvGrpSpPr>
              <p:nvPr/>
            </p:nvGrpSpPr>
            <p:grpSpPr bwMode="auto">
              <a:xfrm>
                <a:off x="612" y="663"/>
                <a:ext cx="4853" cy="404"/>
                <a:chOff x="449" y="799"/>
                <a:chExt cx="4943" cy="404"/>
              </a:xfrm>
            </p:grpSpPr>
            <p:sp>
              <p:nvSpPr>
                <p:cNvPr id="52" name="AutoShape 12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53" name="Oval 13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54" name="Oval 14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45" name="Group 15"/>
              <p:cNvGrpSpPr>
                <a:grpSpLocks/>
              </p:cNvGrpSpPr>
              <p:nvPr/>
            </p:nvGrpSpPr>
            <p:grpSpPr bwMode="auto">
              <a:xfrm>
                <a:off x="585" y="436"/>
                <a:ext cx="4943" cy="404"/>
                <a:chOff x="449" y="799"/>
                <a:chExt cx="4943" cy="404"/>
              </a:xfrm>
            </p:grpSpPr>
            <p:sp>
              <p:nvSpPr>
                <p:cNvPr id="49" name="AutoShape 16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50" name="Oval 17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solidFill>
                  <a:srgbClr val="99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51" name="Oval 18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solidFill>
                  <a:srgbClr val="99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sp>
            <p:nvSpPr>
              <p:cNvPr id="46" name="AutoShape 19"/>
              <p:cNvSpPr>
                <a:spLocks noChangeArrowheads="1"/>
              </p:cNvSpPr>
              <p:nvPr/>
            </p:nvSpPr>
            <p:spPr bwMode="auto">
              <a:xfrm>
                <a:off x="720" y="637"/>
                <a:ext cx="4717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BFE09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47" name="AutoShape 20"/>
              <p:cNvSpPr>
                <a:spLocks noChangeArrowheads="1"/>
              </p:cNvSpPr>
              <p:nvPr/>
            </p:nvSpPr>
            <p:spPr bwMode="auto">
              <a:xfrm>
                <a:off x="712" y="464"/>
                <a:ext cx="4717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BF7CD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48" name="Rectangle 21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2676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800" kern="0" dirty="0" smtClean="0">
                    <a:latin typeface="HY헤드라인M" pitchFamily="18" charset="-127"/>
                    <a:ea typeface="HY헤드라인M" pitchFamily="18" charset="-127"/>
                  </a:rPr>
                  <a:t>Endothelial Function</a:t>
                </a:r>
                <a:endParaRPr kumimoji="1" lang="en-US" altLang="ko-KR" sz="2800" kern="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2" name="Group 119"/>
            <p:cNvGrpSpPr>
              <a:grpSpLocks/>
            </p:cNvGrpSpPr>
            <p:nvPr/>
          </p:nvGrpSpPr>
          <p:grpSpPr bwMode="auto">
            <a:xfrm>
              <a:off x="755650" y="2306088"/>
              <a:ext cx="7815263" cy="1027113"/>
              <a:chOff x="476" y="1777"/>
              <a:chExt cx="4923" cy="647"/>
            </a:xfrm>
          </p:grpSpPr>
          <p:grpSp>
            <p:nvGrpSpPr>
              <p:cNvPr id="33" name="Group 6"/>
              <p:cNvGrpSpPr>
                <a:grpSpLocks/>
              </p:cNvGrpSpPr>
              <p:nvPr/>
            </p:nvGrpSpPr>
            <p:grpSpPr bwMode="auto">
              <a:xfrm>
                <a:off x="503" y="2020"/>
                <a:ext cx="4853" cy="404"/>
                <a:chOff x="449" y="799"/>
                <a:chExt cx="4943" cy="404"/>
              </a:xfrm>
            </p:grpSpPr>
            <p:sp>
              <p:nvSpPr>
                <p:cNvPr id="41" name="AutoShape 7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42" name="Oval 8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43" name="Oval 9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34" name="Group 67"/>
              <p:cNvGrpSpPr>
                <a:grpSpLocks/>
              </p:cNvGrpSpPr>
              <p:nvPr/>
            </p:nvGrpSpPr>
            <p:grpSpPr bwMode="auto">
              <a:xfrm>
                <a:off x="476" y="1842"/>
                <a:ext cx="4923" cy="404"/>
                <a:chOff x="449" y="799"/>
                <a:chExt cx="4943" cy="404"/>
              </a:xfrm>
            </p:grpSpPr>
            <p:sp>
              <p:nvSpPr>
                <p:cNvPr id="38" name="AutoShape 68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33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39" name="Oval 69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solidFill>
                  <a:srgbClr val="0033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40" name="Oval 70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solidFill>
                  <a:srgbClr val="0033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sp>
            <p:nvSpPr>
              <p:cNvPr id="35" name="AutoShape 71"/>
              <p:cNvSpPr>
                <a:spLocks noChangeArrowheads="1"/>
              </p:cNvSpPr>
              <p:nvPr/>
            </p:nvSpPr>
            <p:spPr bwMode="auto">
              <a:xfrm>
                <a:off x="620" y="2058"/>
                <a:ext cx="4698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777DD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36" name="AutoShape 72"/>
              <p:cNvSpPr>
                <a:spLocks noChangeArrowheads="1"/>
              </p:cNvSpPr>
              <p:nvPr/>
            </p:nvSpPr>
            <p:spPr bwMode="auto">
              <a:xfrm>
                <a:off x="602" y="1870"/>
                <a:ext cx="4698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BF7CD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37" name="Rectangle 73"/>
              <p:cNvSpPr>
                <a:spLocks noChangeArrowheads="1"/>
              </p:cNvSpPr>
              <p:nvPr/>
            </p:nvSpPr>
            <p:spPr bwMode="auto">
              <a:xfrm>
                <a:off x="1610" y="1777"/>
                <a:ext cx="2676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800" kern="0" dirty="0" smtClean="0">
                    <a:solidFill>
                      <a:prstClr val="white"/>
                    </a:solidFill>
                    <a:latin typeface="HY헤드라인M" pitchFamily="18" charset="-127"/>
                    <a:ea typeface="HY헤드라인M" pitchFamily="18" charset="-127"/>
                  </a:rPr>
                  <a:t>Atherosclerosis &amp; Restenosis</a:t>
                </a:r>
                <a:endParaRPr kumimoji="1" lang="en-US" altLang="ko-KR" sz="2800" kern="0" dirty="0">
                  <a:solidFill>
                    <a:prstClr val="white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3" name="Group 44"/>
            <p:cNvGrpSpPr>
              <a:grpSpLocks/>
            </p:cNvGrpSpPr>
            <p:nvPr/>
          </p:nvGrpSpPr>
          <p:grpSpPr bwMode="auto">
            <a:xfrm>
              <a:off x="757238" y="3429000"/>
              <a:ext cx="7847012" cy="1073150"/>
              <a:chOff x="476" y="1238"/>
              <a:chExt cx="4943" cy="676"/>
            </a:xfrm>
          </p:grpSpPr>
          <p:grpSp>
            <p:nvGrpSpPr>
              <p:cNvPr id="22" name="Group 45"/>
              <p:cNvGrpSpPr>
                <a:grpSpLocks/>
              </p:cNvGrpSpPr>
              <p:nvPr/>
            </p:nvGrpSpPr>
            <p:grpSpPr bwMode="auto">
              <a:xfrm>
                <a:off x="503" y="1510"/>
                <a:ext cx="4853" cy="404"/>
                <a:chOff x="449" y="799"/>
                <a:chExt cx="4943" cy="404"/>
              </a:xfrm>
            </p:grpSpPr>
            <p:sp>
              <p:nvSpPr>
                <p:cNvPr id="30" name="AutoShape 46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31" name="Oval 47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32" name="Oval 48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23" name="Group 49"/>
              <p:cNvGrpSpPr>
                <a:grpSpLocks/>
              </p:cNvGrpSpPr>
              <p:nvPr/>
            </p:nvGrpSpPr>
            <p:grpSpPr bwMode="auto">
              <a:xfrm>
                <a:off x="476" y="1283"/>
                <a:ext cx="4943" cy="404"/>
                <a:chOff x="449" y="799"/>
                <a:chExt cx="4943" cy="404"/>
              </a:xfrm>
            </p:grpSpPr>
            <p:sp>
              <p:nvSpPr>
                <p:cNvPr id="27" name="AutoShape 50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00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28" name="Oval 51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solidFill>
                  <a:srgbClr val="9900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29" name="Oval 52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solidFill>
                  <a:srgbClr val="9900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sp>
            <p:nvSpPr>
              <p:cNvPr id="24" name="AutoShape 53"/>
              <p:cNvSpPr>
                <a:spLocks noChangeArrowheads="1"/>
              </p:cNvSpPr>
              <p:nvPr/>
            </p:nvSpPr>
            <p:spPr bwMode="auto">
              <a:xfrm>
                <a:off x="611" y="1484"/>
                <a:ext cx="4717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C1A3C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5" name="AutoShape 54"/>
              <p:cNvSpPr>
                <a:spLocks noChangeArrowheads="1"/>
              </p:cNvSpPr>
              <p:nvPr/>
            </p:nvSpPr>
            <p:spPr bwMode="auto">
              <a:xfrm>
                <a:off x="603" y="1323"/>
                <a:ext cx="4717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BF7CD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ko-KR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6" name="Rectangle 55"/>
              <p:cNvSpPr>
                <a:spLocks noChangeArrowheads="1"/>
              </p:cNvSpPr>
              <p:nvPr/>
            </p:nvSpPr>
            <p:spPr bwMode="auto">
              <a:xfrm>
                <a:off x="1592" y="1238"/>
                <a:ext cx="2676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800" kern="0" dirty="0" smtClean="0">
                    <a:solidFill>
                      <a:prstClr val="white"/>
                    </a:solidFill>
                    <a:latin typeface="HY헤드라인M" pitchFamily="18" charset="-127"/>
                    <a:ea typeface="HY헤드라인M" pitchFamily="18" charset="-127"/>
                  </a:rPr>
                  <a:t>Wound Healing &amp; Remodeling</a:t>
                </a:r>
              </a:p>
            </p:txBody>
          </p:sp>
        </p:grpSp>
        <p:sp>
          <p:nvSpPr>
            <p:cNvPr id="18" name="Rectangle 80"/>
            <p:cNvSpPr>
              <a:spLocks noChangeArrowheads="1"/>
            </p:cNvSpPr>
            <p:nvPr/>
          </p:nvSpPr>
          <p:spPr bwMode="auto">
            <a:xfrm>
              <a:off x="2543175" y="4648027"/>
              <a:ext cx="4281488" cy="808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800" kern="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Adenosine-related Effect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9502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7158" y="142852"/>
            <a:ext cx="8607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Impact of </a:t>
            </a:r>
            <a:r>
              <a:rPr lang="en-US" altLang="ko-KR" sz="28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Clopidogrel </a:t>
            </a:r>
            <a:r>
              <a:rPr lang="en-US" altLang="ko-KR" sz="28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on </a:t>
            </a:r>
            <a:r>
              <a:rPr lang="en-US" altLang="ko-KR" sz="28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Endothelial Function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331168" y="6410521"/>
            <a:ext cx="6553200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50000"/>
              </a:spcBef>
              <a:defRPr/>
            </a:pPr>
            <a:r>
              <a:rPr lang="da-DK" altLang="ko-KR" sz="1400" b="0" kern="0" dirty="0" smtClean="0">
                <a:solidFill>
                  <a:srgbClr val="000000"/>
                </a:solidFill>
              </a:rPr>
              <a:t>Willoughby SR, et al. </a:t>
            </a:r>
            <a:r>
              <a:rPr lang="da-DK" altLang="ko-KR" sz="1400" b="0" i="1" kern="0" dirty="0" smtClean="0">
                <a:solidFill>
                  <a:srgbClr val="000000"/>
                </a:solidFill>
              </a:rPr>
              <a:t>Heart Lung Circ</a:t>
            </a:r>
            <a:r>
              <a:rPr lang="da-DK" altLang="ko-KR" sz="1400" b="0" kern="0" dirty="0" smtClean="0">
                <a:solidFill>
                  <a:srgbClr val="000000"/>
                </a:solidFill>
              </a:rPr>
              <a:t> 2014;23:534-41</a:t>
            </a:r>
            <a:r>
              <a:rPr lang="en-US" altLang="ko-KR" sz="1600" b="0" kern="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0" y="96425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</a:rPr>
              <a:t>CAD </a:t>
            </a:r>
            <a:r>
              <a:rPr kumimoji="1" lang="en-US" altLang="ko-KR" b="1" dirty="0" err="1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</a:rPr>
              <a:t>Pts</a:t>
            </a:r>
            <a:r>
              <a:rPr kumimoji="1" lang="en-US" altLang="ko-KR" b="1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</a:rPr>
              <a:t> (n = 40): Aspirin only vs. DAPT </a:t>
            </a:r>
            <a:endParaRPr kumimoji="1" lang="en-US" altLang="ko-KR" b="1" i="1" dirty="0">
              <a:solidFill>
                <a:srgbClr val="000000"/>
              </a:solidFill>
              <a:latin typeface="Arial"/>
              <a:ea typeface="Ebrima" pitchFamily="2" charset="0"/>
              <a:cs typeface="Ebrima" pitchFamily="2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497694"/>
            <a:ext cx="5016491" cy="4451586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10329" y="1482236"/>
            <a:ext cx="5029625" cy="4611059"/>
            <a:chOff x="10329" y="1482236"/>
            <a:chExt cx="5029625" cy="4611059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" y="1482236"/>
              <a:ext cx="5029625" cy="4611059"/>
            </a:xfrm>
            <a:prstGeom prst="rect">
              <a:avLst/>
            </a:prstGeom>
          </p:spPr>
        </p:pic>
        <p:sp>
          <p:nvSpPr>
            <p:cNvPr id="12" name="TextBox 7"/>
            <p:cNvSpPr txBox="1">
              <a:spLocks noChangeArrowheads="1"/>
            </p:cNvSpPr>
            <p:nvPr/>
          </p:nvSpPr>
          <p:spPr bwMode="auto">
            <a:xfrm>
              <a:off x="611560" y="2348880"/>
              <a:ext cx="44088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</a:rPr>
                <a:t>RHI (Reactive Hyperemia Index): </a:t>
              </a:r>
              <a:r>
                <a:rPr kumimoji="0" lang="en-US" altLang="ko-K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</a:rPr>
                <a:t>                    </a:t>
              </a:r>
              <a:r>
                <a: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</a:rPr>
                <a:t>Peripheral Endothelial Dysfunction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688426" y="2636912"/>
            <a:ext cx="4455574" cy="2959594"/>
            <a:chOff x="4688426" y="2636912"/>
            <a:chExt cx="4455574" cy="2959594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8426" y="2636912"/>
              <a:ext cx="4455574" cy="2959594"/>
            </a:xfrm>
            <a:prstGeom prst="rect">
              <a:avLst/>
            </a:prstGeom>
          </p:spPr>
        </p:pic>
        <p:sp>
          <p:nvSpPr>
            <p:cNvPr id="14" name="TextBox 7"/>
            <p:cNvSpPr txBox="1">
              <a:spLocks noChangeArrowheads="1"/>
            </p:cNvSpPr>
            <p:nvPr/>
          </p:nvSpPr>
          <p:spPr bwMode="auto">
            <a:xfrm>
              <a:off x="6941013" y="4084269"/>
              <a:ext cx="1295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</a:rPr>
                <a:t>P= 0.004</a:t>
              </a: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7199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7158" y="142852"/>
            <a:ext cx="8607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Impact of APT on Peripheral ED in ACS Patients</a:t>
            </a:r>
            <a:endParaRPr lang="en-US" altLang="ko-KR" sz="2800" dirty="0" smtClean="0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331168" y="6410521"/>
            <a:ext cx="6553200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50000"/>
              </a:spcBef>
              <a:defRPr/>
            </a:pPr>
            <a:r>
              <a:rPr lang="da-DK" altLang="ko-KR" sz="1400" b="0" kern="0" dirty="0" smtClean="0">
                <a:solidFill>
                  <a:srgbClr val="000000"/>
                </a:solidFill>
              </a:rPr>
              <a:t>Torngren K, et al. </a:t>
            </a:r>
            <a:r>
              <a:rPr lang="da-DK" altLang="ko-KR" sz="1400" b="0" i="1" kern="0" dirty="0" smtClean="0">
                <a:solidFill>
                  <a:srgbClr val="000000"/>
                </a:solidFill>
              </a:rPr>
              <a:t>Cardiology</a:t>
            </a:r>
            <a:r>
              <a:rPr lang="da-DK" altLang="ko-KR" sz="1400" b="0" kern="0" dirty="0" smtClean="0">
                <a:solidFill>
                  <a:srgbClr val="000000"/>
                </a:solidFill>
              </a:rPr>
              <a:t> 2013;124:252-8</a:t>
            </a:r>
            <a:r>
              <a:rPr lang="en-US" altLang="ko-KR" sz="1600" b="0" kern="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0" y="91046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</a:rPr>
              <a:t>ACS Pts on Chronic Aspirin 75 mg/d:                                                               </a:t>
            </a:r>
            <a:r>
              <a:rPr kumimoji="1" lang="en-US" altLang="ko-KR" b="1" i="1" dirty="0" smtClean="0">
                <a:solidFill>
                  <a:srgbClr val="000000"/>
                </a:solidFill>
                <a:latin typeface="Arial"/>
                <a:ea typeface="Ebrima" pitchFamily="2" charset="0"/>
                <a:cs typeface="Ebrima" pitchFamily="2" charset="0"/>
              </a:rPr>
              <a:t>Control </a:t>
            </a:r>
            <a:r>
              <a:rPr kumimoji="1" lang="en-US" altLang="ko-KR" b="1" i="1" u="sng" dirty="0" smtClean="0">
                <a:solidFill>
                  <a:srgbClr val="000000"/>
                </a:solidFill>
                <a:latin typeface="Arial"/>
                <a:ea typeface="Ebrima" pitchFamily="2" charset="0"/>
                <a:cs typeface="Ebrima" pitchFamily="2" charset="0"/>
              </a:rPr>
              <a:t>vs</a:t>
            </a:r>
            <a:r>
              <a:rPr kumimoji="1" lang="en-US" altLang="ko-KR" b="1" i="1" dirty="0" smtClean="0">
                <a:solidFill>
                  <a:srgbClr val="000000"/>
                </a:solidFill>
                <a:latin typeface="Arial"/>
                <a:ea typeface="Ebrima" pitchFamily="2" charset="0"/>
                <a:cs typeface="Ebrima" pitchFamily="2" charset="0"/>
              </a:rPr>
              <a:t>. CLPD 75 mg/d </a:t>
            </a:r>
            <a:r>
              <a:rPr kumimoji="1" lang="en-US" altLang="ko-KR" b="1" i="1" u="sng" dirty="0" smtClean="0">
                <a:solidFill>
                  <a:srgbClr val="000000"/>
                </a:solidFill>
                <a:latin typeface="Arial"/>
                <a:ea typeface="Ebrima" pitchFamily="2" charset="0"/>
                <a:cs typeface="Ebrima" pitchFamily="2" charset="0"/>
              </a:rPr>
              <a:t>vs</a:t>
            </a:r>
            <a:r>
              <a:rPr kumimoji="1" lang="en-US" altLang="ko-KR" b="1" i="1" dirty="0" smtClean="0">
                <a:solidFill>
                  <a:srgbClr val="000000"/>
                </a:solidFill>
                <a:latin typeface="Arial"/>
                <a:ea typeface="Ebrima" pitchFamily="2" charset="0"/>
                <a:cs typeface="Ebrima" pitchFamily="2" charset="0"/>
              </a:rPr>
              <a:t>. PRAS 10 mg/d </a:t>
            </a:r>
            <a:r>
              <a:rPr kumimoji="1" lang="en-US" altLang="ko-KR" b="1" i="1" u="sng" dirty="0" smtClean="0">
                <a:solidFill>
                  <a:srgbClr val="000000"/>
                </a:solidFill>
                <a:latin typeface="Arial"/>
                <a:ea typeface="Ebrima" pitchFamily="2" charset="0"/>
                <a:cs typeface="Ebrima" pitchFamily="2" charset="0"/>
              </a:rPr>
              <a:t>vs</a:t>
            </a:r>
            <a:r>
              <a:rPr kumimoji="1" lang="en-US" altLang="ko-KR" b="1" i="1" dirty="0" smtClean="0">
                <a:solidFill>
                  <a:srgbClr val="000000"/>
                </a:solidFill>
                <a:latin typeface="Arial"/>
                <a:ea typeface="Ebrima" pitchFamily="2" charset="0"/>
                <a:cs typeface="Ebrima" pitchFamily="2" charset="0"/>
              </a:rPr>
              <a:t>. TICA 90 mg bid (3-12 Mos.)</a:t>
            </a:r>
            <a:endParaRPr kumimoji="1" lang="en-US" altLang="ko-KR" b="1" i="1" dirty="0">
              <a:solidFill>
                <a:srgbClr val="000000"/>
              </a:solidFill>
              <a:latin typeface="Arial"/>
              <a:ea typeface="Ebrima" pitchFamily="2" charset="0"/>
              <a:cs typeface="Ebrima" pitchFamily="2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1110"/>
          <a:stretch/>
        </p:blipFill>
        <p:spPr bwMode="auto">
          <a:xfrm>
            <a:off x="138134" y="1538320"/>
            <a:ext cx="3875942" cy="477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4076" y="1815153"/>
            <a:ext cx="4940636" cy="40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직사각형 1"/>
          <p:cNvSpPr/>
          <p:nvPr/>
        </p:nvSpPr>
        <p:spPr>
          <a:xfrm rot="16200000">
            <a:off x="-589875" y="3813929"/>
            <a:ext cx="202651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  <a:hlinkClick r:id="rId5"/>
              </a:rPr>
              <a:t>Reactive Hyperemia Index </a:t>
            </a:r>
            <a:endParaRPr lang="ko-KR" altLang="en-US" sz="1200" b="1" dirty="0">
              <a:solidFill>
                <a:prstClr val="black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9" name="타원 8"/>
          <p:cNvSpPr/>
          <p:nvPr/>
        </p:nvSpPr>
        <p:spPr bwMode="auto">
          <a:xfrm rot="5400000">
            <a:off x="3278262" y="5535272"/>
            <a:ext cx="252000" cy="9360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defTabSz="457200"/>
            <a:endParaRPr lang="ko-KR" altLang="en-US" sz="1600" dirty="0" err="1">
              <a:solidFill>
                <a:prstClr val="black"/>
              </a:solidFill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sp>
        <p:nvSpPr>
          <p:cNvPr id="10" name="타원 9"/>
          <p:cNvSpPr/>
          <p:nvPr/>
        </p:nvSpPr>
        <p:spPr bwMode="auto">
          <a:xfrm rot="5400000">
            <a:off x="8109833" y="4862486"/>
            <a:ext cx="252000" cy="9360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defTabSz="457200"/>
            <a:endParaRPr lang="ko-KR" altLang="en-US" sz="1600" dirty="0" err="1">
              <a:solidFill>
                <a:prstClr val="black"/>
              </a:solidFill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585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6" y="0"/>
            <a:ext cx="91458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5969595"/>
            <a:ext cx="9144000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ko-KR" sz="1400" b="0" kern="0" dirty="0" smtClean="0">
                <a:solidFill>
                  <a:srgbClr val="000000"/>
                </a:solidFill>
              </a:rPr>
              <a:t>J </a:t>
            </a:r>
            <a:r>
              <a:rPr lang="en-US" altLang="ko-KR" sz="1400" b="0" kern="0" dirty="0">
                <a:solidFill>
                  <a:srgbClr val="000000"/>
                </a:solidFill>
              </a:rPr>
              <a:t>Am </a:t>
            </a:r>
            <a:r>
              <a:rPr lang="en-US" altLang="ko-KR" sz="1400" b="0" kern="0" dirty="0" err="1">
                <a:solidFill>
                  <a:srgbClr val="000000"/>
                </a:solidFill>
              </a:rPr>
              <a:t>Coll</a:t>
            </a:r>
            <a:r>
              <a:rPr lang="en-US" altLang="ko-KR" sz="1400" b="0" kern="0" dirty="0">
                <a:solidFill>
                  <a:srgbClr val="000000"/>
                </a:solidFill>
              </a:rPr>
              <a:t> </a:t>
            </a:r>
            <a:r>
              <a:rPr lang="en-US" altLang="ko-KR" sz="1400" b="0" kern="0" dirty="0" err="1">
                <a:solidFill>
                  <a:srgbClr val="000000"/>
                </a:solidFill>
              </a:rPr>
              <a:t>Cardiol</a:t>
            </a:r>
            <a:r>
              <a:rPr lang="en-US" altLang="ko-KR" sz="1400" b="0" kern="0" dirty="0">
                <a:solidFill>
                  <a:srgbClr val="000000"/>
                </a:solidFill>
              </a:rPr>
              <a:t> </a:t>
            </a:r>
            <a:r>
              <a:rPr lang="en-US" altLang="ko-KR" sz="1400" b="0" kern="0" dirty="0" smtClean="0">
                <a:solidFill>
                  <a:srgbClr val="000000"/>
                </a:solidFill>
              </a:rPr>
              <a:t>2016</a:t>
            </a:r>
            <a:r>
              <a:rPr lang="en-US" altLang="ko-KR" sz="1600" b="0" kern="0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10342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" y="1022"/>
            <a:ext cx="9141596" cy="685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37" y="4365104"/>
            <a:ext cx="2767583" cy="19509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015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95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10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0" y="0"/>
            <a:ext cx="91596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38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1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5" y="0"/>
            <a:ext cx="9144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5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367019" y="1444294"/>
            <a:ext cx="8647047" cy="5454650"/>
            <a:chOff x="135003" y="1403350"/>
            <a:chExt cx="8647047" cy="4398963"/>
          </a:xfrm>
        </p:grpSpPr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135003" y="1411288"/>
              <a:ext cx="4776787" cy="439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latinLnBrk="0">
                <a:lnSpc>
                  <a:spcPts val="3600"/>
                </a:lnSpc>
                <a:spcBef>
                  <a:spcPct val="40000"/>
                </a:spcBef>
                <a:buClr>
                  <a:srgbClr val="FFFF00"/>
                </a:buClr>
                <a:buFont typeface="Wingdings" pitchFamily="2" charset="2"/>
                <a:buNone/>
              </a:pPr>
              <a:r>
                <a:rPr lang="en-US" altLang="ko-KR" sz="2400" b="1" u="sng" dirty="0">
                  <a:solidFill>
                    <a:prstClr val="black"/>
                  </a:solidFill>
                </a:rPr>
                <a:t>Research Grants/Support </a:t>
              </a:r>
              <a:r>
                <a:rPr kumimoji="1" lang="en-US" altLang="ko-KR" sz="2400" b="1" dirty="0" err="1" smtClean="0">
                  <a:solidFill>
                    <a:prstClr val="black"/>
                  </a:solidFill>
                </a:rPr>
                <a:t>Astrazeneca</a:t>
              </a:r>
              <a:r>
                <a:rPr kumimoji="1" lang="en-US" altLang="ko-KR" sz="2400" b="1" dirty="0" smtClean="0">
                  <a:solidFill>
                    <a:prstClr val="black"/>
                  </a:solidFill>
                </a:rPr>
                <a:t>                                     </a:t>
              </a:r>
              <a:r>
                <a:rPr lang="en-US" altLang="ko-KR" sz="2400" b="1" dirty="0" smtClean="0">
                  <a:solidFill>
                    <a:prstClr val="black"/>
                  </a:solidFill>
                </a:rPr>
                <a:t>Otsuka                  </a:t>
              </a:r>
              <a:r>
                <a:rPr lang="en-US" altLang="ko-KR" sz="2400" b="1" dirty="0">
                  <a:solidFill>
                    <a:prstClr val="black"/>
                  </a:solidFill>
                </a:rPr>
                <a:t/>
              </a:r>
              <a:br>
                <a:rPr lang="en-US" altLang="ko-KR" sz="2400" b="1" dirty="0">
                  <a:solidFill>
                    <a:prstClr val="black"/>
                  </a:solidFill>
                </a:rPr>
              </a:br>
              <a:r>
                <a:rPr lang="en-US" altLang="ko-KR" sz="2400" b="1" dirty="0" err="1" smtClean="0">
                  <a:solidFill>
                    <a:prstClr val="black"/>
                  </a:solidFill>
                </a:rPr>
                <a:t>Haemonetics</a:t>
              </a:r>
              <a:r>
                <a:rPr lang="en-US" altLang="ko-KR" sz="2400" b="1" dirty="0" smtClean="0">
                  <a:solidFill>
                    <a:prstClr val="black"/>
                  </a:solidFill>
                </a:rPr>
                <a:t> </a:t>
              </a:r>
              <a:r>
                <a:rPr lang="en-US" altLang="ko-KR" sz="2400" b="1" dirty="0">
                  <a:solidFill>
                    <a:prstClr val="black"/>
                  </a:solidFill>
                </a:rPr>
                <a:t> </a:t>
              </a:r>
              <a:r>
                <a:rPr lang="en-US" altLang="ko-KR" sz="2400" b="1" dirty="0" smtClean="0">
                  <a:solidFill>
                    <a:prstClr val="black"/>
                  </a:solidFill>
                </a:rPr>
                <a:t>                                    ITC                                   Han-</a:t>
              </a:r>
              <a:r>
                <a:rPr lang="en-US" altLang="ko-KR" sz="2400" b="1" dirty="0" err="1" smtClean="0">
                  <a:solidFill>
                    <a:prstClr val="black"/>
                  </a:solidFill>
                </a:rPr>
                <a:t>Mi</a:t>
              </a:r>
              <a:r>
                <a:rPr lang="en-US" altLang="ko-KR" sz="2400" b="1" dirty="0" smtClean="0">
                  <a:solidFill>
                    <a:prstClr val="black"/>
                  </a:solidFill>
                </a:rPr>
                <a:t> Pharmaceutical           KSIC                                                   GNUH </a:t>
              </a:r>
            </a:p>
            <a:p>
              <a:pPr marL="342900" indent="-342900" latinLnBrk="0">
                <a:lnSpc>
                  <a:spcPts val="3600"/>
                </a:lnSpc>
                <a:spcBef>
                  <a:spcPct val="40000"/>
                </a:spcBef>
                <a:buClr>
                  <a:srgbClr val="FFFF00"/>
                </a:buClr>
                <a:buFont typeface="Wingdings" pitchFamily="2" charset="2"/>
                <a:buNone/>
              </a:pPr>
              <a:endParaRPr lang="en-US" altLang="ko-KR" sz="2400" b="1" dirty="0">
                <a:solidFill>
                  <a:prstClr val="black"/>
                </a:solidFill>
              </a:endParaRPr>
            </a:p>
            <a:p>
              <a:pPr marL="342900" indent="-342900" latinLnBrk="0">
                <a:lnSpc>
                  <a:spcPts val="3600"/>
                </a:lnSpc>
                <a:spcBef>
                  <a:spcPct val="40000"/>
                </a:spcBef>
                <a:buClr>
                  <a:srgbClr val="FFFF00"/>
                </a:buClr>
                <a:buFont typeface="Wingdings" pitchFamily="2" charset="2"/>
                <a:buNone/>
              </a:pPr>
              <a:endParaRPr lang="en-US" altLang="ko-KR" sz="2400" b="1" dirty="0" smtClean="0">
                <a:solidFill>
                  <a:prstClr val="black"/>
                </a:solidFill>
              </a:endParaRPr>
            </a:p>
            <a:p>
              <a:pPr marL="342900" indent="-342900" latinLnBrk="0">
                <a:lnSpc>
                  <a:spcPts val="3600"/>
                </a:lnSpc>
                <a:spcBef>
                  <a:spcPct val="40000"/>
                </a:spcBef>
                <a:buClr>
                  <a:srgbClr val="FFFF00"/>
                </a:buClr>
                <a:buFont typeface="Wingdings" pitchFamily="2" charset="2"/>
                <a:buNone/>
              </a:pPr>
              <a:endParaRPr lang="en-US" altLang="ko-KR" sz="2400" b="1" dirty="0">
                <a:solidFill>
                  <a:prstClr val="black"/>
                </a:solidFill>
              </a:endParaRPr>
            </a:p>
            <a:p>
              <a:pPr marL="342900" indent="-342900" latinLnBrk="0">
                <a:lnSpc>
                  <a:spcPts val="3600"/>
                </a:lnSpc>
                <a:spcBef>
                  <a:spcPct val="40000"/>
                </a:spcBef>
                <a:buClr>
                  <a:srgbClr val="FFFF00"/>
                </a:buClr>
                <a:buFont typeface="Wingdings" pitchFamily="2" charset="2"/>
                <a:buNone/>
              </a:pPr>
              <a:endParaRPr lang="en-US" altLang="ko-KR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4523492" y="1403350"/>
              <a:ext cx="4258558" cy="3052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8B0000">
                  <a:alpha val="74997"/>
                </a:srgbClr>
              </a:prstShdw>
            </a:effectLst>
          </p:spPr>
          <p:txBody>
            <a:bodyPr wrap="square">
              <a:spAutoFit/>
            </a:bodyPr>
            <a:lstStyle/>
            <a:p>
              <a:pPr latinLnBrk="0">
                <a:lnSpc>
                  <a:spcPts val="3600"/>
                </a:lnSpc>
              </a:pPr>
              <a:r>
                <a:rPr kumimoji="1" lang="en-US" altLang="ko-KR" sz="2400" b="1" u="sng" dirty="0">
                  <a:solidFill>
                    <a:prstClr val="black"/>
                  </a:solidFill>
                </a:rPr>
                <a:t>Honoraria/Consulting</a:t>
              </a:r>
            </a:p>
            <a:p>
              <a:pPr latinLnBrk="0">
                <a:lnSpc>
                  <a:spcPts val="3600"/>
                </a:lnSpc>
              </a:pPr>
              <a:r>
                <a:rPr kumimoji="1" lang="en-US" altLang="ko-KR" sz="2400" b="1" dirty="0">
                  <a:solidFill>
                    <a:prstClr val="black"/>
                  </a:solidFill>
                </a:rPr>
                <a:t> </a:t>
              </a:r>
              <a:r>
                <a:rPr kumimoji="1" lang="en-US" altLang="ko-KR" sz="2400" b="1" dirty="0" smtClean="0">
                  <a:solidFill>
                    <a:prstClr val="black"/>
                  </a:solidFill>
                </a:rPr>
                <a:t>   </a:t>
              </a:r>
              <a:r>
                <a:rPr kumimoji="1" lang="en-US" altLang="ko-KR" sz="2400" b="1" dirty="0" err="1" smtClean="0">
                  <a:solidFill>
                    <a:prstClr val="black"/>
                  </a:solidFill>
                </a:rPr>
                <a:t>Astrazeneca</a:t>
              </a:r>
              <a:r>
                <a:rPr kumimoji="1" lang="en-US" altLang="ko-KR" sz="2400" b="1" dirty="0" smtClean="0">
                  <a:solidFill>
                    <a:prstClr val="black"/>
                  </a:solidFill>
                </a:rPr>
                <a:t>                        </a:t>
              </a:r>
              <a:br>
                <a:rPr kumimoji="1" lang="en-US" altLang="ko-KR" sz="2400" b="1" dirty="0" smtClean="0">
                  <a:solidFill>
                    <a:prstClr val="black"/>
                  </a:solidFill>
                </a:rPr>
              </a:br>
              <a:r>
                <a:rPr kumimoji="1" lang="en-US" altLang="ko-KR" sz="2400" b="1" dirty="0" smtClean="0">
                  <a:solidFill>
                    <a:prstClr val="black"/>
                  </a:solidFill>
                </a:rPr>
                <a:t>    Daiichi </a:t>
              </a:r>
              <a:r>
                <a:rPr kumimoji="1" lang="en-US" altLang="ko-KR" sz="2400" b="1" dirty="0">
                  <a:solidFill>
                    <a:prstClr val="black"/>
                  </a:solidFill>
                </a:rPr>
                <a:t>Sankyo </a:t>
              </a:r>
              <a:r>
                <a:rPr kumimoji="1" lang="en-US" altLang="ko-KR" sz="2400" b="1" dirty="0" err="1">
                  <a:solidFill>
                    <a:prstClr val="black"/>
                  </a:solidFill>
                </a:rPr>
                <a:t>Inc</a:t>
              </a:r>
              <a:r>
                <a:rPr kumimoji="1" lang="en-US" altLang="ko-KR" sz="2400" b="1" dirty="0">
                  <a:solidFill>
                    <a:prstClr val="black"/>
                  </a:solidFill>
                </a:rPr>
                <a:t>    </a:t>
              </a:r>
              <a:r>
                <a:rPr kumimoji="1" lang="en-US" altLang="ko-KR" sz="2400" b="1" dirty="0" smtClean="0">
                  <a:solidFill>
                    <a:prstClr val="black"/>
                  </a:solidFill>
                </a:rPr>
                <a:t> </a:t>
              </a:r>
              <a:endParaRPr kumimoji="1" lang="en-US" altLang="ko-KR" sz="2400" b="1" dirty="0">
                <a:solidFill>
                  <a:prstClr val="black"/>
                </a:solidFill>
              </a:endParaRPr>
            </a:p>
            <a:p>
              <a:pPr latinLnBrk="0">
                <a:lnSpc>
                  <a:spcPts val="3600"/>
                </a:lnSpc>
              </a:pPr>
              <a:r>
                <a:rPr kumimoji="1" lang="en-US" altLang="ko-KR" sz="2400" b="1" dirty="0">
                  <a:solidFill>
                    <a:prstClr val="black"/>
                  </a:solidFill>
                </a:rPr>
                <a:t>    </a:t>
              </a:r>
              <a:r>
                <a:rPr kumimoji="1" lang="en-US" altLang="ko-KR" sz="2400" b="1" dirty="0" smtClean="0">
                  <a:solidFill>
                    <a:prstClr val="black"/>
                  </a:solidFill>
                </a:rPr>
                <a:t>Sanofi-Aventis                           </a:t>
              </a:r>
              <a:br>
                <a:rPr kumimoji="1" lang="en-US" altLang="ko-KR" sz="2400" b="1" dirty="0" smtClean="0">
                  <a:solidFill>
                    <a:prstClr val="black"/>
                  </a:solidFill>
                </a:rPr>
              </a:br>
              <a:r>
                <a:rPr kumimoji="1" lang="en-US" altLang="ko-KR" sz="2400" b="1" dirty="0" smtClean="0">
                  <a:solidFill>
                    <a:prstClr val="black"/>
                  </a:solidFill>
                </a:rPr>
                <a:t>    Otsuka</a:t>
              </a:r>
            </a:p>
            <a:p>
              <a:pPr latinLnBrk="0">
                <a:lnSpc>
                  <a:spcPts val="3600"/>
                </a:lnSpc>
              </a:pPr>
              <a:r>
                <a:rPr lang="en-US" altLang="ko-KR" sz="2400" b="1" dirty="0" smtClean="0">
                  <a:solidFill>
                    <a:prstClr val="black"/>
                  </a:solidFill>
                </a:rPr>
                <a:t>    </a:t>
              </a:r>
              <a:r>
                <a:rPr lang="en-US" altLang="ko-KR" sz="2400" b="1" dirty="0" err="1" smtClean="0">
                  <a:solidFill>
                    <a:prstClr val="black"/>
                  </a:solidFill>
                </a:rPr>
                <a:t>Haemonetics</a:t>
              </a:r>
              <a:endParaRPr kumimoji="1" lang="en-US" altLang="ko-KR" sz="2400" b="1" dirty="0">
                <a:solidFill>
                  <a:prstClr val="black"/>
                </a:solidFill>
              </a:endParaRPr>
            </a:p>
            <a:p>
              <a:pPr latinLnBrk="0">
                <a:lnSpc>
                  <a:spcPts val="3600"/>
                </a:lnSpc>
              </a:pPr>
              <a:r>
                <a:rPr kumimoji="1" lang="en-US" altLang="ko-KR" sz="2400" b="1" dirty="0">
                  <a:solidFill>
                    <a:prstClr val="black"/>
                  </a:solidFill>
                </a:rPr>
                <a:t> </a:t>
              </a:r>
              <a:r>
                <a:rPr kumimoji="1" lang="en-US" altLang="ko-KR" sz="2400" b="1" dirty="0" smtClean="0">
                  <a:solidFill>
                    <a:prstClr val="black"/>
                  </a:solidFill>
                </a:rPr>
                <a:t>   </a:t>
              </a:r>
              <a:r>
                <a:rPr kumimoji="1" lang="en-US" altLang="ko-KR" sz="2400" b="1" dirty="0">
                  <a:solidFill>
                    <a:prstClr val="black"/>
                  </a:solidFill>
                </a:rPr>
                <a:t>Han-</a:t>
              </a:r>
              <a:r>
                <a:rPr kumimoji="1" lang="en-US" altLang="ko-KR" sz="2400" b="1" dirty="0" err="1">
                  <a:solidFill>
                    <a:prstClr val="black"/>
                  </a:solidFill>
                </a:rPr>
                <a:t>Mi</a:t>
              </a:r>
              <a:r>
                <a:rPr kumimoji="1" lang="en-US" altLang="ko-KR" sz="2400" b="1" dirty="0">
                  <a:solidFill>
                    <a:prstClr val="black"/>
                  </a:solidFill>
                </a:rPr>
                <a:t> Pharmaceutical </a:t>
              </a:r>
              <a:r>
                <a:rPr lang="en-US" altLang="ko-KR" sz="2400" b="1" dirty="0" smtClean="0">
                  <a:solidFill>
                    <a:prstClr val="black"/>
                  </a:solidFill>
                </a:rPr>
                <a:t>    </a:t>
              </a:r>
              <a:r>
                <a:rPr kumimoji="1" lang="en-US" altLang="ko-KR" sz="2400" b="1" dirty="0">
                  <a:solidFill>
                    <a:prstClr val="black"/>
                  </a:solidFill>
                </a:rPr>
                <a:t/>
              </a:r>
              <a:br>
                <a:rPr kumimoji="1" lang="en-US" altLang="ko-KR" sz="2400" b="1" dirty="0">
                  <a:solidFill>
                    <a:prstClr val="black"/>
                  </a:solidFill>
                </a:rPr>
              </a:br>
              <a:endParaRPr kumimoji="1" lang="en-US" altLang="ko-KR" sz="24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7158" y="142852"/>
            <a:ext cx="71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Disclosure</a:t>
            </a:r>
            <a:endParaRPr lang="ko-KR" altLang="en-US" sz="2800" dirty="0" smtClean="0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49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7"/>
            <a:ext cx="9144000" cy="685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그룹 3"/>
          <p:cNvGrpSpPr/>
          <p:nvPr/>
        </p:nvGrpSpPr>
        <p:grpSpPr>
          <a:xfrm>
            <a:off x="107504" y="332656"/>
            <a:ext cx="6264696" cy="5688632"/>
            <a:chOff x="107504" y="332656"/>
            <a:chExt cx="6264696" cy="5688632"/>
          </a:xfrm>
        </p:grpSpPr>
        <p:sp>
          <p:nvSpPr>
            <p:cNvPr id="3" name="아래쪽 화살표 2"/>
            <p:cNvSpPr/>
            <p:nvPr/>
          </p:nvSpPr>
          <p:spPr>
            <a:xfrm>
              <a:off x="3203848" y="332656"/>
              <a:ext cx="288032" cy="100811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아래쪽 화살표 4"/>
            <p:cNvSpPr/>
            <p:nvPr/>
          </p:nvSpPr>
          <p:spPr>
            <a:xfrm>
              <a:off x="2915816" y="4509120"/>
              <a:ext cx="288032" cy="151216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아래쪽 화살표 5"/>
            <p:cNvSpPr/>
            <p:nvPr/>
          </p:nvSpPr>
          <p:spPr>
            <a:xfrm>
              <a:off x="107504" y="2564904"/>
              <a:ext cx="288032" cy="100811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아래쪽 화살표 6"/>
            <p:cNvSpPr/>
            <p:nvPr/>
          </p:nvSpPr>
          <p:spPr>
            <a:xfrm>
              <a:off x="6084168" y="2554959"/>
              <a:ext cx="288032" cy="100811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740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7158" y="142852"/>
            <a:ext cx="8607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Role of Platelet in CV Disease Entities 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313897" y="1646984"/>
            <a:ext cx="8461393" cy="5022376"/>
            <a:chOff x="755650" y="1196284"/>
            <a:chExt cx="7848600" cy="4259780"/>
          </a:xfrm>
        </p:grpSpPr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755650" y="1196284"/>
              <a:ext cx="7847013" cy="1073150"/>
              <a:chOff x="585" y="391"/>
              <a:chExt cx="4943" cy="676"/>
            </a:xfrm>
          </p:grpSpPr>
          <p:grpSp>
            <p:nvGrpSpPr>
              <p:cNvPr id="44" name="Group 11"/>
              <p:cNvGrpSpPr>
                <a:grpSpLocks/>
              </p:cNvGrpSpPr>
              <p:nvPr/>
            </p:nvGrpSpPr>
            <p:grpSpPr bwMode="auto">
              <a:xfrm>
                <a:off x="612" y="663"/>
                <a:ext cx="4853" cy="404"/>
                <a:chOff x="449" y="799"/>
                <a:chExt cx="4943" cy="404"/>
              </a:xfrm>
            </p:grpSpPr>
            <p:sp>
              <p:nvSpPr>
                <p:cNvPr id="52" name="AutoShape 12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53" name="Oval 13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54" name="Oval 14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45" name="Group 15"/>
              <p:cNvGrpSpPr>
                <a:grpSpLocks/>
              </p:cNvGrpSpPr>
              <p:nvPr/>
            </p:nvGrpSpPr>
            <p:grpSpPr bwMode="auto">
              <a:xfrm>
                <a:off x="585" y="436"/>
                <a:ext cx="4943" cy="404"/>
                <a:chOff x="449" y="799"/>
                <a:chExt cx="4943" cy="404"/>
              </a:xfrm>
            </p:grpSpPr>
            <p:sp>
              <p:nvSpPr>
                <p:cNvPr id="49" name="AutoShape 16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50" name="Oval 17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solidFill>
                  <a:srgbClr val="99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51" name="Oval 18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solidFill>
                  <a:srgbClr val="99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sp>
            <p:nvSpPr>
              <p:cNvPr id="46" name="AutoShape 19"/>
              <p:cNvSpPr>
                <a:spLocks noChangeArrowheads="1"/>
              </p:cNvSpPr>
              <p:nvPr/>
            </p:nvSpPr>
            <p:spPr bwMode="auto">
              <a:xfrm>
                <a:off x="720" y="637"/>
                <a:ext cx="4717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BFE09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47" name="AutoShape 20"/>
              <p:cNvSpPr>
                <a:spLocks noChangeArrowheads="1"/>
              </p:cNvSpPr>
              <p:nvPr/>
            </p:nvSpPr>
            <p:spPr bwMode="auto">
              <a:xfrm>
                <a:off x="712" y="464"/>
                <a:ext cx="4717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BF7CD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48" name="Rectangle 21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2676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800" kern="0" dirty="0" smtClean="0">
                    <a:solidFill>
                      <a:prstClr val="white"/>
                    </a:solidFill>
                    <a:latin typeface="HY헤드라인M" pitchFamily="18" charset="-127"/>
                    <a:ea typeface="HY헤드라인M" pitchFamily="18" charset="-127"/>
                  </a:rPr>
                  <a:t>Endothelial Function</a:t>
                </a:r>
                <a:endParaRPr kumimoji="1" lang="en-US" altLang="ko-KR" sz="2800" kern="0" dirty="0">
                  <a:solidFill>
                    <a:prstClr val="white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2" name="Group 119"/>
            <p:cNvGrpSpPr>
              <a:grpSpLocks/>
            </p:cNvGrpSpPr>
            <p:nvPr/>
          </p:nvGrpSpPr>
          <p:grpSpPr bwMode="auto">
            <a:xfrm>
              <a:off x="755650" y="2306088"/>
              <a:ext cx="7815263" cy="1027113"/>
              <a:chOff x="476" y="1777"/>
              <a:chExt cx="4923" cy="647"/>
            </a:xfrm>
          </p:grpSpPr>
          <p:grpSp>
            <p:nvGrpSpPr>
              <p:cNvPr id="33" name="Group 6"/>
              <p:cNvGrpSpPr>
                <a:grpSpLocks/>
              </p:cNvGrpSpPr>
              <p:nvPr/>
            </p:nvGrpSpPr>
            <p:grpSpPr bwMode="auto">
              <a:xfrm>
                <a:off x="503" y="2020"/>
                <a:ext cx="4853" cy="404"/>
                <a:chOff x="449" y="799"/>
                <a:chExt cx="4943" cy="404"/>
              </a:xfrm>
            </p:grpSpPr>
            <p:sp>
              <p:nvSpPr>
                <p:cNvPr id="41" name="AutoShape 7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42" name="Oval 8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43" name="Oval 9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34" name="Group 67"/>
              <p:cNvGrpSpPr>
                <a:grpSpLocks/>
              </p:cNvGrpSpPr>
              <p:nvPr/>
            </p:nvGrpSpPr>
            <p:grpSpPr bwMode="auto">
              <a:xfrm>
                <a:off x="476" y="1842"/>
                <a:ext cx="4923" cy="404"/>
                <a:chOff x="449" y="799"/>
                <a:chExt cx="4943" cy="404"/>
              </a:xfrm>
            </p:grpSpPr>
            <p:sp>
              <p:nvSpPr>
                <p:cNvPr id="38" name="AutoShape 68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33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39" name="Oval 69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solidFill>
                  <a:srgbClr val="0033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40" name="Oval 70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solidFill>
                  <a:srgbClr val="0033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sp>
            <p:nvSpPr>
              <p:cNvPr id="35" name="AutoShape 71"/>
              <p:cNvSpPr>
                <a:spLocks noChangeArrowheads="1"/>
              </p:cNvSpPr>
              <p:nvPr/>
            </p:nvSpPr>
            <p:spPr bwMode="auto">
              <a:xfrm>
                <a:off x="620" y="2058"/>
                <a:ext cx="4698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777DD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36" name="AutoShape 72"/>
              <p:cNvSpPr>
                <a:spLocks noChangeArrowheads="1"/>
              </p:cNvSpPr>
              <p:nvPr/>
            </p:nvSpPr>
            <p:spPr bwMode="auto">
              <a:xfrm>
                <a:off x="602" y="1870"/>
                <a:ext cx="4698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BF7CD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37" name="Rectangle 73"/>
              <p:cNvSpPr>
                <a:spLocks noChangeArrowheads="1"/>
              </p:cNvSpPr>
              <p:nvPr/>
            </p:nvSpPr>
            <p:spPr bwMode="auto">
              <a:xfrm>
                <a:off x="1610" y="1777"/>
                <a:ext cx="2676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800" kern="0" dirty="0" smtClean="0">
                    <a:latin typeface="HY헤드라인M" pitchFamily="18" charset="-127"/>
                    <a:ea typeface="HY헤드라인M" pitchFamily="18" charset="-127"/>
                  </a:rPr>
                  <a:t>Atherosclerosis &amp; Restenosis</a:t>
                </a:r>
                <a:endParaRPr kumimoji="1" lang="en-US" altLang="ko-KR" sz="2800" kern="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3" name="Group 44"/>
            <p:cNvGrpSpPr>
              <a:grpSpLocks/>
            </p:cNvGrpSpPr>
            <p:nvPr/>
          </p:nvGrpSpPr>
          <p:grpSpPr bwMode="auto">
            <a:xfrm>
              <a:off x="757238" y="3429000"/>
              <a:ext cx="7847012" cy="1073150"/>
              <a:chOff x="476" y="1238"/>
              <a:chExt cx="4943" cy="676"/>
            </a:xfrm>
          </p:grpSpPr>
          <p:grpSp>
            <p:nvGrpSpPr>
              <p:cNvPr id="22" name="Group 45"/>
              <p:cNvGrpSpPr>
                <a:grpSpLocks/>
              </p:cNvGrpSpPr>
              <p:nvPr/>
            </p:nvGrpSpPr>
            <p:grpSpPr bwMode="auto">
              <a:xfrm>
                <a:off x="503" y="1510"/>
                <a:ext cx="4853" cy="404"/>
                <a:chOff x="449" y="799"/>
                <a:chExt cx="4943" cy="404"/>
              </a:xfrm>
            </p:grpSpPr>
            <p:sp>
              <p:nvSpPr>
                <p:cNvPr id="30" name="AutoShape 46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31" name="Oval 47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32" name="Oval 48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23" name="Group 49"/>
              <p:cNvGrpSpPr>
                <a:grpSpLocks/>
              </p:cNvGrpSpPr>
              <p:nvPr/>
            </p:nvGrpSpPr>
            <p:grpSpPr bwMode="auto">
              <a:xfrm>
                <a:off x="476" y="1283"/>
                <a:ext cx="4943" cy="404"/>
                <a:chOff x="449" y="799"/>
                <a:chExt cx="4943" cy="404"/>
              </a:xfrm>
            </p:grpSpPr>
            <p:sp>
              <p:nvSpPr>
                <p:cNvPr id="27" name="AutoShape 50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00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28" name="Oval 51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solidFill>
                  <a:srgbClr val="9900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29" name="Oval 52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solidFill>
                  <a:srgbClr val="9900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sp>
            <p:nvSpPr>
              <p:cNvPr id="24" name="AutoShape 53"/>
              <p:cNvSpPr>
                <a:spLocks noChangeArrowheads="1"/>
              </p:cNvSpPr>
              <p:nvPr/>
            </p:nvSpPr>
            <p:spPr bwMode="auto">
              <a:xfrm>
                <a:off x="611" y="1484"/>
                <a:ext cx="4717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C1A3C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5" name="AutoShape 54"/>
              <p:cNvSpPr>
                <a:spLocks noChangeArrowheads="1"/>
              </p:cNvSpPr>
              <p:nvPr/>
            </p:nvSpPr>
            <p:spPr bwMode="auto">
              <a:xfrm>
                <a:off x="603" y="1323"/>
                <a:ext cx="4717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BF7CD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ko-KR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6" name="Rectangle 55"/>
              <p:cNvSpPr>
                <a:spLocks noChangeArrowheads="1"/>
              </p:cNvSpPr>
              <p:nvPr/>
            </p:nvSpPr>
            <p:spPr bwMode="auto">
              <a:xfrm>
                <a:off x="1592" y="1238"/>
                <a:ext cx="2676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800" kern="0" dirty="0" smtClean="0">
                    <a:solidFill>
                      <a:prstClr val="white"/>
                    </a:solidFill>
                    <a:latin typeface="HY헤드라인M" pitchFamily="18" charset="-127"/>
                    <a:ea typeface="HY헤드라인M" pitchFamily="18" charset="-127"/>
                  </a:rPr>
                  <a:t>Wound Healing &amp; Remodeling</a:t>
                </a:r>
              </a:p>
            </p:txBody>
          </p:sp>
        </p:grpSp>
        <p:sp>
          <p:nvSpPr>
            <p:cNvPr id="18" name="Rectangle 80"/>
            <p:cNvSpPr>
              <a:spLocks noChangeArrowheads="1"/>
            </p:cNvSpPr>
            <p:nvPr/>
          </p:nvSpPr>
          <p:spPr bwMode="auto">
            <a:xfrm>
              <a:off x="2543175" y="4648027"/>
              <a:ext cx="4281488" cy="808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800" kern="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Adenosine-related Effect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2088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7158" y="142852"/>
            <a:ext cx="8607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Endothelium-Platelet-Leukocyte Interaction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0" y="6477000"/>
            <a:ext cx="91440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50000"/>
              </a:spcBef>
              <a:defRPr/>
            </a:pPr>
            <a:r>
              <a:rPr lang="da-DK" altLang="ko-KR" sz="1400" b="0" kern="0" dirty="0">
                <a:solidFill>
                  <a:srgbClr val="000000"/>
                </a:solidFill>
              </a:rPr>
              <a:t>Smyth SS et al. J Thromb Haemost 2009;7:1759-66.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" b="1152"/>
          <a:stretch/>
        </p:blipFill>
        <p:spPr bwMode="auto">
          <a:xfrm>
            <a:off x="341313" y="980727"/>
            <a:ext cx="8440737" cy="53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직선 연결선 6"/>
          <p:cNvCxnSpPr>
            <a:cxnSpLocks noChangeShapeType="1"/>
          </p:cNvCxnSpPr>
          <p:nvPr/>
        </p:nvCxnSpPr>
        <p:spPr bwMode="auto">
          <a:xfrm>
            <a:off x="1473200" y="5486400"/>
            <a:ext cx="765175" cy="0"/>
          </a:xfrm>
          <a:prstGeom prst="line">
            <a:avLst/>
          </a:prstGeom>
          <a:noFill/>
          <a:ln w="38100" algn="ctr">
            <a:solidFill>
              <a:srgbClr val="E8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684588" y="5118100"/>
            <a:ext cx="969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(Mac-1)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굴림" pitchFamily="50" charset="-127"/>
            </a:endParaRPr>
          </a:p>
        </p:txBody>
      </p:sp>
      <p:cxnSp>
        <p:nvCxnSpPr>
          <p:cNvPr id="10" name="직선 연결선 8"/>
          <p:cNvCxnSpPr>
            <a:cxnSpLocks noChangeShapeType="1"/>
          </p:cNvCxnSpPr>
          <p:nvPr/>
        </p:nvCxnSpPr>
        <p:spPr bwMode="auto">
          <a:xfrm>
            <a:off x="3863975" y="5502275"/>
            <a:ext cx="576263" cy="0"/>
          </a:xfrm>
          <a:prstGeom prst="line">
            <a:avLst/>
          </a:prstGeom>
          <a:noFill/>
          <a:ln w="38100" algn="ctr">
            <a:solidFill>
              <a:srgbClr val="E8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직선 연결선 9"/>
          <p:cNvCxnSpPr>
            <a:cxnSpLocks noChangeShapeType="1"/>
          </p:cNvCxnSpPr>
          <p:nvPr/>
        </p:nvCxnSpPr>
        <p:spPr bwMode="auto">
          <a:xfrm>
            <a:off x="7961313" y="5503863"/>
            <a:ext cx="503237" cy="0"/>
          </a:xfrm>
          <a:prstGeom prst="line">
            <a:avLst/>
          </a:prstGeom>
          <a:noFill/>
          <a:ln w="38100" algn="ctr">
            <a:solidFill>
              <a:srgbClr val="E8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직선 연결선 10"/>
          <p:cNvCxnSpPr>
            <a:cxnSpLocks noChangeShapeType="1"/>
          </p:cNvCxnSpPr>
          <p:nvPr/>
        </p:nvCxnSpPr>
        <p:spPr bwMode="auto">
          <a:xfrm>
            <a:off x="1530350" y="6211888"/>
            <a:ext cx="828675" cy="0"/>
          </a:xfrm>
          <a:prstGeom prst="line">
            <a:avLst/>
          </a:prstGeom>
          <a:noFill/>
          <a:ln w="38100" algn="ctr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직선 연결선 11"/>
          <p:cNvCxnSpPr>
            <a:cxnSpLocks noChangeShapeType="1"/>
          </p:cNvCxnSpPr>
          <p:nvPr/>
        </p:nvCxnSpPr>
        <p:spPr bwMode="auto">
          <a:xfrm>
            <a:off x="3852863" y="6200775"/>
            <a:ext cx="647700" cy="0"/>
          </a:xfrm>
          <a:prstGeom prst="line">
            <a:avLst/>
          </a:prstGeom>
          <a:noFill/>
          <a:ln w="38100" algn="ctr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직선 연결선 12"/>
          <p:cNvCxnSpPr>
            <a:cxnSpLocks noChangeShapeType="1"/>
          </p:cNvCxnSpPr>
          <p:nvPr/>
        </p:nvCxnSpPr>
        <p:spPr bwMode="auto">
          <a:xfrm>
            <a:off x="7962900" y="6216650"/>
            <a:ext cx="649288" cy="0"/>
          </a:xfrm>
          <a:prstGeom prst="line">
            <a:avLst/>
          </a:prstGeom>
          <a:noFill/>
          <a:ln w="38100" algn="ctr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201406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7158" y="142852"/>
            <a:ext cx="8607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Relationship Between Atheroma Burden and HPR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0" y="6453336"/>
            <a:ext cx="9177338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Chirumamilla</a:t>
            </a:r>
            <a:r>
              <a:rPr kumimoji="1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 AP, </a:t>
            </a:r>
            <a:r>
              <a:rPr kumimoji="1" lang="da-DK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et al. </a:t>
            </a:r>
            <a:r>
              <a:rPr kumimoji="1" lang="da-DK" altLang="ko-KR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JACC CV Imaging </a:t>
            </a:r>
            <a:r>
              <a:rPr kumimoji="1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2012;5:540-9.</a:t>
            </a: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0" y="970881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marR="0" lvl="1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굴림" pitchFamily="50" charset="-127"/>
              </a:rPr>
              <a:t>IVUS imaging in PCI-treated Patients (n = 335): PRU &gt; 230 (32.5%)</a:t>
            </a:r>
            <a:endParaRPr kumimoji="1" lang="en-US" altLang="ko-KR" sz="1800" b="1" i="1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2135981" y="6021288"/>
            <a:ext cx="48720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* Adjustments for age, sex, DM, and CRF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굴림" pitchFamily="50" charset="-127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30" y="1340768"/>
            <a:ext cx="5402439" cy="4772765"/>
          </a:xfrm>
          <a:prstGeom prst="rect">
            <a:avLst/>
          </a:prstGeom>
          <a:noFill/>
          <a:ln w="317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700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55875" y="6519863"/>
            <a:ext cx="6553200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a-DK" altLang="ko-KR" sz="1400" b="0" kern="0" dirty="0" smtClean="0">
                <a:solidFill>
                  <a:prstClr val="white"/>
                </a:solidFill>
              </a:rPr>
              <a:t>Inoue T et al. </a:t>
            </a:r>
            <a:r>
              <a:rPr lang="da-DK" altLang="ko-KR" sz="1400" b="0" i="1" kern="0" dirty="0" smtClean="0">
                <a:solidFill>
                  <a:prstClr val="white"/>
                </a:solidFill>
              </a:rPr>
              <a:t>JACC CV Interv</a:t>
            </a:r>
            <a:r>
              <a:rPr lang="da-DK" altLang="ko-KR" sz="1400" b="0" kern="0" dirty="0" smtClean="0">
                <a:solidFill>
                  <a:prstClr val="white"/>
                </a:solidFill>
              </a:rPr>
              <a:t> 2011;4:1057-66</a:t>
            </a:r>
            <a:r>
              <a:rPr lang="en-US" altLang="ko-KR" sz="1600" b="0" kern="0" dirty="0" smtClean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0728"/>
            <a:ext cx="8305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"/>
          <a:stretch>
            <a:fillRect/>
          </a:stretch>
        </p:blipFill>
        <p:spPr bwMode="auto">
          <a:xfrm>
            <a:off x="531813" y="937220"/>
            <a:ext cx="8148637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6987" y="6518275"/>
            <a:ext cx="9082087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50000"/>
              </a:spcBef>
              <a:defRPr/>
            </a:pPr>
            <a:r>
              <a:rPr lang="da-DK" altLang="ko-KR" sz="1400" b="0" kern="0" dirty="0" smtClean="0">
                <a:solidFill>
                  <a:srgbClr val="000000"/>
                </a:solidFill>
              </a:rPr>
              <a:t>Inoue T, et al. </a:t>
            </a:r>
            <a:r>
              <a:rPr lang="da-DK" altLang="ko-KR" sz="1400" b="0" i="1" kern="0" dirty="0" smtClean="0">
                <a:solidFill>
                  <a:srgbClr val="000000"/>
                </a:solidFill>
              </a:rPr>
              <a:t>JACC CV Interv</a:t>
            </a:r>
            <a:r>
              <a:rPr lang="da-DK" altLang="ko-KR" sz="1400" b="0" kern="0" dirty="0" smtClean="0">
                <a:solidFill>
                  <a:srgbClr val="000000"/>
                </a:solidFill>
              </a:rPr>
              <a:t> 2011;4:1057-66</a:t>
            </a:r>
            <a:r>
              <a:rPr lang="en-US" altLang="ko-KR" sz="1400" b="0" kern="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158" y="129055"/>
            <a:ext cx="87519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6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Mechanism of </a:t>
            </a:r>
            <a:r>
              <a:rPr lang="en-US" altLang="ko-KR" sz="2600" dirty="0" err="1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Neointimal</a:t>
            </a:r>
            <a:r>
              <a:rPr lang="en-US" altLang="ko-KR" sz="26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 Hyperplasia After </a:t>
            </a:r>
            <a:r>
              <a:rPr lang="en-US" altLang="ko-KR" sz="26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Stenting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187624" y="1700808"/>
            <a:ext cx="4896544" cy="504056"/>
            <a:chOff x="1187624" y="1700808"/>
            <a:chExt cx="4896544" cy="504056"/>
          </a:xfrm>
        </p:grpSpPr>
        <p:sp>
          <p:nvSpPr>
            <p:cNvPr id="3" name="타원 2"/>
            <p:cNvSpPr/>
            <p:nvPr/>
          </p:nvSpPr>
          <p:spPr>
            <a:xfrm>
              <a:off x="1187624" y="1700808"/>
              <a:ext cx="2448272" cy="504056"/>
            </a:xfrm>
            <a:prstGeom prst="ellipse">
              <a:avLst/>
            </a:prstGeom>
            <a:solidFill>
              <a:srgbClr val="FF33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타원 12"/>
            <p:cNvSpPr/>
            <p:nvPr/>
          </p:nvSpPr>
          <p:spPr>
            <a:xfrm>
              <a:off x="3635896" y="1700808"/>
              <a:ext cx="2448272" cy="504056"/>
            </a:xfrm>
            <a:prstGeom prst="ellipse">
              <a:avLst/>
            </a:prstGeom>
            <a:solidFill>
              <a:srgbClr val="FF33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850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42852"/>
            <a:ext cx="85353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6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CYP2C19 SNP on Intra-stent Thrombi and TLR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462452"/>
            <a:ext cx="914400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a-DK" altLang="ko-KR" sz="1600" b="0" kern="0" dirty="0">
                <a:solidFill>
                  <a:srgbClr val="000000"/>
                </a:solidFill>
              </a:rPr>
              <a:t>Nishio </a:t>
            </a:r>
            <a:r>
              <a:rPr lang="da-DK" altLang="ko-KR" sz="1600" b="0" kern="0" dirty="0" smtClean="0">
                <a:solidFill>
                  <a:srgbClr val="000000"/>
                </a:solidFill>
              </a:rPr>
              <a:t>R, </a:t>
            </a:r>
            <a:r>
              <a:rPr lang="da-DK" altLang="ko-KR" sz="1600" b="0" kern="0" dirty="0">
                <a:solidFill>
                  <a:srgbClr val="000000"/>
                </a:solidFill>
              </a:rPr>
              <a:t>et al. Circ J 2012;76:2348-55.</a:t>
            </a:r>
            <a:endParaRPr lang="da-DK" altLang="ko-KR" sz="1600" b="0" kern="0" dirty="0" smtClean="0">
              <a:solidFill>
                <a:srgbClr val="000000"/>
              </a:solidFill>
            </a:endParaRPr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-36512" y="970881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lvl="1" algn="ctr" eaLnBrk="1" fontAlgn="base" latinLnBrk="0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800" kern="0" dirty="0">
                <a:solidFill>
                  <a:srgbClr val="000000"/>
                </a:solidFill>
              </a:rPr>
              <a:t>Follow-up OCT imaging in DES-treated Patients on DAPT (n = 125) </a:t>
            </a:r>
            <a:endParaRPr kumimoji="1" lang="en-US" altLang="ko-KR" sz="1800" i="1" kern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1473200"/>
            <a:ext cx="5335587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828800"/>
            <a:ext cx="3592512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1377950"/>
            <a:ext cx="53213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17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42852"/>
            <a:ext cx="85353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6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Predictors of TLR after DES Implantation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462452"/>
            <a:ext cx="914400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a-DK" altLang="ko-KR" sz="1600" b="0" kern="0" dirty="0">
                <a:solidFill>
                  <a:srgbClr val="000000"/>
                </a:solidFill>
              </a:rPr>
              <a:t>Konishi A, et al. Int J Cardiol 2015;179:476-83.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336" y="1060218"/>
            <a:ext cx="4820552" cy="337689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48200"/>
            <a:ext cx="9165315" cy="16002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5736"/>
            <a:ext cx="3484512" cy="338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6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42852"/>
            <a:ext cx="85353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6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Reduction of </a:t>
            </a:r>
            <a:r>
              <a:rPr lang="en-US" altLang="ko-KR" sz="26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In-stent Thrombus After </a:t>
            </a:r>
            <a:r>
              <a:rPr lang="en-US" altLang="ko-KR" sz="26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PCI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462452"/>
            <a:ext cx="914400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a-DK" altLang="ko-KR" sz="1600" b="0" kern="0" dirty="0" smtClean="0">
                <a:solidFill>
                  <a:srgbClr val="000000"/>
                </a:solidFill>
              </a:rPr>
              <a:t>Kubo T, </a:t>
            </a:r>
            <a:r>
              <a:rPr lang="da-DK" altLang="ko-KR" sz="1600" b="0" kern="0" dirty="0">
                <a:solidFill>
                  <a:srgbClr val="000000"/>
                </a:solidFill>
              </a:rPr>
              <a:t>et al. </a:t>
            </a:r>
            <a:r>
              <a:rPr lang="da-DK" altLang="ko-KR" sz="1600" b="0" kern="0" dirty="0" smtClean="0">
                <a:solidFill>
                  <a:srgbClr val="000000"/>
                </a:solidFill>
              </a:rPr>
              <a:t>J </a:t>
            </a:r>
            <a:r>
              <a:rPr lang="da-DK" altLang="ko-KR" sz="1600" b="0" kern="0" dirty="0">
                <a:solidFill>
                  <a:srgbClr val="000000"/>
                </a:solidFill>
              </a:rPr>
              <a:t>Cardiol </a:t>
            </a:r>
            <a:r>
              <a:rPr lang="da-DK" altLang="ko-KR" sz="1600" b="0" kern="0" dirty="0" smtClean="0">
                <a:solidFill>
                  <a:srgbClr val="000000"/>
                </a:solidFill>
              </a:rPr>
              <a:t>2015;e-pub.</a:t>
            </a:r>
            <a:endParaRPr lang="da-DK" altLang="ko-KR" sz="1600" b="0" kern="0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88441"/>
            <a:ext cx="9144000" cy="432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" y="1049399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OCT Study                                                                          </a:t>
            </a:r>
            <a:r>
              <a:rPr lang="en-US" altLang="ko-KR" sz="2400" dirty="0" err="1" smtClean="0">
                <a:latin typeface="HY헤드라인M" pitchFamily="18" charset="-127"/>
                <a:ea typeface="HY헤드라인M" pitchFamily="18" charset="-127"/>
              </a:rPr>
              <a:t>Prasugrel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                                Clopidogrel</a:t>
            </a:r>
            <a:endParaRPr lang="en-US" altLang="ko-KR" sz="2400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14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2F17-B7F6-4E45-8E4D-9FAC4114090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42852"/>
            <a:ext cx="85353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6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Reduction of </a:t>
            </a:r>
            <a:r>
              <a:rPr lang="en-US" altLang="ko-KR" sz="26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In-stent Thrombus After </a:t>
            </a:r>
            <a:r>
              <a:rPr lang="en-US" altLang="ko-KR" sz="26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PCI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462452"/>
            <a:ext cx="914400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a-DK" altLang="ko-KR" sz="1600" b="0" kern="0" dirty="0" smtClean="0">
                <a:solidFill>
                  <a:srgbClr val="000000"/>
                </a:solidFill>
              </a:rPr>
              <a:t>Kubo T, </a:t>
            </a:r>
            <a:r>
              <a:rPr lang="da-DK" altLang="ko-KR" sz="1600" b="0" kern="0" dirty="0">
                <a:solidFill>
                  <a:srgbClr val="000000"/>
                </a:solidFill>
              </a:rPr>
              <a:t>et al. </a:t>
            </a:r>
            <a:r>
              <a:rPr lang="da-DK" altLang="ko-KR" sz="1600" b="0" kern="0" dirty="0" smtClean="0">
                <a:solidFill>
                  <a:srgbClr val="000000"/>
                </a:solidFill>
              </a:rPr>
              <a:t>J </a:t>
            </a:r>
            <a:r>
              <a:rPr lang="da-DK" altLang="ko-KR" sz="1600" b="0" kern="0" dirty="0">
                <a:solidFill>
                  <a:srgbClr val="000000"/>
                </a:solidFill>
              </a:rPr>
              <a:t>Cardiol </a:t>
            </a:r>
            <a:r>
              <a:rPr lang="da-DK" altLang="ko-KR" sz="1600" b="0" kern="0" dirty="0" smtClean="0">
                <a:solidFill>
                  <a:srgbClr val="000000"/>
                </a:solidFill>
              </a:rPr>
              <a:t>2015;e-pub.</a:t>
            </a:r>
            <a:endParaRPr lang="da-DK" altLang="ko-KR" sz="1600" b="0" kern="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10493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In-stent thrombus &amp; plaque protrusion</a:t>
            </a:r>
            <a:endParaRPr lang="en-US" altLang="ko-KR" sz="2800" dirty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r="1342"/>
          <a:stretch/>
        </p:blipFill>
        <p:spPr bwMode="auto">
          <a:xfrm>
            <a:off x="16595" y="1772816"/>
            <a:ext cx="912740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12091" y="5426640"/>
            <a:ext cx="9096413" cy="668966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ko-KR" sz="2800" kern="0" dirty="0" smtClean="0">
                <a:latin typeface="Arial Black" panose="020B0A04020102020204" pitchFamily="34" charset="0"/>
                <a:ea typeface="맑은 고딕" panose="020B0503020000020004" pitchFamily="50" charset="-127"/>
              </a:rPr>
              <a:t>? Role of </a:t>
            </a:r>
            <a:r>
              <a:rPr lang="en-US" altLang="ko-KR" sz="2800" kern="0" dirty="0" err="1" smtClean="0">
                <a:latin typeface="Arial Black" panose="020B0A04020102020204" pitchFamily="34" charset="0"/>
                <a:ea typeface="맑은 고딕" panose="020B0503020000020004" pitchFamily="50" charset="-127"/>
              </a:rPr>
              <a:t>prasugrel</a:t>
            </a:r>
            <a:r>
              <a:rPr lang="en-US" altLang="ko-KR" sz="2800" kern="0" dirty="0" smtClean="0">
                <a:latin typeface="Arial Black" panose="020B0A04020102020204" pitchFamily="34" charset="0"/>
                <a:ea typeface="맑은 고딕" panose="020B0503020000020004" pitchFamily="50" charset="-127"/>
              </a:rPr>
              <a:t> on </a:t>
            </a:r>
            <a:r>
              <a:rPr lang="en-US" altLang="ko-KR" sz="2800" kern="0" dirty="0" err="1" smtClean="0">
                <a:latin typeface="Arial Black" panose="020B0A04020102020204" pitchFamily="34" charset="0"/>
                <a:ea typeface="맑은 고딕" panose="020B0503020000020004" pitchFamily="50" charset="-127"/>
              </a:rPr>
              <a:t>neointimal</a:t>
            </a:r>
            <a:r>
              <a:rPr lang="en-US" altLang="ko-KR" sz="2800" kern="0" dirty="0" smtClean="0">
                <a:latin typeface="Arial Black" panose="020B0A04020102020204" pitchFamily="34" charset="0"/>
                <a:ea typeface="맑은 고딕" panose="020B0503020000020004" pitchFamily="50" charset="-127"/>
              </a:rPr>
              <a:t> hyperplasia</a:t>
            </a:r>
            <a:endParaRPr lang="en-US" altLang="ko-KR" sz="2800" kern="0" dirty="0">
              <a:latin typeface="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30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7158" y="142852"/>
            <a:ext cx="8607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Role of Platelet in CV Disease Entities 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313897" y="1646984"/>
            <a:ext cx="8461393" cy="5022376"/>
            <a:chOff x="755650" y="1196284"/>
            <a:chExt cx="7848600" cy="4259780"/>
          </a:xfrm>
        </p:grpSpPr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755650" y="1196284"/>
              <a:ext cx="7847013" cy="1073150"/>
              <a:chOff x="585" y="391"/>
              <a:chExt cx="4943" cy="676"/>
            </a:xfrm>
          </p:grpSpPr>
          <p:grpSp>
            <p:nvGrpSpPr>
              <p:cNvPr id="44" name="Group 11"/>
              <p:cNvGrpSpPr>
                <a:grpSpLocks/>
              </p:cNvGrpSpPr>
              <p:nvPr/>
            </p:nvGrpSpPr>
            <p:grpSpPr bwMode="auto">
              <a:xfrm>
                <a:off x="612" y="663"/>
                <a:ext cx="4853" cy="404"/>
                <a:chOff x="449" y="799"/>
                <a:chExt cx="4943" cy="404"/>
              </a:xfrm>
            </p:grpSpPr>
            <p:sp>
              <p:nvSpPr>
                <p:cNvPr id="52" name="AutoShape 12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53" name="Oval 13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54" name="Oval 14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45" name="Group 15"/>
              <p:cNvGrpSpPr>
                <a:grpSpLocks/>
              </p:cNvGrpSpPr>
              <p:nvPr/>
            </p:nvGrpSpPr>
            <p:grpSpPr bwMode="auto">
              <a:xfrm>
                <a:off x="585" y="436"/>
                <a:ext cx="4943" cy="404"/>
                <a:chOff x="449" y="799"/>
                <a:chExt cx="4943" cy="404"/>
              </a:xfrm>
            </p:grpSpPr>
            <p:sp>
              <p:nvSpPr>
                <p:cNvPr id="49" name="AutoShape 16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50" name="Oval 17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solidFill>
                  <a:srgbClr val="99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51" name="Oval 18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solidFill>
                  <a:srgbClr val="99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sp>
            <p:nvSpPr>
              <p:cNvPr id="46" name="AutoShape 19"/>
              <p:cNvSpPr>
                <a:spLocks noChangeArrowheads="1"/>
              </p:cNvSpPr>
              <p:nvPr/>
            </p:nvSpPr>
            <p:spPr bwMode="auto">
              <a:xfrm>
                <a:off x="720" y="637"/>
                <a:ext cx="4717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BFE09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47" name="AutoShape 20"/>
              <p:cNvSpPr>
                <a:spLocks noChangeArrowheads="1"/>
              </p:cNvSpPr>
              <p:nvPr/>
            </p:nvSpPr>
            <p:spPr bwMode="auto">
              <a:xfrm>
                <a:off x="712" y="464"/>
                <a:ext cx="4717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BF7CD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48" name="Rectangle 21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2676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800" kern="0" dirty="0" smtClean="0">
                    <a:solidFill>
                      <a:prstClr val="white"/>
                    </a:solidFill>
                    <a:latin typeface="HY헤드라인M" pitchFamily="18" charset="-127"/>
                    <a:ea typeface="HY헤드라인M" pitchFamily="18" charset="-127"/>
                  </a:rPr>
                  <a:t>Endothelial Function</a:t>
                </a:r>
                <a:endParaRPr kumimoji="1" lang="en-US" altLang="ko-KR" sz="2800" kern="0" dirty="0">
                  <a:solidFill>
                    <a:prstClr val="white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2" name="Group 119"/>
            <p:cNvGrpSpPr>
              <a:grpSpLocks/>
            </p:cNvGrpSpPr>
            <p:nvPr/>
          </p:nvGrpSpPr>
          <p:grpSpPr bwMode="auto">
            <a:xfrm>
              <a:off x="755650" y="2306088"/>
              <a:ext cx="7815263" cy="1027113"/>
              <a:chOff x="476" y="1777"/>
              <a:chExt cx="4923" cy="647"/>
            </a:xfrm>
          </p:grpSpPr>
          <p:grpSp>
            <p:nvGrpSpPr>
              <p:cNvPr id="33" name="Group 6"/>
              <p:cNvGrpSpPr>
                <a:grpSpLocks/>
              </p:cNvGrpSpPr>
              <p:nvPr/>
            </p:nvGrpSpPr>
            <p:grpSpPr bwMode="auto">
              <a:xfrm>
                <a:off x="503" y="2020"/>
                <a:ext cx="4853" cy="404"/>
                <a:chOff x="449" y="799"/>
                <a:chExt cx="4943" cy="404"/>
              </a:xfrm>
            </p:grpSpPr>
            <p:sp>
              <p:nvSpPr>
                <p:cNvPr id="41" name="AutoShape 7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42" name="Oval 8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43" name="Oval 9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34" name="Group 67"/>
              <p:cNvGrpSpPr>
                <a:grpSpLocks/>
              </p:cNvGrpSpPr>
              <p:nvPr/>
            </p:nvGrpSpPr>
            <p:grpSpPr bwMode="auto">
              <a:xfrm>
                <a:off x="476" y="1842"/>
                <a:ext cx="4923" cy="404"/>
                <a:chOff x="449" y="799"/>
                <a:chExt cx="4943" cy="404"/>
              </a:xfrm>
            </p:grpSpPr>
            <p:sp>
              <p:nvSpPr>
                <p:cNvPr id="38" name="AutoShape 68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33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39" name="Oval 69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solidFill>
                  <a:srgbClr val="0033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40" name="Oval 70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solidFill>
                  <a:srgbClr val="0033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sp>
            <p:nvSpPr>
              <p:cNvPr id="35" name="AutoShape 71"/>
              <p:cNvSpPr>
                <a:spLocks noChangeArrowheads="1"/>
              </p:cNvSpPr>
              <p:nvPr/>
            </p:nvSpPr>
            <p:spPr bwMode="auto">
              <a:xfrm>
                <a:off x="620" y="2058"/>
                <a:ext cx="4698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777DD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36" name="AutoShape 72"/>
              <p:cNvSpPr>
                <a:spLocks noChangeArrowheads="1"/>
              </p:cNvSpPr>
              <p:nvPr/>
            </p:nvSpPr>
            <p:spPr bwMode="auto">
              <a:xfrm>
                <a:off x="602" y="1870"/>
                <a:ext cx="4698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BF7CD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37" name="Rectangle 73"/>
              <p:cNvSpPr>
                <a:spLocks noChangeArrowheads="1"/>
              </p:cNvSpPr>
              <p:nvPr/>
            </p:nvSpPr>
            <p:spPr bwMode="auto">
              <a:xfrm>
                <a:off x="1610" y="1777"/>
                <a:ext cx="2676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800" kern="0" dirty="0" smtClean="0">
                    <a:solidFill>
                      <a:prstClr val="white"/>
                    </a:solidFill>
                    <a:latin typeface="HY헤드라인M" pitchFamily="18" charset="-127"/>
                    <a:ea typeface="HY헤드라인M" pitchFamily="18" charset="-127"/>
                  </a:rPr>
                  <a:t>Atherosclerosis &amp; Restenosis</a:t>
                </a:r>
                <a:endParaRPr kumimoji="1" lang="en-US" altLang="ko-KR" sz="2800" kern="0" dirty="0">
                  <a:solidFill>
                    <a:prstClr val="white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3" name="Group 44"/>
            <p:cNvGrpSpPr>
              <a:grpSpLocks/>
            </p:cNvGrpSpPr>
            <p:nvPr/>
          </p:nvGrpSpPr>
          <p:grpSpPr bwMode="auto">
            <a:xfrm>
              <a:off x="757238" y="3429000"/>
              <a:ext cx="7847012" cy="1073150"/>
              <a:chOff x="476" y="1238"/>
              <a:chExt cx="4943" cy="676"/>
            </a:xfrm>
          </p:grpSpPr>
          <p:grpSp>
            <p:nvGrpSpPr>
              <p:cNvPr id="22" name="Group 45"/>
              <p:cNvGrpSpPr>
                <a:grpSpLocks/>
              </p:cNvGrpSpPr>
              <p:nvPr/>
            </p:nvGrpSpPr>
            <p:grpSpPr bwMode="auto">
              <a:xfrm>
                <a:off x="503" y="1510"/>
                <a:ext cx="4853" cy="404"/>
                <a:chOff x="449" y="799"/>
                <a:chExt cx="4943" cy="404"/>
              </a:xfrm>
            </p:grpSpPr>
            <p:sp>
              <p:nvSpPr>
                <p:cNvPr id="30" name="AutoShape 46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31" name="Oval 47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32" name="Oval 48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23" name="Group 49"/>
              <p:cNvGrpSpPr>
                <a:grpSpLocks/>
              </p:cNvGrpSpPr>
              <p:nvPr/>
            </p:nvGrpSpPr>
            <p:grpSpPr bwMode="auto">
              <a:xfrm>
                <a:off x="476" y="1283"/>
                <a:ext cx="4943" cy="404"/>
                <a:chOff x="449" y="799"/>
                <a:chExt cx="4943" cy="404"/>
              </a:xfrm>
            </p:grpSpPr>
            <p:sp>
              <p:nvSpPr>
                <p:cNvPr id="27" name="AutoShape 50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00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28" name="Oval 51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solidFill>
                  <a:srgbClr val="9900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29" name="Oval 52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solidFill>
                  <a:srgbClr val="9900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sp>
            <p:nvSpPr>
              <p:cNvPr id="24" name="AutoShape 53"/>
              <p:cNvSpPr>
                <a:spLocks noChangeArrowheads="1"/>
              </p:cNvSpPr>
              <p:nvPr/>
            </p:nvSpPr>
            <p:spPr bwMode="auto">
              <a:xfrm>
                <a:off x="611" y="1484"/>
                <a:ext cx="4717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C1A3C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5" name="AutoShape 54"/>
              <p:cNvSpPr>
                <a:spLocks noChangeArrowheads="1"/>
              </p:cNvSpPr>
              <p:nvPr/>
            </p:nvSpPr>
            <p:spPr bwMode="auto">
              <a:xfrm>
                <a:off x="603" y="1323"/>
                <a:ext cx="4717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BF7CD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ko-KR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6" name="Rectangle 55"/>
              <p:cNvSpPr>
                <a:spLocks noChangeArrowheads="1"/>
              </p:cNvSpPr>
              <p:nvPr/>
            </p:nvSpPr>
            <p:spPr bwMode="auto">
              <a:xfrm>
                <a:off x="1592" y="1238"/>
                <a:ext cx="2676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800" kern="0" dirty="0" smtClean="0">
                    <a:latin typeface="HY헤드라인M" pitchFamily="18" charset="-127"/>
                    <a:ea typeface="HY헤드라인M" pitchFamily="18" charset="-127"/>
                  </a:rPr>
                  <a:t>Wound Healing &amp; Remodeling</a:t>
                </a:r>
              </a:p>
            </p:txBody>
          </p:sp>
        </p:grpSp>
        <p:sp>
          <p:nvSpPr>
            <p:cNvPr id="18" name="Rectangle 80"/>
            <p:cNvSpPr>
              <a:spLocks noChangeArrowheads="1"/>
            </p:cNvSpPr>
            <p:nvPr/>
          </p:nvSpPr>
          <p:spPr bwMode="auto">
            <a:xfrm>
              <a:off x="2543175" y="4648027"/>
              <a:ext cx="4281488" cy="808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800" kern="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Adenosine-related Effect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1151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7158" y="97468"/>
            <a:ext cx="8607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Like Life, </a:t>
            </a:r>
            <a:r>
              <a:rPr lang="en-US" altLang="ko-KR" sz="28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Antiplatelet </a:t>
            </a:r>
            <a:r>
              <a:rPr lang="en-US" altLang="ko-KR" sz="2800" dirty="0" err="1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Tx</a:t>
            </a:r>
            <a:r>
              <a:rPr lang="en-US" altLang="ko-KR" sz="28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 is </a:t>
            </a:r>
            <a:r>
              <a:rPr lang="en-US" altLang="ko-KR" sz="28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a Balancing Act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1569412" y="1195302"/>
            <a:ext cx="6005180" cy="4981356"/>
            <a:chOff x="1569410" y="1302396"/>
            <a:chExt cx="6005180" cy="4981356"/>
          </a:xfrm>
        </p:grpSpPr>
        <p:sp>
          <p:nvSpPr>
            <p:cNvPr id="5" name="Freeform 10"/>
            <p:cNvSpPr>
              <a:spLocks/>
            </p:cNvSpPr>
            <p:nvPr/>
          </p:nvSpPr>
          <p:spPr bwMode="auto">
            <a:xfrm flipH="1">
              <a:off x="2286889" y="2171571"/>
              <a:ext cx="4595967" cy="565784"/>
            </a:xfrm>
            <a:custGeom>
              <a:avLst/>
              <a:gdLst>
                <a:gd name="T0" fmla="*/ 2831 w 1778"/>
                <a:gd name="T1" fmla="*/ 0 h 217"/>
                <a:gd name="T2" fmla="*/ 2656 w 1778"/>
                <a:gd name="T3" fmla="*/ 8 h 217"/>
                <a:gd name="T4" fmla="*/ 2454 w 1778"/>
                <a:gd name="T5" fmla="*/ 13 h 217"/>
                <a:gd name="T6" fmla="*/ 2231 w 1778"/>
                <a:gd name="T7" fmla="*/ 28 h 217"/>
                <a:gd name="T8" fmla="*/ 2004 w 1778"/>
                <a:gd name="T9" fmla="*/ 47 h 217"/>
                <a:gd name="T10" fmla="*/ 1754 w 1778"/>
                <a:gd name="T11" fmla="*/ 64 h 217"/>
                <a:gd name="T12" fmla="*/ 1504 w 1778"/>
                <a:gd name="T13" fmla="*/ 84 h 217"/>
                <a:gd name="T14" fmla="*/ 1261 w 1778"/>
                <a:gd name="T15" fmla="*/ 117 h 217"/>
                <a:gd name="T16" fmla="*/ 1028 w 1778"/>
                <a:gd name="T17" fmla="*/ 137 h 217"/>
                <a:gd name="T18" fmla="*/ 802 w 1778"/>
                <a:gd name="T19" fmla="*/ 181 h 217"/>
                <a:gd name="T20" fmla="*/ 590 w 1778"/>
                <a:gd name="T21" fmla="*/ 204 h 217"/>
                <a:gd name="T22" fmla="*/ 401 w 1778"/>
                <a:gd name="T23" fmla="*/ 243 h 217"/>
                <a:gd name="T24" fmla="*/ 243 w 1778"/>
                <a:gd name="T25" fmla="*/ 272 h 217"/>
                <a:gd name="T26" fmla="*/ 122 w 1778"/>
                <a:gd name="T27" fmla="*/ 315 h 217"/>
                <a:gd name="T28" fmla="*/ 38 w 1778"/>
                <a:gd name="T29" fmla="*/ 350 h 217"/>
                <a:gd name="T30" fmla="*/ 0 w 1778"/>
                <a:gd name="T31" fmla="*/ 415 h 217"/>
                <a:gd name="T32" fmla="*/ 74 w 1778"/>
                <a:gd name="T33" fmla="*/ 463 h 217"/>
                <a:gd name="T34" fmla="*/ 183 w 1778"/>
                <a:gd name="T35" fmla="*/ 499 h 217"/>
                <a:gd name="T36" fmla="*/ 340 w 1778"/>
                <a:gd name="T37" fmla="*/ 528 h 217"/>
                <a:gd name="T38" fmla="*/ 530 w 1778"/>
                <a:gd name="T39" fmla="*/ 552 h 217"/>
                <a:gd name="T40" fmla="*/ 745 w 1778"/>
                <a:gd name="T41" fmla="*/ 584 h 217"/>
                <a:gd name="T42" fmla="*/ 989 w 1778"/>
                <a:gd name="T43" fmla="*/ 608 h 217"/>
                <a:gd name="T44" fmla="*/ 1243 w 1778"/>
                <a:gd name="T45" fmla="*/ 627 h 217"/>
                <a:gd name="T46" fmla="*/ 1499 w 1778"/>
                <a:gd name="T47" fmla="*/ 652 h 217"/>
                <a:gd name="T48" fmla="*/ 1760 w 1778"/>
                <a:gd name="T49" fmla="*/ 673 h 217"/>
                <a:gd name="T50" fmla="*/ 2015 w 1778"/>
                <a:gd name="T51" fmla="*/ 686 h 217"/>
                <a:gd name="T52" fmla="*/ 2258 w 1778"/>
                <a:gd name="T53" fmla="*/ 698 h 217"/>
                <a:gd name="T54" fmla="*/ 2468 w 1778"/>
                <a:gd name="T55" fmla="*/ 710 h 217"/>
                <a:gd name="T56" fmla="*/ 2663 w 1778"/>
                <a:gd name="T57" fmla="*/ 714 h 217"/>
                <a:gd name="T58" fmla="*/ 2811 w 1778"/>
                <a:gd name="T59" fmla="*/ 721 h 217"/>
                <a:gd name="T60" fmla="*/ 2933 w 1778"/>
                <a:gd name="T61" fmla="*/ 721 h 217"/>
                <a:gd name="T62" fmla="*/ 3020 w 1778"/>
                <a:gd name="T63" fmla="*/ 714 h 217"/>
                <a:gd name="T64" fmla="*/ 3151 w 1778"/>
                <a:gd name="T65" fmla="*/ 710 h 217"/>
                <a:gd name="T66" fmla="*/ 3310 w 1778"/>
                <a:gd name="T67" fmla="*/ 698 h 217"/>
                <a:gd name="T68" fmla="*/ 3504 w 1778"/>
                <a:gd name="T69" fmla="*/ 698 h 217"/>
                <a:gd name="T70" fmla="*/ 3711 w 1778"/>
                <a:gd name="T71" fmla="*/ 686 h 217"/>
                <a:gd name="T72" fmla="*/ 3934 w 1778"/>
                <a:gd name="T73" fmla="*/ 673 h 217"/>
                <a:gd name="T74" fmla="*/ 4169 w 1778"/>
                <a:gd name="T75" fmla="*/ 665 h 217"/>
                <a:gd name="T76" fmla="*/ 4407 w 1778"/>
                <a:gd name="T77" fmla="*/ 652 h 217"/>
                <a:gd name="T78" fmla="*/ 4640 w 1778"/>
                <a:gd name="T79" fmla="*/ 627 h 217"/>
                <a:gd name="T80" fmla="*/ 4862 w 1778"/>
                <a:gd name="T81" fmla="*/ 608 h 217"/>
                <a:gd name="T82" fmla="*/ 5069 w 1778"/>
                <a:gd name="T83" fmla="*/ 589 h 217"/>
                <a:gd name="T84" fmla="*/ 5257 w 1778"/>
                <a:gd name="T85" fmla="*/ 575 h 217"/>
                <a:gd name="T86" fmla="*/ 5415 w 1778"/>
                <a:gd name="T87" fmla="*/ 547 h 217"/>
                <a:gd name="T88" fmla="*/ 5541 w 1778"/>
                <a:gd name="T89" fmla="*/ 513 h 217"/>
                <a:gd name="T90" fmla="*/ 5623 w 1778"/>
                <a:gd name="T91" fmla="*/ 490 h 217"/>
                <a:gd name="T92" fmla="*/ 5660 w 1778"/>
                <a:gd name="T93" fmla="*/ 426 h 217"/>
                <a:gd name="T94" fmla="*/ 5595 w 1778"/>
                <a:gd name="T95" fmla="*/ 383 h 217"/>
                <a:gd name="T96" fmla="*/ 5502 w 1778"/>
                <a:gd name="T97" fmla="*/ 343 h 217"/>
                <a:gd name="T98" fmla="*/ 5378 w 1778"/>
                <a:gd name="T99" fmla="*/ 308 h 217"/>
                <a:gd name="T100" fmla="*/ 5225 w 1778"/>
                <a:gd name="T101" fmla="*/ 267 h 217"/>
                <a:gd name="T102" fmla="*/ 5045 w 1778"/>
                <a:gd name="T103" fmla="*/ 234 h 217"/>
                <a:gd name="T104" fmla="*/ 4842 w 1778"/>
                <a:gd name="T105" fmla="*/ 196 h 217"/>
                <a:gd name="T106" fmla="*/ 4632 w 1778"/>
                <a:gd name="T107" fmla="*/ 167 h 217"/>
                <a:gd name="T108" fmla="*/ 4411 w 1778"/>
                <a:gd name="T109" fmla="*/ 135 h 217"/>
                <a:gd name="T110" fmla="*/ 4181 w 1778"/>
                <a:gd name="T111" fmla="*/ 103 h 217"/>
                <a:gd name="T112" fmla="*/ 3959 w 1778"/>
                <a:gd name="T113" fmla="*/ 70 h 217"/>
                <a:gd name="T114" fmla="*/ 3727 w 1778"/>
                <a:gd name="T115" fmla="*/ 52 h 217"/>
                <a:gd name="T116" fmla="*/ 3517 w 1778"/>
                <a:gd name="T117" fmla="*/ 36 h 217"/>
                <a:gd name="T118" fmla="*/ 3314 w 1778"/>
                <a:gd name="T119" fmla="*/ 13 h 217"/>
                <a:gd name="T120" fmla="*/ 3140 w 1778"/>
                <a:gd name="T121" fmla="*/ 0 h 217"/>
                <a:gd name="T122" fmla="*/ 2978 w 1778"/>
                <a:gd name="T123" fmla="*/ 0 h 2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78"/>
                <a:gd name="T187" fmla="*/ 0 h 217"/>
                <a:gd name="T188" fmla="*/ 1778 w 1778"/>
                <a:gd name="T189" fmla="*/ 217 h 21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78" h="217">
                  <a:moveTo>
                    <a:pt x="924" y="0"/>
                  </a:moveTo>
                  <a:lnTo>
                    <a:pt x="913" y="0"/>
                  </a:lnTo>
                  <a:lnTo>
                    <a:pt x="901" y="0"/>
                  </a:lnTo>
                  <a:lnTo>
                    <a:pt x="888" y="0"/>
                  </a:lnTo>
                  <a:lnTo>
                    <a:pt x="877" y="0"/>
                  </a:lnTo>
                  <a:lnTo>
                    <a:pt x="862" y="0"/>
                  </a:lnTo>
                  <a:lnTo>
                    <a:pt x="846" y="0"/>
                  </a:lnTo>
                  <a:lnTo>
                    <a:pt x="833" y="2"/>
                  </a:lnTo>
                  <a:lnTo>
                    <a:pt x="818" y="2"/>
                  </a:lnTo>
                  <a:lnTo>
                    <a:pt x="801" y="2"/>
                  </a:lnTo>
                  <a:lnTo>
                    <a:pt x="785" y="2"/>
                  </a:lnTo>
                  <a:lnTo>
                    <a:pt x="770" y="4"/>
                  </a:lnTo>
                  <a:lnTo>
                    <a:pt x="753" y="4"/>
                  </a:lnTo>
                  <a:lnTo>
                    <a:pt x="736" y="6"/>
                  </a:lnTo>
                  <a:lnTo>
                    <a:pt x="717" y="6"/>
                  </a:lnTo>
                  <a:lnTo>
                    <a:pt x="700" y="8"/>
                  </a:lnTo>
                  <a:lnTo>
                    <a:pt x="683" y="10"/>
                  </a:lnTo>
                  <a:lnTo>
                    <a:pt x="664" y="10"/>
                  </a:lnTo>
                  <a:lnTo>
                    <a:pt x="647" y="12"/>
                  </a:lnTo>
                  <a:lnTo>
                    <a:pt x="628" y="14"/>
                  </a:lnTo>
                  <a:lnTo>
                    <a:pt x="609" y="14"/>
                  </a:lnTo>
                  <a:lnTo>
                    <a:pt x="588" y="16"/>
                  </a:lnTo>
                  <a:lnTo>
                    <a:pt x="569" y="18"/>
                  </a:lnTo>
                  <a:lnTo>
                    <a:pt x="550" y="19"/>
                  </a:lnTo>
                  <a:lnTo>
                    <a:pt x="531" y="21"/>
                  </a:lnTo>
                  <a:lnTo>
                    <a:pt x="512" y="23"/>
                  </a:lnTo>
                  <a:lnTo>
                    <a:pt x="493" y="23"/>
                  </a:lnTo>
                  <a:lnTo>
                    <a:pt x="472" y="25"/>
                  </a:lnTo>
                  <a:lnTo>
                    <a:pt x="453" y="29"/>
                  </a:lnTo>
                  <a:lnTo>
                    <a:pt x="434" y="31"/>
                  </a:lnTo>
                  <a:lnTo>
                    <a:pt x="415" y="33"/>
                  </a:lnTo>
                  <a:lnTo>
                    <a:pt x="396" y="35"/>
                  </a:lnTo>
                  <a:lnTo>
                    <a:pt x="379" y="37"/>
                  </a:lnTo>
                  <a:lnTo>
                    <a:pt x="360" y="38"/>
                  </a:lnTo>
                  <a:lnTo>
                    <a:pt x="341" y="40"/>
                  </a:lnTo>
                  <a:lnTo>
                    <a:pt x="322" y="42"/>
                  </a:lnTo>
                  <a:lnTo>
                    <a:pt x="305" y="46"/>
                  </a:lnTo>
                  <a:lnTo>
                    <a:pt x="286" y="48"/>
                  </a:lnTo>
                  <a:lnTo>
                    <a:pt x="268" y="50"/>
                  </a:lnTo>
                  <a:lnTo>
                    <a:pt x="251" y="54"/>
                  </a:lnTo>
                  <a:lnTo>
                    <a:pt x="234" y="56"/>
                  </a:lnTo>
                  <a:lnTo>
                    <a:pt x="217" y="58"/>
                  </a:lnTo>
                  <a:lnTo>
                    <a:pt x="200" y="59"/>
                  </a:lnTo>
                  <a:lnTo>
                    <a:pt x="185" y="61"/>
                  </a:lnTo>
                  <a:lnTo>
                    <a:pt x="170" y="65"/>
                  </a:lnTo>
                  <a:lnTo>
                    <a:pt x="154" y="67"/>
                  </a:lnTo>
                  <a:lnTo>
                    <a:pt x="141" y="71"/>
                  </a:lnTo>
                  <a:lnTo>
                    <a:pt x="126" y="73"/>
                  </a:lnTo>
                  <a:lnTo>
                    <a:pt x="114" y="77"/>
                  </a:lnTo>
                  <a:lnTo>
                    <a:pt x="99" y="78"/>
                  </a:lnTo>
                  <a:lnTo>
                    <a:pt x="88" y="80"/>
                  </a:lnTo>
                  <a:lnTo>
                    <a:pt x="76" y="82"/>
                  </a:lnTo>
                  <a:lnTo>
                    <a:pt x="67" y="86"/>
                  </a:lnTo>
                  <a:lnTo>
                    <a:pt x="56" y="88"/>
                  </a:lnTo>
                  <a:lnTo>
                    <a:pt x="48" y="92"/>
                  </a:lnTo>
                  <a:lnTo>
                    <a:pt x="38" y="94"/>
                  </a:lnTo>
                  <a:lnTo>
                    <a:pt x="33" y="97"/>
                  </a:lnTo>
                  <a:lnTo>
                    <a:pt x="23" y="101"/>
                  </a:lnTo>
                  <a:lnTo>
                    <a:pt x="18" y="103"/>
                  </a:lnTo>
                  <a:lnTo>
                    <a:pt x="12" y="105"/>
                  </a:lnTo>
                  <a:lnTo>
                    <a:pt x="8" y="109"/>
                  </a:lnTo>
                  <a:lnTo>
                    <a:pt x="0" y="115"/>
                  </a:lnTo>
                  <a:lnTo>
                    <a:pt x="0" y="120"/>
                  </a:lnTo>
                  <a:lnTo>
                    <a:pt x="0" y="124"/>
                  </a:lnTo>
                  <a:lnTo>
                    <a:pt x="6" y="132"/>
                  </a:lnTo>
                  <a:lnTo>
                    <a:pt x="10" y="134"/>
                  </a:lnTo>
                  <a:lnTo>
                    <a:pt x="16" y="135"/>
                  </a:lnTo>
                  <a:lnTo>
                    <a:pt x="23" y="139"/>
                  </a:lnTo>
                  <a:lnTo>
                    <a:pt x="31" y="141"/>
                  </a:lnTo>
                  <a:lnTo>
                    <a:pt x="38" y="143"/>
                  </a:lnTo>
                  <a:lnTo>
                    <a:pt x="48" y="145"/>
                  </a:lnTo>
                  <a:lnTo>
                    <a:pt x="57" y="149"/>
                  </a:lnTo>
                  <a:lnTo>
                    <a:pt x="69" y="151"/>
                  </a:lnTo>
                  <a:lnTo>
                    <a:pt x="80" y="153"/>
                  </a:lnTo>
                  <a:lnTo>
                    <a:pt x="94" y="154"/>
                  </a:lnTo>
                  <a:lnTo>
                    <a:pt x="107" y="158"/>
                  </a:lnTo>
                  <a:lnTo>
                    <a:pt x="122" y="160"/>
                  </a:lnTo>
                  <a:lnTo>
                    <a:pt x="137" y="162"/>
                  </a:lnTo>
                  <a:lnTo>
                    <a:pt x="151" y="164"/>
                  </a:lnTo>
                  <a:lnTo>
                    <a:pt x="166" y="166"/>
                  </a:lnTo>
                  <a:lnTo>
                    <a:pt x="183" y="168"/>
                  </a:lnTo>
                  <a:lnTo>
                    <a:pt x="200" y="170"/>
                  </a:lnTo>
                  <a:lnTo>
                    <a:pt x="217" y="173"/>
                  </a:lnTo>
                  <a:lnTo>
                    <a:pt x="234" y="175"/>
                  </a:lnTo>
                  <a:lnTo>
                    <a:pt x="253" y="177"/>
                  </a:lnTo>
                  <a:lnTo>
                    <a:pt x="272" y="179"/>
                  </a:lnTo>
                  <a:lnTo>
                    <a:pt x="291" y="181"/>
                  </a:lnTo>
                  <a:lnTo>
                    <a:pt x="310" y="183"/>
                  </a:lnTo>
                  <a:lnTo>
                    <a:pt x="329" y="185"/>
                  </a:lnTo>
                  <a:lnTo>
                    <a:pt x="348" y="185"/>
                  </a:lnTo>
                  <a:lnTo>
                    <a:pt x="369" y="189"/>
                  </a:lnTo>
                  <a:lnTo>
                    <a:pt x="390" y="189"/>
                  </a:lnTo>
                  <a:lnTo>
                    <a:pt x="411" y="192"/>
                  </a:lnTo>
                  <a:lnTo>
                    <a:pt x="430" y="192"/>
                  </a:lnTo>
                  <a:lnTo>
                    <a:pt x="449" y="194"/>
                  </a:lnTo>
                  <a:lnTo>
                    <a:pt x="470" y="196"/>
                  </a:lnTo>
                  <a:lnTo>
                    <a:pt x="491" y="198"/>
                  </a:lnTo>
                  <a:lnTo>
                    <a:pt x="512" y="198"/>
                  </a:lnTo>
                  <a:lnTo>
                    <a:pt x="531" y="200"/>
                  </a:lnTo>
                  <a:lnTo>
                    <a:pt x="552" y="202"/>
                  </a:lnTo>
                  <a:lnTo>
                    <a:pt x="573" y="202"/>
                  </a:lnTo>
                  <a:lnTo>
                    <a:pt x="592" y="204"/>
                  </a:lnTo>
                  <a:lnTo>
                    <a:pt x="613" y="206"/>
                  </a:lnTo>
                  <a:lnTo>
                    <a:pt x="632" y="206"/>
                  </a:lnTo>
                  <a:lnTo>
                    <a:pt x="651" y="208"/>
                  </a:lnTo>
                  <a:lnTo>
                    <a:pt x="670" y="208"/>
                  </a:lnTo>
                  <a:lnTo>
                    <a:pt x="689" y="210"/>
                  </a:lnTo>
                  <a:lnTo>
                    <a:pt x="708" y="210"/>
                  </a:lnTo>
                  <a:lnTo>
                    <a:pt x="725" y="211"/>
                  </a:lnTo>
                  <a:lnTo>
                    <a:pt x="742" y="211"/>
                  </a:lnTo>
                  <a:lnTo>
                    <a:pt x="759" y="213"/>
                  </a:lnTo>
                  <a:lnTo>
                    <a:pt x="774" y="213"/>
                  </a:lnTo>
                  <a:lnTo>
                    <a:pt x="791" y="213"/>
                  </a:lnTo>
                  <a:lnTo>
                    <a:pt x="804" y="213"/>
                  </a:lnTo>
                  <a:lnTo>
                    <a:pt x="820" y="215"/>
                  </a:lnTo>
                  <a:lnTo>
                    <a:pt x="835" y="215"/>
                  </a:lnTo>
                  <a:lnTo>
                    <a:pt x="848" y="217"/>
                  </a:lnTo>
                  <a:lnTo>
                    <a:pt x="860" y="217"/>
                  </a:lnTo>
                  <a:lnTo>
                    <a:pt x="873" y="217"/>
                  </a:lnTo>
                  <a:lnTo>
                    <a:pt x="882" y="217"/>
                  </a:lnTo>
                  <a:lnTo>
                    <a:pt x="894" y="217"/>
                  </a:lnTo>
                  <a:lnTo>
                    <a:pt x="903" y="217"/>
                  </a:lnTo>
                  <a:lnTo>
                    <a:pt x="913" y="217"/>
                  </a:lnTo>
                  <a:lnTo>
                    <a:pt x="920" y="217"/>
                  </a:lnTo>
                  <a:lnTo>
                    <a:pt x="926" y="217"/>
                  </a:lnTo>
                  <a:lnTo>
                    <a:pt x="934" y="217"/>
                  </a:lnTo>
                  <a:lnTo>
                    <a:pt x="939" y="215"/>
                  </a:lnTo>
                  <a:lnTo>
                    <a:pt x="947" y="215"/>
                  </a:lnTo>
                  <a:lnTo>
                    <a:pt x="957" y="215"/>
                  </a:lnTo>
                  <a:lnTo>
                    <a:pt x="966" y="213"/>
                  </a:lnTo>
                  <a:lnTo>
                    <a:pt x="977" y="213"/>
                  </a:lnTo>
                  <a:lnTo>
                    <a:pt x="989" y="213"/>
                  </a:lnTo>
                  <a:lnTo>
                    <a:pt x="1000" y="213"/>
                  </a:lnTo>
                  <a:lnTo>
                    <a:pt x="1014" y="213"/>
                  </a:lnTo>
                  <a:lnTo>
                    <a:pt x="1025" y="211"/>
                  </a:lnTo>
                  <a:lnTo>
                    <a:pt x="1038" y="210"/>
                  </a:lnTo>
                  <a:lnTo>
                    <a:pt x="1052" y="210"/>
                  </a:lnTo>
                  <a:lnTo>
                    <a:pt x="1067" y="210"/>
                  </a:lnTo>
                  <a:lnTo>
                    <a:pt x="1082" y="210"/>
                  </a:lnTo>
                  <a:lnTo>
                    <a:pt x="1099" y="210"/>
                  </a:lnTo>
                  <a:lnTo>
                    <a:pt x="1116" y="210"/>
                  </a:lnTo>
                  <a:lnTo>
                    <a:pt x="1130" y="208"/>
                  </a:lnTo>
                  <a:lnTo>
                    <a:pt x="1147" y="206"/>
                  </a:lnTo>
                  <a:lnTo>
                    <a:pt x="1164" y="206"/>
                  </a:lnTo>
                  <a:lnTo>
                    <a:pt x="1181" y="206"/>
                  </a:lnTo>
                  <a:lnTo>
                    <a:pt x="1198" y="204"/>
                  </a:lnTo>
                  <a:lnTo>
                    <a:pt x="1217" y="204"/>
                  </a:lnTo>
                  <a:lnTo>
                    <a:pt x="1234" y="202"/>
                  </a:lnTo>
                  <a:lnTo>
                    <a:pt x="1253" y="202"/>
                  </a:lnTo>
                  <a:lnTo>
                    <a:pt x="1270" y="200"/>
                  </a:lnTo>
                  <a:lnTo>
                    <a:pt x="1289" y="200"/>
                  </a:lnTo>
                  <a:lnTo>
                    <a:pt x="1308" y="200"/>
                  </a:lnTo>
                  <a:lnTo>
                    <a:pt x="1325" y="198"/>
                  </a:lnTo>
                  <a:lnTo>
                    <a:pt x="1346" y="196"/>
                  </a:lnTo>
                  <a:lnTo>
                    <a:pt x="1363" y="196"/>
                  </a:lnTo>
                  <a:lnTo>
                    <a:pt x="1382" y="196"/>
                  </a:lnTo>
                  <a:lnTo>
                    <a:pt x="1401" y="194"/>
                  </a:lnTo>
                  <a:lnTo>
                    <a:pt x="1418" y="192"/>
                  </a:lnTo>
                  <a:lnTo>
                    <a:pt x="1436" y="192"/>
                  </a:lnTo>
                  <a:lnTo>
                    <a:pt x="1455" y="189"/>
                  </a:lnTo>
                  <a:lnTo>
                    <a:pt x="1474" y="189"/>
                  </a:lnTo>
                  <a:lnTo>
                    <a:pt x="1491" y="187"/>
                  </a:lnTo>
                  <a:lnTo>
                    <a:pt x="1508" y="185"/>
                  </a:lnTo>
                  <a:lnTo>
                    <a:pt x="1525" y="183"/>
                  </a:lnTo>
                  <a:lnTo>
                    <a:pt x="1542" y="183"/>
                  </a:lnTo>
                  <a:lnTo>
                    <a:pt x="1557" y="181"/>
                  </a:lnTo>
                  <a:lnTo>
                    <a:pt x="1574" y="179"/>
                  </a:lnTo>
                  <a:lnTo>
                    <a:pt x="1590" y="177"/>
                  </a:lnTo>
                  <a:lnTo>
                    <a:pt x="1607" y="175"/>
                  </a:lnTo>
                  <a:lnTo>
                    <a:pt x="1620" y="175"/>
                  </a:lnTo>
                  <a:lnTo>
                    <a:pt x="1635" y="173"/>
                  </a:lnTo>
                  <a:lnTo>
                    <a:pt x="1649" y="172"/>
                  </a:lnTo>
                  <a:lnTo>
                    <a:pt x="1662" y="170"/>
                  </a:lnTo>
                  <a:lnTo>
                    <a:pt x="1675" y="168"/>
                  </a:lnTo>
                  <a:lnTo>
                    <a:pt x="1687" y="166"/>
                  </a:lnTo>
                  <a:lnTo>
                    <a:pt x="1698" y="164"/>
                  </a:lnTo>
                  <a:lnTo>
                    <a:pt x="1711" y="162"/>
                  </a:lnTo>
                  <a:lnTo>
                    <a:pt x="1719" y="160"/>
                  </a:lnTo>
                  <a:lnTo>
                    <a:pt x="1730" y="158"/>
                  </a:lnTo>
                  <a:lnTo>
                    <a:pt x="1738" y="154"/>
                  </a:lnTo>
                  <a:lnTo>
                    <a:pt x="1745" y="154"/>
                  </a:lnTo>
                  <a:lnTo>
                    <a:pt x="1753" y="153"/>
                  </a:lnTo>
                  <a:lnTo>
                    <a:pt x="1759" y="149"/>
                  </a:lnTo>
                  <a:lnTo>
                    <a:pt x="1764" y="147"/>
                  </a:lnTo>
                  <a:lnTo>
                    <a:pt x="1770" y="145"/>
                  </a:lnTo>
                  <a:lnTo>
                    <a:pt x="1776" y="139"/>
                  </a:lnTo>
                  <a:lnTo>
                    <a:pt x="1778" y="135"/>
                  </a:lnTo>
                  <a:lnTo>
                    <a:pt x="1776" y="128"/>
                  </a:lnTo>
                  <a:lnTo>
                    <a:pt x="1770" y="124"/>
                  </a:lnTo>
                  <a:lnTo>
                    <a:pt x="1764" y="120"/>
                  </a:lnTo>
                  <a:lnTo>
                    <a:pt x="1761" y="118"/>
                  </a:lnTo>
                  <a:lnTo>
                    <a:pt x="1755" y="115"/>
                  </a:lnTo>
                  <a:lnTo>
                    <a:pt x="1751" y="113"/>
                  </a:lnTo>
                  <a:lnTo>
                    <a:pt x="1742" y="109"/>
                  </a:lnTo>
                  <a:lnTo>
                    <a:pt x="1734" y="107"/>
                  </a:lnTo>
                  <a:lnTo>
                    <a:pt x="1726" y="103"/>
                  </a:lnTo>
                  <a:lnTo>
                    <a:pt x="1717" y="101"/>
                  </a:lnTo>
                  <a:lnTo>
                    <a:pt x="1707" y="97"/>
                  </a:lnTo>
                  <a:lnTo>
                    <a:pt x="1698" y="96"/>
                  </a:lnTo>
                  <a:lnTo>
                    <a:pt x="1687" y="92"/>
                  </a:lnTo>
                  <a:lnTo>
                    <a:pt x="1675" y="90"/>
                  </a:lnTo>
                  <a:lnTo>
                    <a:pt x="1664" y="86"/>
                  </a:lnTo>
                  <a:lnTo>
                    <a:pt x="1652" y="84"/>
                  </a:lnTo>
                  <a:lnTo>
                    <a:pt x="1639" y="80"/>
                  </a:lnTo>
                  <a:lnTo>
                    <a:pt x="1626" y="78"/>
                  </a:lnTo>
                  <a:lnTo>
                    <a:pt x="1612" y="75"/>
                  </a:lnTo>
                  <a:lnTo>
                    <a:pt x="1597" y="73"/>
                  </a:lnTo>
                  <a:lnTo>
                    <a:pt x="1582" y="71"/>
                  </a:lnTo>
                  <a:lnTo>
                    <a:pt x="1569" y="67"/>
                  </a:lnTo>
                  <a:lnTo>
                    <a:pt x="1552" y="63"/>
                  </a:lnTo>
                  <a:lnTo>
                    <a:pt x="1536" y="61"/>
                  </a:lnTo>
                  <a:lnTo>
                    <a:pt x="1519" y="59"/>
                  </a:lnTo>
                  <a:lnTo>
                    <a:pt x="1504" y="58"/>
                  </a:lnTo>
                  <a:lnTo>
                    <a:pt x="1487" y="54"/>
                  </a:lnTo>
                  <a:lnTo>
                    <a:pt x="1470" y="52"/>
                  </a:lnTo>
                  <a:lnTo>
                    <a:pt x="1453" y="50"/>
                  </a:lnTo>
                  <a:lnTo>
                    <a:pt x="1436" y="46"/>
                  </a:lnTo>
                  <a:lnTo>
                    <a:pt x="1418" y="44"/>
                  </a:lnTo>
                  <a:lnTo>
                    <a:pt x="1401" y="42"/>
                  </a:lnTo>
                  <a:lnTo>
                    <a:pt x="1384" y="40"/>
                  </a:lnTo>
                  <a:lnTo>
                    <a:pt x="1365" y="37"/>
                  </a:lnTo>
                  <a:lnTo>
                    <a:pt x="1348" y="35"/>
                  </a:lnTo>
                  <a:lnTo>
                    <a:pt x="1329" y="33"/>
                  </a:lnTo>
                  <a:lnTo>
                    <a:pt x="1312" y="31"/>
                  </a:lnTo>
                  <a:lnTo>
                    <a:pt x="1293" y="29"/>
                  </a:lnTo>
                  <a:lnTo>
                    <a:pt x="1276" y="25"/>
                  </a:lnTo>
                  <a:lnTo>
                    <a:pt x="1259" y="23"/>
                  </a:lnTo>
                  <a:lnTo>
                    <a:pt x="1242" y="21"/>
                  </a:lnTo>
                  <a:lnTo>
                    <a:pt x="1225" y="19"/>
                  </a:lnTo>
                  <a:lnTo>
                    <a:pt x="1206" y="18"/>
                  </a:lnTo>
                  <a:lnTo>
                    <a:pt x="1188" y="16"/>
                  </a:lnTo>
                  <a:lnTo>
                    <a:pt x="1169" y="16"/>
                  </a:lnTo>
                  <a:lnTo>
                    <a:pt x="1154" y="14"/>
                  </a:lnTo>
                  <a:lnTo>
                    <a:pt x="1137" y="12"/>
                  </a:lnTo>
                  <a:lnTo>
                    <a:pt x="1120" y="12"/>
                  </a:lnTo>
                  <a:lnTo>
                    <a:pt x="1103" y="10"/>
                  </a:lnTo>
                  <a:lnTo>
                    <a:pt x="1088" y="8"/>
                  </a:lnTo>
                  <a:lnTo>
                    <a:pt x="1071" y="6"/>
                  </a:lnTo>
                  <a:lnTo>
                    <a:pt x="1055" y="6"/>
                  </a:lnTo>
                  <a:lnTo>
                    <a:pt x="1040" y="4"/>
                  </a:lnTo>
                  <a:lnTo>
                    <a:pt x="1027" y="4"/>
                  </a:lnTo>
                  <a:lnTo>
                    <a:pt x="1012" y="2"/>
                  </a:lnTo>
                  <a:lnTo>
                    <a:pt x="998" y="2"/>
                  </a:lnTo>
                  <a:lnTo>
                    <a:pt x="985" y="0"/>
                  </a:lnTo>
                  <a:lnTo>
                    <a:pt x="972" y="0"/>
                  </a:lnTo>
                  <a:lnTo>
                    <a:pt x="958" y="0"/>
                  </a:lnTo>
                  <a:lnTo>
                    <a:pt x="945" y="0"/>
                  </a:lnTo>
                  <a:lnTo>
                    <a:pt x="934" y="0"/>
                  </a:lnTo>
                  <a:lnTo>
                    <a:pt x="9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6" name="Freeform 11"/>
            <p:cNvSpPr>
              <a:spLocks/>
            </p:cNvSpPr>
            <p:nvPr/>
          </p:nvSpPr>
          <p:spPr bwMode="auto">
            <a:xfrm flipH="1">
              <a:off x="4336830" y="1302396"/>
              <a:ext cx="461236" cy="834327"/>
            </a:xfrm>
            <a:custGeom>
              <a:avLst/>
              <a:gdLst>
                <a:gd name="T0" fmla="*/ 45 w 179"/>
                <a:gd name="T1" fmla="*/ 1028 h 321"/>
                <a:gd name="T2" fmla="*/ 91 w 179"/>
                <a:gd name="T3" fmla="*/ 1036 h 321"/>
                <a:gd name="T4" fmla="*/ 148 w 179"/>
                <a:gd name="T5" fmla="*/ 1040 h 321"/>
                <a:gd name="T6" fmla="*/ 216 w 179"/>
                <a:gd name="T7" fmla="*/ 1043 h 321"/>
                <a:gd name="T8" fmla="*/ 282 w 179"/>
                <a:gd name="T9" fmla="*/ 1051 h 321"/>
                <a:gd name="T10" fmla="*/ 349 w 179"/>
                <a:gd name="T11" fmla="*/ 1051 h 321"/>
                <a:gd name="T12" fmla="*/ 417 w 179"/>
                <a:gd name="T13" fmla="*/ 1043 h 321"/>
                <a:gd name="T14" fmla="*/ 474 w 179"/>
                <a:gd name="T15" fmla="*/ 1043 h 321"/>
                <a:gd name="T16" fmla="*/ 527 w 179"/>
                <a:gd name="T17" fmla="*/ 1040 h 321"/>
                <a:gd name="T18" fmla="*/ 562 w 179"/>
                <a:gd name="T19" fmla="*/ 1022 h 321"/>
                <a:gd name="T20" fmla="*/ 562 w 179"/>
                <a:gd name="T21" fmla="*/ 974 h 321"/>
                <a:gd name="T22" fmla="*/ 562 w 179"/>
                <a:gd name="T23" fmla="*/ 934 h 321"/>
                <a:gd name="T24" fmla="*/ 554 w 179"/>
                <a:gd name="T25" fmla="*/ 884 h 321"/>
                <a:gd name="T26" fmla="*/ 549 w 179"/>
                <a:gd name="T27" fmla="*/ 836 h 321"/>
                <a:gd name="T28" fmla="*/ 535 w 179"/>
                <a:gd name="T29" fmla="*/ 781 h 321"/>
                <a:gd name="T30" fmla="*/ 527 w 179"/>
                <a:gd name="T31" fmla="*/ 716 h 321"/>
                <a:gd name="T32" fmla="*/ 509 w 179"/>
                <a:gd name="T33" fmla="*/ 648 h 321"/>
                <a:gd name="T34" fmla="*/ 488 w 179"/>
                <a:gd name="T35" fmla="*/ 578 h 321"/>
                <a:gd name="T36" fmla="*/ 478 w 179"/>
                <a:gd name="T37" fmla="*/ 517 h 321"/>
                <a:gd name="T38" fmla="*/ 463 w 179"/>
                <a:gd name="T39" fmla="*/ 443 h 321"/>
                <a:gd name="T40" fmla="*/ 441 w 179"/>
                <a:gd name="T41" fmla="*/ 374 h 321"/>
                <a:gd name="T42" fmla="*/ 425 w 179"/>
                <a:gd name="T43" fmla="*/ 311 h 321"/>
                <a:gd name="T44" fmla="*/ 407 w 179"/>
                <a:gd name="T45" fmla="*/ 250 h 321"/>
                <a:gd name="T46" fmla="*/ 381 w 179"/>
                <a:gd name="T47" fmla="*/ 193 h 321"/>
                <a:gd name="T48" fmla="*/ 365 w 179"/>
                <a:gd name="T49" fmla="*/ 137 h 321"/>
                <a:gd name="T50" fmla="*/ 342 w 179"/>
                <a:gd name="T51" fmla="*/ 84 h 321"/>
                <a:gd name="T52" fmla="*/ 303 w 179"/>
                <a:gd name="T53" fmla="*/ 20 h 321"/>
                <a:gd name="T54" fmla="*/ 278 w 179"/>
                <a:gd name="T55" fmla="*/ 0 h 321"/>
                <a:gd name="T56" fmla="*/ 240 w 179"/>
                <a:gd name="T57" fmla="*/ 25 h 321"/>
                <a:gd name="T58" fmla="*/ 210 w 179"/>
                <a:gd name="T59" fmla="*/ 84 h 321"/>
                <a:gd name="T60" fmla="*/ 192 w 179"/>
                <a:gd name="T61" fmla="*/ 132 h 321"/>
                <a:gd name="T62" fmla="*/ 168 w 179"/>
                <a:gd name="T63" fmla="*/ 181 h 321"/>
                <a:gd name="T64" fmla="*/ 148 w 179"/>
                <a:gd name="T65" fmla="*/ 242 h 321"/>
                <a:gd name="T66" fmla="*/ 124 w 179"/>
                <a:gd name="T67" fmla="*/ 306 h 321"/>
                <a:gd name="T68" fmla="*/ 109 w 179"/>
                <a:gd name="T69" fmla="*/ 374 h 321"/>
                <a:gd name="T70" fmla="*/ 98 w 179"/>
                <a:gd name="T71" fmla="*/ 450 h 321"/>
                <a:gd name="T72" fmla="*/ 78 w 179"/>
                <a:gd name="T73" fmla="*/ 517 h 321"/>
                <a:gd name="T74" fmla="*/ 57 w 179"/>
                <a:gd name="T75" fmla="*/ 592 h 321"/>
                <a:gd name="T76" fmla="*/ 49 w 179"/>
                <a:gd name="T77" fmla="*/ 664 h 321"/>
                <a:gd name="T78" fmla="*/ 31 w 179"/>
                <a:gd name="T79" fmla="*/ 733 h 321"/>
                <a:gd name="T80" fmla="*/ 25 w 179"/>
                <a:gd name="T81" fmla="*/ 798 h 321"/>
                <a:gd name="T82" fmla="*/ 13 w 179"/>
                <a:gd name="T83" fmla="*/ 852 h 321"/>
                <a:gd name="T84" fmla="*/ 8 w 179"/>
                <a:gd name="T85" fmla="*/ 905 h 321"/>
                <a:gd name="T86" fmla="*/ 0 w 179"/>
                <a:gd name="T87" fmla="*/ 946 h 321"/>
                <a:gd name="T88" fmla="*/ 0 w 179"/>
                <a:gd name="T89" fmla="*/ 995 h 321"/>
                <a:gd name="T90" fmla="*/ 13 w 179"/>
                <a:gd name="T91" fmla="*/ 1022 h 32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9"/>
                <a:gd name="T139" fmla="*/ 0 h 321"/>
                <a:gd name="T140" fmla="*/ 179 w 179"/>
                <a:gd name="T141" fmla="*/ 321 h 32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9" h="321">
                  <a:moveTo>
                    <a:pt x="4" y="312"/>
                  </a:moveTo>
                  <a:lnTo>
                    <a:pt x="8" y="312"/>
                  </a:lnTo>
                  <a:lnTo>
                    <a:pt x="14" y="314"/>
                  </a:lnTo>
                  <a:lnTo>
                    <a:pt x="18" y="316"/>
                  </a:lnTo>
                  <a:lnTo>
                    <a:pt x="23" y="316"/>
                  </a:lnTo>
                  <a:lnTo>
                    <a:pt x="29" y="316"/>
                  </a:lnTo>
                  <a:lnTo>
                    <a:pt x="35" y="317"/>
                  </a:lnTo>
                  <a:lnTo>
                    <a:pt x="38" y="317"/>
                  </a:lnTo>
                  <a:lnTo>
                    <a:pt x="48" y="317"/>
                  </a:lnTo>
                  <a:lnTo>
                    <a:pt x="54" y="317"/>
                  </a:lnTo>
                  <a:lnTo>
                    <a:pt x="61" y="319"/>
                  </a:lnTo>
                  <a:lnTo>
                    <a:pt x="69" y="319"/>
                  </a:lnTo>
                  <a:lnTo>
                    <a:pt x="75" y="319"/>
                  </a:lnTo>
                  <a:lnTo>
                    <a:pt x="82" y="319"/>
                  </a:lnTo>
                  <a:lnTo>
                    <a:pt x="90" y="321"/>
                  </a:lnTo>
                  <a:lnTo>
                    <a:pt x="97" y="321"/>
                  </a:lnTo>
                  <a:lnTo>
                    <a:pt x="105" y="321"/>
                  </a:lnTo>
                  <a:lnTo>
                    <a:pt x="111" y="321"/>
                  </a:lnTo>
                  <a:lnTo>
                    <a:pt x="118" y="321"/>
                  </a:lnTo>
                  <a:lnTo>
                    <a:pt x="126" y="319"/>
                  </a:lnTo>
                  <a:lnTo>
                    <a:pt x="133" y="319"/>
                  </a:lnTo>
                  <a:lnTo>
                    <a:pt x="139" y="319"/>
                  </a:lnTo>
                  <a:lnTo>
                    <a:pt x="147" y="319"/>
                  </a:lnTo>
                  <a:lnTo>
                    <a:pt x="151" y="319"/>
                  </a:lnTo>
                  <a:lnTo>
                    <a:pt x="156" y="317"/>
                  </a:lnTo>
                  <a:lnTo>
                    <a:pt x="160" y="317"/>
                  </a:lnTo>
                  <a:lnTo>
                    <a:pt x="168" y="317"/>
                  </a:lnTo>
                  <a:lnTo>
                    <a:pt x="173" y="316"/>
                  </a:lnTo>
                  <a:lnTo>
                    <a:pt x="179" y="316"/>
                  </a:lnTo>
                  <a:lnTo>
                    <a:pt x="179" y="312"/>
                  </a:lnTo>
                  <a:lnTo>
                    <a:pt x="179" y="308"/>
                  </a:lnTo>
                  <a:lnTo>
                    <a:pt x="179" y="302"/>
                  </a:lnTo>
                  <a:lnTo>
                    <a:pt x="179" y="297"/>
                  </a:lnTo>
                  <a:lnTo>
                    <a:pt x="179" y="293"/>
                  </a:lnTo>
                  <a:lnTo>
                    <a:pt x="179" y="289"/>
                  </a:lnTo>
                  <a:lnTo>
                    <a:pt x="179" y="285"/>
                  </a:lnTo>
                  <a:lnTo>
                    <a:pt x="179" y="279"/>
                  </a:lnTo>
                  <a:lnTo>
                    <a:pt x="177" y="276"/>
                  </a:lnTo>
                  <a:lnTo>
                    <a:pt x="177" y="270"/>
                  </a:lnTo>
                  <a:lnTo>
                    <a:pt x="175" y="266"/>
                  </a:lnTo>
                  <a:lnTo>
                    <a:pt x="175" y="260"/>
                  </a:lnTo>
                  <a:lnTo>
                    <a:pt x="175" y="255"/>
                  </a:lnTo>
                  <a:lnTo>
                    <a:pt x="173" y="249"/>
                  </a:lnTo>
                  <a:lnTo>
                    <a:pt x="171" y="243"/>
                  </a:lnTo>
                  <a:lnTo>
                    <a:pt x="171" y="238"/>
                  </a:lnTo>
                  <a:lnTo>
                    <a:pt x="170" y="230"/>
                  </a:lnTo>
                  <a:lnTo>
                    <a:pt x="168" y="224"/>
                  </a:lnTo>
                  <a:lnTo>
                    <a:pt x="168" y="219"/>
                  </a:lnTo>
                  <a:lnTo>
                    <a:pt x="166" y="213"/>
                  </a:lnTo>
                  <a:lnTo>
                    <a:pt x="162" y="205"/>
                  </a:lnTo>
                  <a:lnTo>
                    <a:pt x="162" y="198"/>
                  </a:lnTo>
                  <a:lnTo>
                    <a:pt x="160" y="192"/>
                  </a:lnTo>
                  <a:lnTo>
                    <a:pt x="158" y="184"/>
                  </a:lnTo>
                  <a:lnTo>
                    <a:pt x="156" y="177"/>
                  </a:lnTo>
                  <a:lnTo>
                    <a:pt x="156" y="171"/>
                  </a:lnTo>
                  <a:lnTo>
                    <a:pt x="154" y="163"/>
                  </a:lnTo>
                  <a:lnTo>
                    <a:pt x="152" y="158"/>
                  </a:lnTo>
                  <a:lnTo>
                    <a:pt x="151" y="150"/>
                  </a:lnTo>
                  <a:lnTo>
                    <a:pt x="149" y="143"/>
                  </a:lnTo>
                  <a:lnTo>
                    <a:pt x="147" y="135"/>
                  </a:lnTo>
                  <a:lnTo>
                    <a:pt x="145" y="129"/>
                  </a:lnTo>
                  <a:lnTo>
                    <a:pt x="143" y="122"/>
                  </a:lnTo>
                  <a:lnTo>
                    <a:pt x="141" y="114"/>
                  </a:lnTo>
                  <a:lnTo>
                    <a:pt x="139" y="108"/>
                  </a:lnTo>
                  <a:lnTo>
                    <a:pt x="137" y="103"/>
                  </a:lnTo>
                  <a:lnTo>
                    <a:pt x="135" y="95"/>
                  </a:lnTo>
                  <a:lnTo>
                    <a:pt x="133" y="89"/>
                  </a:lnTo>
                  <a:lnTo>
                    <a:pt x="130" y="84"/>
                  </a:lnTo>
                  <a:lnTo>
                    <a:pt x="130" y="76"/>
                  </a:lnTo>
                  <a:lnTo>
                    <a:pt x="128" y="70"/>
                  </a:lnTo>
                  <a:lnTo>
                    <a:pt x="126" y="65"/>
                  </a:lnTo>
                  <a:lnTo>
                    <a:pt x="122" y="59"/>
                  </a:lnTo>
                  <a:lnTo>
                    <a:pt x="120" y="53"/>
                  </a:lnTo>
                  <a:lnTo>
                    <a:pt x="118" y="48"/>
                  </a:lnTo>
                  <a:lnTo>
                    <a:pt x="116" y="42"/>
                  </a:lnTo>
                  <a:lnTo>
                    <a:pt x="114" y="38"/>
                  </a:lnTo>
                  <a:lnTo>
                    <a:pt x="113" y="32"/>
                  </a:lnTo>
                  <a:lnTo>
                    <a:pt x="109" y="25"/>
                  </a:lnTo>
                  <a:lnTo>
                    <a:pt x="105" y="17"/>
                  </a:lnTo>
                  <a:lnTo>
                    <a:pt x="101" y="10"/>
                  </a:lnTo>
                  <a:lnTo>
                    <a:pt x="97" y="6"/>
                  </a:lnTo>
                  <a:lnTo>
                    <a:pt x="94" y="2"/>
                  </a:lnTo>
                  <a:lnTo>
                    <a:pt x="92" y="0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80" y="2"/>
                  </a:lnTo>
                  <a:lnTo>
                    <a:pt x="76" y="8"/>
                  </a:lnTo>
                  <a:lnTo>
                    <a:pt x="73" y="13"/>
                  </a:lnTo>
                  <a:lnTo>
                    <a:pt x="69" y="21"/>
                  </a:lnTo>
                  <a:lnTo>
                    <a:pt x="67" y="25"/>
                  </a:lnTo>
                  <a:lnTo>
                    <a:pt x="65" y="29"/>
                  </a:lnTo>
                  <a:lnTo>
                    <a:pt x="63" y="34"/>
                  </a:lnTo>
                  <a:lnTo>
                    <a:pt x="61" y="40"/>
                  </a:lnTo>
                  <a:lnTo>
                    <a:pt x="59" y="44"/>
                  </a:lnTo>
                  <a:lnTo>
                    <a:pt x="57" y="49"/>
                  </a:lnTo>
                  <a:lnTo>
                    <a:pt x="54" y="55"/>
                  </a:lnTo>
                  <a:lnTo>
                    <a:pt x="54" y="63"/>
                  </a:lnTo>
                  <a:lnTo>
                    <a:pt x="50" y="68"/>
                  </a:lnTo>
                  <a:lnTo>
                    <a:pt x="48" y="74"/>
                  </a:lnTo>
                  <a:lnTo>
                    <a:pt x="46" y="82"/>
                  </a:lnTo>
                  <a:lnTo>
                    <a:pt x="44" y="87"/>
                  </a:lnTo>
                  <a:lnTo>
                    <a:pt x="40" y="93"/>
                  </a:lnTo>
                  <a:lnTo>
                    <a:pt x="38" y="101"/>
                  </a:lnTo>
                  <a:lnTo>
                    <a:pt x="37" y="108"/>
                  </a:lnTo>
                  <a:lnTo>
                    <a:pt x="35" y="114"/>
                  </a:lnTo>
                  <a:lnTo>
                    <a:pt x="33" y="122"/>
                  </a:lnTo>
                  <a:lnTo>
                    <a:pt x="33" y="129"/>
                  </a:lnTo>
                  <a:lnTo>
                    <a:pt x="31" y="137"/>
                  </a:lnTo>
                  <a:lnTo>
                    <a:pt x="29" y="144"/>
                  </a:lnTo>
                  <a:lnTo>
                    <a:pt x="27" y="152"/>
                  </a:lnTo>
                  <a:lnTo>
                    <a:pt x="25" y="158"/>
                  </a:lnTo>
                  <a:lnTo>
                    <a:pt x="23" y="165"/>
                  </a:lnTo>
                  <a:lnTo>
                    <a:pt x="21" y="173"/>
                  </a:lnTo>
                  <a:lnTo>
                    <a:pt x="18" y="181"/>
                  </a:lnTo>
                  <a:lnTo>
                    <a:pt x="18" y="188"/>
                  </a:lnTo>
                  <a:lnTo>
                    <a:pt x="16" y="196"/>
                  </a:lnTo>
                  <a:lnTo>
                    <a:pt x="16" y="203"/>
                  </a:lnTo>
                  <a:lnTo>
                    <a:pt x="12" y="209"/>
                  </a:lnTo>
                  <a:lnTo>
                    <a:pt x="12" y="217"/>
                  </a:lnTo>
                  <a:lnTo>
                    <a:pt x="10" y="224"/>
                  </a:lnTo>
                  <a:lnTo>
                    <a:pt x="10" y="230"/>
                  </a:lnTo>
                  <a:lnTo>
                    <a:pt x="8" y="236"/>
                  </a:lnTo>
                  <a:lnTo>
                    <a:pt x="8" y="243"/>
                  </a:lnTo>
                  <a:lnTo>
                    <a:pt x="6" y="249"/>
                  </a:lnTo>
                  <a:lnTo>
                    <a:pt x="6" y="255"/>
                  </a:lnTo>
                  <a:lnTo>
                    <a:pt x="4" y="260"/>
                  </a:lnTo>
                  <a:lnTo>
                    <a:pt x="4" y="266"/>
                  </a:lnTo>
                  <a:lnTo>
                    <a:pt x="2" y="270"/>
                  </a:lnTo>
                  <a:lnTo>
                    <a:pt x="2" y="276"/>
                  </a:lnTo>
                  <a:lnTo>
                    <a:pt x="2" y="279"/>
                  </a:lnTo>
                  <a:lnTo>
                    <a:pt x="0" y="285"/>
                  </a:lnTo>
                  <a:lnTo>
                    <a:pt x="0" y="289"/>
                  </a:lnTo>
                  <a:lnTo>
                    <a:pt x="0" y="293"/>
                  </a:lnTo>
                  <a:lnTo>
                    <a:pt x="0" y="298"/>
                  </a:lnTo>
                  <a:lnTo>
                    <a:pt x="0" y="304"/>
                  </a:lnTo>
                  <a:lnTo>
                    <a:pt x="2" y="308"/>
                  </a:lnTo>
                  <a:lnTo>
                    <a:pt x="4" y="3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7" name="Freeform 14"/>
            <p:cNvSpPr>
              <a:spLocks/>
            </p:cNvSpPr>
            <p:nvPr/>
          </p:nvSpPr>
          <p:spPr bwMode="auto">
            <a:xfrm flipH="1">
              <a:off x="6522971" y="2604109"/>
              <a:ext cx="973721" cy="1984343"/>
            </a:xfrm>
            <a:custGeom>
              <a:avLst/>
              <a:gdLst>
                <a:gd name="T0" fmla="*/ 1002 w 377"/>
                <a:gd name="T1" fmla="*/ 20 h 766"/>
                <a:gd name="T2" fmla="*/ 985 w 377"/>
                <a:gd name="T3" fmla="*/ 54 h 766"/>
                <a:gd name="T4" fmla="*/ 955 w 377"/>
                <a:gd name="T5" fmla="*/ 123 h 766"/>
                <a:gd name="T6" fmla="*/ 912 w 377"/>
                <a:gd name="T7" fmla="*/ 205 h 766"/>
                <a:gd name="T8" fmla="*/ 863 w 377"/>
                <a:gd name="T9" fmla="*/ 313 h 766"/>
                <a:gd name="T10" fmla="*/ 808 w 377"/>
                <a:gd name="T11" fmla="*/ 436 h 766"/>
                <a:gd name="T12" fmla="*/ 747 w 377"/>
                <a:gd name="T13" fmla="*/ 571 h 766"/>
                <a:gd name="T14" fmla="*/ 683 w 377"/>
                <a:gd name="T15" fmla="*/ 722 h 766"/>
                <a:gd name="T16" fmla="*/ 615 w 377"/>
                <a:gd name="T17" fmla="*/ 878 h 766"/>
                <a:gd name="T18" fmla="*/ 542 w 377"/>
                <a:gd name="T19" fmla="*/ 1041 h 766"/>
                <a:gd name="T20" fmla="*/ 478 w 377"/>
                <a:gd name="T21" fmla="*/ 1209 h 766"/>
                <a:gd name="T22" fmla="*/ 407 w 377"/>
                <a:gd name="T23" fmla="*/ 1367 h 766"/>
                <a:gd name="T24" fmla="*/ 340 w 377"/>
                <a:gd name="T25" fmla="*/ 1530 h 766"/>
                <a:gd name="T26" fmla="*/ 271 w 377"/>
                <a:gd name="T27" fmla="*/ 1685 h 766"/>
                <a:gd name="T28" fmla="*/ 213 w 377"/>
                <a:gd name="T29" fmla="*/ 1836 h 766"/>
                <a:gd name="T30" fmla="*/ 152 w 377"/>
                <a:gd name="T31" fmla="*/ 1973 h 766"/>
                <a:gd name="T32" fmla="*/ 106 w 377"/>
                <a:gd name="T33" fmla="*/ 2102 h 766"/>
                <a:gd name="T34" fmla="*/ 60 w 377"/>
                <a:gd name="T35" fmla="*/ 2204 h 766"/>
                <a:gd name="T36" fmla="*/ 31 w 377"/>
                <a:gd name="T37" fmla="*/ 2297 h 766"/>
                <a:gd name="T38" fmla="*/ 8 w 377"/>
                <a:gd name="T39" fmla="*/ 2367 h 766"/>
                <a:gd name="T40" fmla="*/ 0 w 377"/>
                <a:gd name="T41" fmla="*/ 2409 h 766"/>
                <a:gd name="T42" fmla="*/ 13 w 377"/>
                <a:gd name="T43" fmla="*/ 2440 h 766"/>
                <a:gd name="T44" fmla="*/ 59 w 377"/>
                <a:gd name="T45" fmla="*/ 2459 h 766"/>
                <a:gd name="T46" fmla="*/ 98 w 377"/>
                <a:gd name="T47" fmla="*/ 2459 h 766"/>
                <a:gd name="T48" fmla="*/ 139 w 377"/>
                <a:gd name="T49" fmla="*/ 2457 h 766"/>
                <a:gd name="T50" fmla="*/ 194 w 377"/>
                <a:gd name="T51" fmla="*/ 2416 h 766"/>
                <a:gd name="T52" fmla="*/ 220 w 377"/>
                <a:gd name="T53" fmla="*/ 2367 h 766"/>
                <a:gd name="T54" fmla="*/ 246 w 377"/>
                <a:gd name="T55" fmla="*/ 2297 h 766"/>
                <a:gd name="T56" fmla="*/ 292 w 377"/>
                <a:gd name="T57" fmla="*/ 2204 h 766"/>
                <a:gd name="T58" fmla="*/ 340 w 377"/>
                <a:gd name="T59" fmla="*/ 2102 h 766"/>
                <a:gd name="T60" fmla="*/ 393 w 377"/>
                <a:gd name="T61" fmla="*/ 1980 h 766"/>
                <a:gd name="T62" fmla="*/ 454 w 377"/>
                <a:gd name="T63" fmla="*/ 1845 h 766"/>
                <a:gd name="T64" fmla="*/ 523 w 377"/>
                <a:gd name="T65" fmla="*/ 1706 h 766"/>
                <a:gd name="T66" fmla="*/ 587 w 377"/>
                <a:gd name="T67" fmla="*/ 1551 h 766"/>
                <a:gd name="T68" fmla="*/ 655 w 377"/>
                <a:gd name="T69" fmla="*/ 1399 h 766"/>
                <a:gd name="T70" fmla="*/ 728 w 377"/>
                <a:gd name="T71" fmla="*/ 1237 h 766"/>
                <a:gd name="T72" fmla="*/ 793 w 377"/>
                <a:gd name="T73" fmla="*/ 1086 h 766"/>
                <a:gd name="T74" fmla="*/ 856 w 377"/>
                <a:gd name="T75" fmla="*/ 926 h 766"/>
                <a:gd name="T76" fmla="*/ 917 w 377"/>
                <a:gd name="T77" fmla="*/ 781 h 766"/>
                <a:gd name="T78" fmla="*/ 978 w 377"/>
                <a:gd name="T79" fmla="*/ 637 h 766"/>
                <a:gd name="T80" fmla="*/ 1038 w 377"/>
                <a:gd name="T81" fmla="*/ 514 h 766"/>
                <a:gd name="T82" fmla="*/ 1085 w 377"/>
                <a:gd name="T83" fmla="*/ 399 h 766"/>
                <a:gd name="T84" fmla="*/ 1124 w 377"/>
                <a:gd name="T85" fmla="*/ 301 h 766"/>
                <a:gd name="T86" fmla="*/ 1153 w 377"/>
                <a:gd name="T87" fmla="*/ 216 h 766"/>
                <a:gd name="T88" fmla="*/ 1177 w 377"/>
                <a:gd name="T89" fmla="*/ 162 h 766"/>
                <a:gd name="T90" fmla="*/ 1191 w 377"/>
                <a:gd name="T91" fmla="*/ 129 h 766"/>
                <a:gd name="T92" fmla="*/ 1191 w 377"/>
                <a:gd name="T93" fmla="*/ 95 h 766"/>
                <a:gd name="T94" fmla="*/ 1164 w 377"/>
                <a:gd name="T95" fmla="*/ 54 h 766"/>
                <a:gd name="T96" fmla="*/ 1124 w 377"/>
                <a:gd name="T97" fmla="*/ 25 h 766"/>
                <a:gd name="T98" fmla="*/ 1085 w 377"/>
                <a:gd name="T99" fmla="*/ 0 h 766"/>
                <a:gd name="T100" fmla="*/ 1038 w 377"/>
                <a:gd name="T101" fmla="*/ 0 h 766"/>
                <a:gd name="T102" fmla="*/ 1016 w 377"/>
                <a:gd name="T103" fmla="*/ 13 h 7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77"/>
                <a:gd name="T157" fmla="*/ 0 h 766"/>
                <a:gd name="T158" fmla="*/ 377 w 377"/>
                <a:gd name="T159" fmla="*/ 766 h 76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77" h="766">
                  <a:moveTo>
                    <a:pt x="320" y="4"/>
                  </a:moveTo>
                  <a:lnTo>
                    <a:pt x="318" y="4"/>
                  </a:lnTo>
                  <a:lnTo>
                    <a:pt x="316" y="6"/>
                  </a:lnTo>
                  <a:lnTo>
                    <a:pt x="314" y="10"/>
                  </a:lnTo>
                  <a:lnTo>
                    <a:pt x="312" y="13"/>
                  </a:lnTo>
                  <a:lnTo>
                    <a:pt x="310" y="17"/>
                  </a:lnTo>
                  <a:lnTo>
                    <a:pt x="308" y="25"/>
                  </a:lnTo>
                  <a:lnTo>
                    <a:pt x="305" y="31"/>
                  </a:lnTo>
                  <a:lnTo>
                    <a:pt x="301" y="38"/>
                  </a:lnTo>
                  <a:lnTo>
                    <a:pt x="297" y="44"/>
                  </a:lnTo>
                  <a:lnTo>
                    <a:pt x="293" y="53"/>
                  </a:lnTo>
                  <a:lnTo>
                    <a:pt x="287" y="63"/>
                  </a:lnTo>
                  <a:lnTo>
                    <a:pt x="284" y="74"/>
                  </a:lnTo>
                  <a:lnTo>
                    <a:pt x="278" y="86"/>
                  </a:lnTo>
                  <a:lnTo>
                    <a:pt x="272" y="97"/>
                  </a:lnTo>
                  <a:lnTo>
                    <a:pt x="268" y="108"/>
                  </a:lnTo>
                  <a:lnTo>
                    <a:pt x="263" y="124"/>
                  </a:lnTo>
                  <a:lnTo>
                    <a:pt x="255" y="135"/>
                  </a:lnTo>
                  <a:lnTo>
                    <a:pt x="249" y="148"/>
                  </a:lnTo>
                  <a:lnTo>
                    <a:pt x="244" y="164"/>
                  </a:lnTo>
                  <a:lnTo>
                    <a:pt x="236" y="177"/>
                  </a:lnTo>
                  <a:lnTo>
                    <a:pt x="230" y="190"/>
                  </a:lnTo>
                  <a:lnTo>
                    <a:pt x="223" y="207"/>
                  </a:lnTo>
                  <a:lnTo>
                    <a:pt x="215" y="224"/>
                  </a:lnTo>
                  <a:lnTo>
                    <a:pt x="208" y="240"/>
                  </a:lnTo>
                  <a:lnTo>
                    <a:pt x="202" y="255"/>
                  </a:lnTo>
                  <a:lnTo>
                    <a:pt x="194" y="272"/>
                  </a:lnTo>
                  <a:lnTo>
                    <a:pt x="187" y="289"/>
                  </a:lnTo>
                  <a:lnTo>
                    <a:pt x="179" y="306"/>
                  </a:lnTo>
                  <a:lnTo>
                    <a:pt x="171" y="323"/>
                  </a:lnTo>
                  <a:lnTo>
                    <a:pt x="166" y="340"/>
                  </a:lnTo>
                  <a:lnTo>
                    <a:pt x="158" y="358"/>
                  </a:lnTo>
                  <a:lnTo>
                    <a:pt x="151" y="375"/>
                  </a:lnTo>
                  <a:lnTo>
                    <a:pt x="143" y="392"/>
                  </a:lnTo>
                  <a:lnTo>
                    <a:pt x="135" y="407"/>
                  </a:lnTo>
                  <a:lnTo>
                    <a:pt x="128" y="424"/>
                  </a:lnTo>
                  <a:lnTo>
                    <a:pt x="122" y="441"/>
                  </a:lnTo>
                  <a:lnTo>
                    <a:pt x="114" y="458"/>
                  </a:lnTo>
                  <a:lnTo>
                    <a:pt x="107" y="475"/>
                  </a:lnTo>
                  <a:lnTo>
                    <a:pt x="101" y="491"/>
                  </a:lnTo>
                  <a:lnTo>
                    <a:pt x="94" y="508"/>
                  </a:lnTo>
                  <a:lnTo>
                    <a:pt x="86" y="523"/>
                  </a:lnTo>
                  <a:lnTo>
                    <a:pt x="78" y="540"/>
                  </a:lnTo>
                  <a:lnTo>
                    <a:pt x="71" y="553"/>
                  </a:lnTo>
                  <a:lnTo>
                    <a:pt x="67" y="570"/>
                  </a:lnTo>
                  <a:lnTo>
                    <a:pt x="59" y="584"/>
                  </a:lnTo>
                  <a:lnTo>
                    <a:pt x="54" y="599"/>
                  </a:lnTo>
                  <a:lnTo>
                    <a:pt x="48" y="612"/>
                  </a:lnTo>
                  <a:lnTo>
                    <a:pt x="44" y="626"/>
                  </a:lnTo>
                  <a:lnTo>
                    <a:pt x="37" y="639"/>
                  </a:lnTo>
                  <a:lnTo>
                    <a:pt x="33" y="652"/>
                  </a:lnTo>
                  <a:lnTo>
                    <a:pt x="29" y="662"/>
                  </a:lnTo>
                  <a:lnTo>
                    <a:pt x="23" y="675"/>
                  </a:lnTo>
                  <a:lnTo>
                    <a:pt x="19" y="684"/>
                  </a:lnTo>
                  <a:lnTo>
                    <a:pt x="16" y="696"/>
                  </a:lnTo>
                  <a:lnTo>
                    <a:pt x="12" y="703"/>
                  </a:lnTo>
                  <a:lnTo>
                    <a:pt x="10" y="713"/>
                  </a:lnTo>
                  <a:lnTo>
                    <a:pt x="6" y="721"/>
                  </a:lnTo>
                  <a:lnTo>
                    <a:pt x="4" y="726"/>
                  </a:lnTo>
                  <a:lnTo>
                    <a:pt x="2" y="734"/>
                  </a:lnTo>
                  <a:lnTo>
                    <a:pt x="2" y="740"/>
                  </a:lnTo>
                  <a:lnTo>
                    <a:pt x="0" y="743"/>
                  </a:lnTo>
                  <a:lnTo>
                    <a:pt x="0" y="747"/>
                  </a:lnTo>
                  <a:lnTo>
                    <a:pt x="0" y="749"/>
                  </a:lnTo>
                  <a:lnTo>
                    <a:pt x="0" y="751"/>
                  </a:lnTo>
                  <a:lnTo>
                    <a:pt x="4" y="757"/>
                  </a:lnTo>
                  <a:lnTo>
                    <a:pt x="10" y="762"/>
                  </a:lnTo>
                  <a:lnTo>
                    <a:pt x="14" y="762"/>
                  </a:lnTo>
                  <a:lnTo>
                    <a:pt x="18" y="764"/>
                  </a:lnTo>
                  <a:lnTo>
                    <a:pt x="23" y="764"/>
                  </a:lnTo>
                  <a:lnTo>
                    <a:pt x="27" y="766"/>
                  </a:lnTo>
                  <a:lnTo>
                    <a:pt x="31" y="764"/>
                  </a:lnTo>
                  <a:lnTo>
                    <a:pt x="35" y="764"/>
                  </a:lnTo>
                  <a:lnTo>
                    <a:pt x="40" y="764"/>
                  </a:lnTo>
                  <a:lnTo>
                    <a:pt x="44" y="762"/>
                  </a:lnTo>
                  <a:lnTo>
                    <a:pt x="52" y="759"/>
                  </a:lnTo>
                  <a:lnTo>
                    <a:pt x="59" y="755"/>
                  </a:lnTo>
                  <a:lnTo>
                    <a:pt x="61" y="749"/>
                  </a:lnTo>
                  <a:lnTo>
                    <a:pt x="63" y="743"/>
                  </a:lnTo>
                  <a:lnTo>
                    <a:pt x="67" y="740"/>
                  </a:lnTo>
                  <a:lnTo>
                    <a:pt x="69" y="734"/>
                  </a:lnTo>
                  <a:lnTo>
                    <a:pt x="71" y="726"/>
                  </a:lnTo>
                  <a:lnTo>
                    <a:pt x="75" y="721"/>
                  </a:lnTo>
                  <a:lnTo>
                    <a:pt x="78" y="713"/>
                  </a:lnTo>
                  <a:lnTo>
                    <a:pt x="82" y="703"/>
                  </a:lnTo>
                  <a:lnTo>
                    <a:pt x="86" y="696"/>
                  </a:lnTo>
                  <a:lnTo>
                    <a:pt x="92" y="684"/>
                  </a:lnTo>
                  <a:lnTo>
                    <a:pt x="97" y="675"/>
                  </a:lnTo>
                  <a:lnTo>
                    <a:pt x="103" y="664"/>
                  </a:lnTo>
                  <a:lnTo>
                    <a:pt x="107" y="652"/>
                  </a:lnTo>
                  <a:lnTo>
                    <a:pt x="114" y="641"/>
                  </a:lnTo>
                  <a:lnTo>
                    <a:pt x="118" y="627"/>
                  </a:lnTo>
                  <a:lnTo>
                    <a:pt x="124" y="614"/>
                  </a:lnTo>
                  <a:lnTo>
                    <a:pt x="130" y="601"/>
                  </a:lnTo>
                  <a:lnTo>
                    <a:pt x="137" y="588"/>
                  </a:lnTo>
                  <a:lnTo>
                    <a:pt x="143" y="572"/>
                  </a:lnTo>
                  <a:lnTo>
                    <a:pt x="151" y="557"/>
                  </a:lnTo>
                  <a:lnTo>
                    <a:pt x="156" y="544"/>
                  </a:lnTo>
                  <a:lnTo>
                    <a:pt x="164" y="529"/>
                  </a:lnTo>
                  <a:lnTo>
                    <a:pt x="171" y="513"/>
                  </a:lnTo>
                  <a:lnTo>
                    <a:pt x="177" y="496"/>
                  </a:lnTo>
                  <a:lnTo>
                    <a:pt x="185" y="481"/>
                  </a:lnTo>
                  <a:lnTo>
                    <a:pt x="191" y="466"/>
                  </a:lnTo>
                  <a:lnTo>
                    <a:pt x="198" y="451"/>
                  </a:lnTo>
                  <a:lnTo>
                    <a:pt x="206" y="434"/>
                  </a:lnTo>
                  <a:lnTo>
                    <a:pt x="213" y="416"/>
                  </a:lnTo>
                  <a:lnTo>
                    <a:pt x="221" y="401"/>
                  </a:lnTo>
                  <a:lnTo>
                    <a:pt x="229" y="384"/>
                  </a:lnTo>
                  <a:lnTo>
                    <a:pt x="236" y="369"/>
                  </a:lnTo>
                  <a:lnTo>
                    <a:pt x="244" y="352"/>
                  </a:lnTo>
                  <a:lnTo>
                    <a:pt x="249" y="337"/>
                  </a:lnTo>
                  <a:lnTo>
                    <a:pt x="255" y="318"/>
                  </a:lnTo>
                  <a:lnTo>
                    <a:pt x="263" y="304"/>
                  </a:lnTo>
                  <a:lnTo>
                    <a:pt x="270" y="287"/>
                  </a:lnTo>
                  <a:lnTo>
                    <a:pt x="276" y="272"/>
                  </a:lnTo>
                  <a:lnTo>
                    <a:pt x="282" y="257"/>
                  </a:lnTo>
                  <a:lnTo>
                    <a:pt x="289" y="242"/>
                  </a:lnTo>
                  <a:lnTo>
                    <a:pt x="295" y="228"/>
                  </a:lnTo>
                  <a:lnTo>
                    <a:pt x="303" y="213"/>
                  </a:lnTo>
                  <a:lnTo>
                    <a:pt x="308" y="198"/>
                  </a:lnTo>
                  <a:lnTo>
                    <a:pt x="314" y="185"/>
                  </a:lnTo>
                  <a:lnTo>
                    <a:pt x="320" y="171"/>
                  </a:lnTo>
                  <a:lnTo>
                    <a:pt x="327" y="160"/>
                  </a:lnTo>
                  <a:lnTo>
                    <a:pt x="331" y="146"/>
                  </a:lnTo>
                  <a:lnTo>
                    <a:pt x="337" y="135"/>
                  </a:lnTo>
                  <a:lnTo>
                    <a:pt x="341" y="124"/>
                  </a:lnTo>
                  <a:lnTo>
                    <a:pt x="346" y="112"/>
                  </a:lnTo>
                  <a:lnTo>
                    <a:pt x="350" y="103"/>
                  </a:lnTo>
                  <a:lnTo>
                    <a:pt x="354" y="93"/>
                  </a:lnTo>
                  <a:lnTo>
                    <a:pt x="358" y="84"/>
                  </a:lnTo>
                  <a:lnTo>
                    <a:pt x="362" y="76"/>
                  </a:lnTo>
                  <a:lnTo>
                    <a:pt x="363" y="67"/>
                  </a:lnTo>
                  <a:lnTo>
                    <a:pt x="367" y="61"/>
                  </a:lnTo>
                  <a:lnTo>
                    <a:pt x="369" y="55"/>
                  </a:lnTo>
                  <a:lnTo>
                    <a:pt x="371" y="50"/>
                  </a:lnTo>
                  <a:lnTo>
                    <a:pt x="373" y="46"/>
                  </a:lnTo>
                  <a:lnTo>
                    <a:pt x="375" y="44"/>
                  </a:lnTo>
                  <a:lnTo>
                    <a:pt x="375" y="40"/>
                  </a:lnTo>
                  <a:lnTo>
                    <a:pt x="377" y="40"/>
                  </a:lnTo>
                  <a:lnTo>
                    <a:pt x="375" y="34"/>
                  </a:lnTo>
                  <a:lnTo>
                    <a:pt x="375" y="29"/>
                  </a:lnTo>
                  <a:lnTo>
                    <a:pt x="373" y="25"/>
                  </a:lnTo>
                  <a:lnTo>
                    <a:pt x="371" y="21"/>
                  </a:lnTo>
                  <a:lnTo>
                    <a:pt x="367" y="17"/>
                  </a:lnTo>
                  <a:lnTo>
                    <a:pt x="363" y="12"/>
                  </a:lnTo>
                  <a:lnTo>
                    <a:pt x="358" y="10"/>
                  </a:lnTo>
                  <a:lnTo>
                    <a:pt x="354" y="8"/>
                  </a:lnTo>
                  <a:lnTo>
                    <a:pt x="350" y="4"/>
                  </a:lnTo>
                  <a:lnTo>
                    <a:pt x="344" y="2"/>
                  </a:lnTo>
                  <a:lnTo>
                    <a:pt x="341" y="0"/>
                  </a:lnTo>
                  <a:lnTo>
                    <a:pt x="335" y="0"/>
                  </a:lnTo>
                  <a:lnTo>
                    <a:pt x="329" y="0"/>
                  </a:lnTo>
                  <a:lnTo>
                    <a:pt x="327" y="0"/>
                  </a:lnTo>
                  <a:lnTo>
                    <a:pt x="322" y="2"/>
                  </a:lnTo>
                  <a:lnTo>
                    <a:pt x="32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8" name="Freeform 15"/>
            <p:cNvSpPr>
              <a:spLocks/>
            </p:cNvSpPr>
            <p:nvPr/>
          </p:nvSpPr>
          <p:spPr bwMode="auto">
            <a:xfrm flipH="1">
              <a:off x="5457002" y="2647157"/>
              <a:ext cx="885574" cy="1914645"/>
            </a:xfrm>
            <a:custGeom>
              <a:avLst/>
              <a:gdLst>
                <a:gd name="T0" fmla="*/ 8 w 342"/>
                <a:gd name="T1" fmla="*/ 109 h 740"/>
                <a:gd name="T2" fmla="*/ 25 w 342"/>
                <a:gd name="T3" fmla="*/ 160 h 740"/>
                <a:gd name="T4" fmla="*/ 54 w 342"/>
                <a:gd name="T5" fmla="*/ 231 h 740"/>
                <a:gd name="T6" fmla="*/ 86 w 342"/>
                <a:gd name="T7" fmla="*/ 317 h 740"/>
                <a:gd name="T8" fmla="*/ 129 w 342"/>
                <a:gd name="T9" fmla="*/ 432 h 740"/>
                <a:gd name="T10" fmla="*/ 176 w 342"/>
                <a:gd name="T11" fmla="*/ 553 h 740"/>
                <a:gd name="T12" fmla="*/ 231 w 342"/>
                <a:gd name="T13" fmla="*/ 688 h 740"/>
                <a:gd name="T14" fmla="*/ 291 w 342"/>
                <a:gd name="T15" fmla="*/ 834 h 740"/>
                <a:gd name="T16" fmla="*/ 351 w 342"/>
                <a:gd name="T17" fmla="*/ 995 h 740"/>
                <a:gd name="T18" fmla="*/ 413 w 342"/>
                <a:gd name="T19" fmla="*/ 1145 h 740"/>
                <a:gd name="T20" fmla="*/ 475 w 342"/>
                <a:gd name="T21" fmla="*/ 1296 h 740"/>
                <a:gd name="T22" fmla="*/ 541 w 342"/>
                <a:gd name="T23" fmla="*/ 1457 h 740"/>
                <a:gd name="T24" fmla="*/ 603 w 342"/>
                <a:gd name="T25" fmla="*/ 1609 h 740"/>
                <a:gd name="T26" fmla="*/ 661 w 342"/>
                <a:gd name="T27" fmla="*/ 1749 h 740"/>
                <a:gd name="T28" fmla="*/ 717 w 342"/>
                <a:gd name="T29" fmla="*/ 1884 h 740"/>
                <a:gd name="T30" fmla="*/ 772 w 342"/>
                <a:gd name="T31" fmla="*/ 2004 h 740"/>
                <a:gd name="T32" fmla="*/ 829 w 342"/>
                <a:gd name="T33" fmla="*/ 2114 h 740"/>
                <a:gd name="T34" fmla="*/ 863 w 342"/>
                <a:gd name="T35" fmla="*/ 2199 h 740"/>
                <a:gd name="T36" fmla="*/ 902 w 342"/>
                <a:gd name="T37" fmla="*/ 2272 h 740"/>
                <a:gd name="T38" fmla="*/ 936 w 342"/>
                <a:gd name="T39" fmla="*/ 2324 h 740"/>
                <a:gd name="T40" fmla="*/ 978 w 342"/>
                <a:gd name="T41" fmla="*/ 2345 h 740"/>
                <a:gd name="T42" fmla="*/ 1032 w 342"/>
                <a:gd name="T43" fmla="*/ 2363 h 740"/>
                <a:gd name="T44" fmla="*/ 1085 w 342"/>
                <a:gd name="T45" fmla="*/ 2345 h 740"/>
                <a:gd name="T46" fmla="*/ 1093 w 342"/>
                <a:gd name="T47" fmla="*/ 2287 h 740"/>
                <a:gd name="T48" fmla="*/ 1093 w 342"/>
                <a:gd name="T49" fmla="*/ 2248 h 740"/>
                <a:gd name="T50" fmla="*/ 1085 w 342"/>
                <a:gd name="T51" fmla="*/ 2199 h 740"/>
                <a:gd name="T52" fmla="*/ 1072 w 342"/>
                <a:gd name="T53" fmla="*/ 2127 h 740"/>
                <a:gd name="T54" fmla="*/ 1032 w 342"/>
                <a:gd name="T55" fmla="*/ 2041 h 740"/>
                <a:gd name="T56" fmla="*/ 1004 w 342"/>
                <a:gd name="T57" fmla="*/ 1939 h 740"/>
                <a:gd name="T58" fmla="*/ 956 w 342"/>
                <a:gd name="T59" fmla="*/ 1818 h 740"/>
                <a:gd name="T60" fmla="*/ 909 w 342"/>
                <a:gd name="T61" fmla="*/ 1688 h 740"/>
                <a:gd name="T62" fmla="*/ 855 w 342"/>
                <a:gd name="T63" fmla="*/ 1549 h 740"/>
                <a:gd name="T64" fmla="*/ 795 w 342"/>
                <a:gd name="T65" fmla="*/ 1405 h 740"/>
                <a:gd name="T66" fmla="*/ 741 w 342"/>
                <a:gd name="T67" fmla="*/ 1257 h 740"/>
                <a:gd name="T68" fmla="*/ 680 w 342"/>
                <a:gd name="T69" fmla="*/ 1111 h 740"/>
                <a:gd name="T70" fmla="*/ 619 w 342"/>
                <a:gd name="T71" fmla="*/ 958 h 740"/>
                <a:gd name="T72" fmla="*/ 558 w 342"/>
                <a:gd name="T73" fmla="*/ 804 h 740"/>
                <a:gd name="T74" fmla="*/ 490 w 342"/>
                <a:gd name="T75" fmla="*/ 661 h 740"/>
                <a:gd name="T76" fmla="*/ 436 w 342"/>
                <a:gd name="T77" fmla="*/ 533 h 740"/>
                <a:gd name="T78" fmla="*/ 378 w 342"/>
                <a:gd name="T79" fmla="*/ 409 h 740"/>
                <a:gd name="T80" fmla="*/ 327 w 342"/>
                <a:gd name="T81" fmla="*/ 298 h 740"/>
                <a:gd name="T82" fmla="*/ 283 w 342"/>
                <a:gd name="T83" fmla="*/ 194 h 740"/>
                <a:gd name="T84" fmla="*/ 244 w 342"/>
                <a:gd name="T85" fmla="*/ 122 h 740"/>
                <a:gd name="T86" fmla="*/ 208 w 342"/>
                <a:gd name="T87" fmla="*/ 61 h 740"/>
                <a:gd name="T88" fmla="*/ 176 w 342"/>
                <a:gd name="T89" fmla="*/ 20 h 740"/>
                <a:gd name="T90" fmla="*/ 123 w 342"/>
                <a:gd name="T91" fmla="*/ 0 h 740"/>
                <a:gd name="T92" fmla="*/ 81 w 342"/>
                <a:gd name="T93" fmla="*/ 13 h 740"/>
                <a:gd name="T94" fmla="*/ 32 w 342"/>
                <a:gd name="T95" fmla="*/ 47 h 740"/>
                <a:gd name="T96" fmla="*/ 0 w 342"/>
                <a:gd name="T97" fmla="*/ 86 h 7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2"/>
                <a:gd name="T148" fmla="*/ 0 h 740"/>
                <a:gd name="T149" fmla="*/ 342 w 342"/>
                <a:gd name="T150" fmla="*/ 740 h 7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2" h="740">
                  <a:moveTo>
                    <a:pt x="0" y="27"/>
                  </a:moveTo>
                  <a:lnTo>
                    <a:pt x="0" y="29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6" y="44"/>
                  </a:lnTo>
                  <a:lnTo>
                    <a:pt x="8" y="50"/>
                  </a:lnTo>
                  <a:lnTo>
                    <a:pt x="12" y="57"/>
                  </a:lnTo>
                  <a:lnTo>
                    <a:pt x="14" y="65"/>
                  </a:lnTo>
                  <a:lnTo>
                    <a:pt x="17" y="72"/>
                  </a:lnTo>
                  <a:lnTo>
                    <a:pt x="19" y="80"/>
                  </a:lnTo>
                  <a:lnTo>
                    <a:pt x="25" y="91"/>
                  </a:lnTo>
                  <a:lnTo>
                    <a:pt x="27" y="99"/>
                  </a:lnTo>
                  <a:lnTo>
                    <a:pt x="33" y="112"/>
                  </a:lnTo>
                  <a:lnTo>
                    <a:pt x="36" y="124"/>
                  </a:lnTo>
                  <a:lnTo>
                    <a:pt x="40" y="135"/>
                  </a:lnTo>
                  <a:lnTo>
                    <a:pt x="46" y="147"/>
                  </a:lnTo>
                  <a:lnTo>
                    <a:pt x="52" y="158"/>
                  </a:lnTo>
                  <a:lnTo>
                    <a:pt x="55" y="173"/>
                  </a:lnTo>
                  <a:lnTo>
                    <a:pt x="61" y="188"/>
                  </a:lnTo>
                  <a:lnTo>
                    <a:pt x="67" y="200"/>
                  </a:lnTo>
                  <a:lnTo>
                    <a:pt x="72" y="215"/>
                  </a:lnTo>
                  <a:lnTo>
                    <a:pt x="78" y="230"/>
                  </a:lnTo>
                  <a:lnTo>
                    <a:pt x="86" y="245"/>
                  </a:lnTo>
                  <a:lnTo>
                    <a:pt x="90" y="261"/>
                  </a:lnTo>
                  <a:lnTo>
                    <a:pt x="95" y="276"/>
                  </a:lnTo>
                  <a:lnTo>
                    <a:pt x="101" y="291"/>
                  </a:lnTo>
                  <a:lnTo>
                    <a:pt x="109" y="310"/>
                  </a:lnTo>
                  <a:lnTo>
                    <a:pt x="114" y="325"/>
                  </a:lnTo>
                  <a:lnTo>
                    <a:pt x="120" y="341"/>
                  </a:lnTo>
                  <a:lnTo>
                    <a:pt x="128" y="358"/>
                  </a:lnTo>
                  <a:lnTo>
                    <a:pt x="135" y="375"/>
                  </a:lnTo>
                  <a:lnTo>
                    <a:pt x="141" y="390"/>
                  </a:lnTo>
                  <a:lnTo>
                    <a:pt x="148" y="405"/>
                  </a:lnTo>
                  <a:lnTo>
                    <a:pt x="154" y="422"/>
                  </a:lnTo>
                  <a:lnTo>
                    <a:pt x="162" y="439"/>
                  </a:lnTo>
                  <a:lnTo>
                    <a:pt x="168" y="455"/>
                  </a:lnTo>
                  <a:lnTo>
                    <a:pt x="175" y="472"/>
                  </a:lnTo>
                  <a:lnTo>
                    <a:pt x="181" y="485"/>
                  </a:lnTo>
                  <a:lnTo>
                    <a:pt x="188" y="502"/>
                  </a:lnTo>
                  <a:lnTo>
                    <a:pt x="192" y="515"/>
                  </a:lnTo>
                  <a:lnTo>
                    <a:pt x="200" y="531"/>
                  </a:lnTo>
                  <a:lnTo>
                    <a:pt x="206" y="546"/>
                  </a:lnTo>
                  <a:lnTo>
                    <a:pt x="213" y="561"/>
                  </a:lnTo>
                  <a:lnTo>
                    <a:pt x="217" y="574"/>
                  </a:lnTo>
                  <a:lnTo>
                    <a:pt x="223" y="588"/>
                  </a:lnTo>
                  <a:lnTo>
                    <a:pt x="230" y="601"/>
                  </a:lnTo>
                  <a:lnTo>
                    <a:pt x="236" y="614"/>
                  </a:lnTo>
                  <a:lnTo>
                    <a:pt x="240" y="626"/>
                  </a:lnTo>
                  <a:lnTo>
                    <a:pt x="245" y="639"/>
                  </a:lnTo>
                  <a:lnTo>
                    <a:pt x="249" y="648"/>
                  </a:lnTo>
                  <a:lnTo>
                    <a:pt x="257" y="660"/>
                  </a:lnTo>
                  <a:lnTo>
                    <a:pt x="261" y="667"/>
                  </a:lnTo>
                  <a:lnTo>
                    <a:pt x="264" y="679"/>
                  </a:lnTo>
                  <a:lnTo>
                    <a:pt x="268" y="686"/>
                  </a:lnTo>
                  <a:lnTo>
                    <a:pt x="274" y="696"/>
                  </a:lnTo>
                  <a:lnTo>
                    <a:pt x="276" y="702"/>
                  </a:lnTo>
                  <a:lnTo>
                    <a:pt x="280" y="709"/>
                  </a:lnTo>
                  <a:lnTo>
                    <a:pt x="282" y="713"/>
                  </a:lnTo>
                  <a:lnTo>
                    <a:pt x="285" y="721"/>
                  </a:lnTo>
                  <a:lnTo>
                    <a:pt x="291" y="726"/>
                  </a:lnTo>
                  <a:lnTo>
                    <a:pt x="295" y="730"/>
                  </a:lnTo>
                  <a:lnTo>
                    <a:pt x="299" y="730"/>
                  </a:lnTo>
                  <a:lnTo>
                    <a:pt x="304" y="732"/>
                  </a:lnTo>
                  <a:lnTo>
                    <a:pt x="310" y="734"/>
                  </a:lnTo>
                  <a:lnTo>
                    <a:pt x="314" y="738"/>
                  </a:lnTo>
                  <a:lnTo>
                    <a:pt x="321" y="738"/>
                  </a:lnTo>
                  <a:lnTo>
                    <a:pt x="327" y="740"/>
                  </a:lnTo>
                  <a:lnTo>
                    <a:pt x="333" y="738"/>
                  </a:lnTo>
                  <a:lnTo>
                    <a:pt x="337" y="732"/>
                  </a:lnTo>
                  <a:lnTo>
                    <a:pt x="339" y="726"/>
                  </a:lnTo>
                  <a:lnTo>
                    <a:pt x="340" y="723"/>
                  </a:lnTo>
                  <a:lnTo>
                    <a:pt x="340" y="715"/>
                  </a:lnTo>
                  <a:lnTo>
                    <a:pt x="342" y="707"/>
                  </a:lnTo>
                  <a:lnTo>
                    <a:pt x="342" y="705"/>
                  </a:lnTo>
                  <a:lnTo>
                    <a:pt x="340" y="702"/>
                  </a:lnTo>
                  <a:lnTo>
                    <a:pt x="340" y="696"/>
                  </a:lnTo>
                  <a:lnTo>
                    <a:pt x="340" y="692"/>
                  </a:lnTo>
                  <a:lnTo>
                    <a:pt x="337" y="686"/>
                  </a:lnTo>
                  <a:lnTo>
                    <a:pt x="337" y="681"/>
                  </a:lnTo>
                  <a:lnTo>
                    <a:pt x="335" y="671"/>
                  </a:lnTo>
                  <a:lnTo>
                    <a:pt x="333" y="664"/>
                  </a:lnTo>
                  <a:lnTo>
                    <a:pt x="329" y="656"/>
                  </a:lnTo>
                  <a:lnTo>
                    <a:pt x="325" y="647"/>
                  </a:lnTo>
                  <a:lnTo>
                    <a:pt x="321" y="637"/>
                  </a:lnTo>
                  <a:lnTo>
                    <a:pt x="320" y="626"/>
                  </a:lnTo>
                  <a:lnTo>
                    <a:pt x="316" y="614"/>
                  </a:lnTo>
                  <a:lnTo>
                    <a:pt x="312" y="605"/>
                  </a:lnTo>
                  <a:lnTo>
                    <a:pt x="306" y="593"/>
                  </a:lnTo>
                  <a:lnTo>
                    <a:pt x="302" y="580"/>
                  </a:lnTo>
                  <a:lnTo>
                    <a:pt x="297" y="567"/>
                  </a:lnTo>
                  <a:lnTo>
                    <a:pt x="293" y="555"/>
                  </a:lnTo>
                  <a:lnTo>
                    <a:pt x="287" y="540"/>
                  </a:lnTo>
                  <a:lnTo>
                    <a:pt x="283" y="527"/>
                  </a:lnTo>
                  <a:lnTo>
                    <a:pt x="278" y="513"/>
                  </a:lnTo>
                  <a:lnTo>
                    <a:pt x="272" y="498"/>
                  </a:lnTo>
                  <a:lnTo>
                    <a:pt x="266" y="483"/>
                  </a:lnTo>
                  <a:lnTo>
                    <a:pt x="261" y="468"/>
                  </a:lnTo>
                  <a:lnTo>
                    <a:pt x="255" y="455"/>
                  </a:lnTo>
                  <a:lnTo>
                    <a:pt x="247" y="439"/>
                  </a:lnTo>
                  <a:lnTo>
                    <a:pt x="242" y="422"/>
                  </a:lnTo>
                  <a:lnTo>
                    <a:pt x="236" y="407"/>
                  </a:lnTo>
                  <a:lnTo>
                    <a:pt x="230" y="392"/>
                  </a:lnTo>
                  <a:lnTo>
                    <a:pt x="223" y="377"/>
                  </a:lnTo>
                  <a:lnTo>
                    <a:pt x="217" y="361"/>
                  </a:lnTo>
                  <a:lnTo>
                    <a:pt x="211" y="346"/>
                  </a:lnTo>
                  <a:lnTo>
                    <a:pt x="204" y="329"/>
                  </a:lnTo>
                  <a:lnTo>
                    <a:pt x="198" y="314"/>
                  </a:lnTo>
                  <a:lnTo>
                    <a:pt x="192" y="299"/>
                  </a:lnTo>
                  <a:lnTo>
                    <a:pt x="187" y="282"/>
                  </a:lnTo>
                  <a:lnTo>
                    <a:pt x="179" y="266"/>
                  </a:lnTo>
                  <a:lnTo>
                    <a:pt x="173" y="251"/>
                  </a:lnTo>
                  <a:lnTo>
                    <a:pt x="166" y="236"/>
                  </a:lnTo>
                  <a:lnTo>
                    <a:pt x="160" y="223"/>
                  </a:lnTo>
                  <a:lnTo>
                    <a:pt x="152" y="207"/>
                  </a:lnTo>
                  <a:lnTo>
                    <a:pt x="148" y="194"/>
                  </a:lnTo>
                  <a:lnTo>
                    <a:pt x="141" y="179"/>
                  </a:lnTo>
                  <a:lnTo>
                    <a:pt x="135" y="166"/>
                  </a:lnTo>
                  <a:lnTo>
                    <a:pt x="128" y="152"/>
                  </a:lnTo>
                  <a:lnTo>
                    <a:pt x="122" y="139"/>
                  </a:lnTo>
                  <a:lnTo>
                    <a:pt x="118" y="128"/>
                  </a:lnTo>
                  <a:lnTo>
                    <a:pt x="112" y="116"/>
                  </a:lnTo>
                  <a:lnTo>
                    <a:pt x="107" y="105"/>
                  </a:lnTo>
                  <a:lnTo>
                    <a:pt x="101" y="93"/>
                  </a:lnTo>
                  <a:lnTo>
                    <a:pt x="97" y="82"/>
                  </a:lnTo>
                  <a:lnTo>
                    <a:pt x="91" y="72"/>
                  </a:lnTo>
                  <a:lnTo>
                    <a:pt x="88" y="61"/>
                  </a:lnTo>
                  <a:lnTo>
                    <a:pt x="82" y="53"/>
                  </a:lnTo>
                  <a:lnTo>
                    <a:pt x="78" y="46"/>
                  </a:lnTo>
                  <a:lnTo>
                    <a:pt x="76" y="38"/>
                  </a:lnTo>
                  <a:lnTo>
                    <a:pt x="71" y="31"/>
                  </a:lnTo>
                  <a:lnTo>
                    <a:pt x="69" y="25"/>
                  </a:lnTo>
                  <a:lnTo>
                    <a:pt x="65" y="19"/>
                  </a:lnTo>
                  <a:lnTo>
                    <a:pt x="63" y="15"/>
                  </a:lnTo>
                  <a:lnTo>
                    <a:pt x="57" y="8"/>
                  </a:lnTo>
                  <a:lnTo>
                    <a:pt x="55" y="6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29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17" y="10"/>
                  </a:lnTo>
                  <a:lnTo>
                    <a:pt x="10" y="14"/>
                  </a:lnTo>
                  <a:lnTo>
                    <a:pt x="4" y="21"/>
                  </a:lnTo>
                  <a:lnTo>
                    <a:pt x="0" y="2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10" name="Freeform 16"/>
            <p:cNvSpPr>
              <a:spLocks/>
            </p:cNvSpPr>
            <p:nvPr/>
          </p:nvSpPr>
          <p:spPr bwMode="auto">
            <a:xfrm flipH="1">
              <a:off x="3543502" y="5357179"/>
              <a:ext cx="2062240" cy="926573"/>
            </a:xfrm>
            <a:custGeom>
              <a:avLst/>
              <a:gdLst>
                <a:gd name="T0" fmla="*/ 8 w 796"/>
                <a:gd name="T1" fmla="*/ 771 h 357"/>
                <a:gd name="T2" fmla="*/ 29 w 796"/>
                <a:gd name="T3" fmla="*/ 709 h 357"/>
                <a:gd name="T4" fmla="*/ 61 w 796"/>
                <a:gd name="T5" fmla="*/ 648 h 357"/>
                <a:gd name="T6" fmla="*/ 102 w 796"/>
                <a:gd name="T7" fmla="*/ 579 h 357"/>
                <a:gd name="T8" fmla="*/ 158 w 796"/>
                <a:gd name="T9" fmla="*/ 504 h 357"/>
                <a:gd name="T10" fmla="*/ 212 w 796"/>
                <a:gd name="T11" fmla="*/ 433 h 357"/>
                <a:gd name="T12" fmla="*/ 292 w 796"/>
                <a:gd name="T13" fmla="*/ 351 h 357"/>
                <a:gd name="T14" fmla="*/ 380 w 796"/>
                <a:gd name="T15" fmla="*/ 282 h 357"/>
                <a:gd name="T16" fmla="*/ 476 w 796"/>
                <a:gd name="T17" fmla="*/ 209 h 357"/>
                <a:gd name="T18" fmla="*/ 588 w 796"/>
                <a:gd name="T19" fmla="*/ 146 h 357"/>
                <a:gd name="T20" fmla="*/ 704 w 796"/>
                <a:gd name="T21" fmla="*/ 90 h 357"/>
                <a:gd name="T22" fmla="*/ 840 w 796"/>
                <a:gd name="T23" fmla="*/ 41 h 357"/>
                <a:gd name="T24" fmla="*/ 979 w 796"/>
                <a:gd name="T25" fmla="*/ 16 h 357"/>
                <a:gd name="T26" fmla="*/ 1132 w 796"/>
                <a:gd name="T27" fmla="*/ 0 h 357"/>
                <a:gd name="T28" fmla="*/ 1307 w 796"/>
                <a:gd name="T29" fmla="*/ 0 h 357"/>
                <a:gd name="T30" fmla="*/ 1470 w 796"/>
                <a:gd name="T31" fmla="*/ 16 h 357"/>
                <a:gd name="T32" fmla="*/ 1628 w 796"/>
                <a:gd name="T33" fmla="*/ 41 h 357"/>
                <a:gd name="T34" fmla="*/ 1769 w 796"/>
                <a:gd name="T35" fmla="*/ 85 h 357"/>
                <a:gd name="T36" fmla="*/ 1906 w 796"/>
                <a:gd name="T37" fmla="*/ 138 h 357"/>
                <a:gd name="T38" fmla="*/ 2021 w 796"/>
                <a:gd name="T39" fmla="*/ 200 h 357"/>
                <a:gd name="T40" fmla="*/ 2126 w 796"/>
                <a:gd name="T41" fmla="*/ 265 h 357"/>
                <a:gd name="T42" fmla="*/ 2221 w 796"/>
                <a:gd name="T43" fmla="*/ 330 h 357"/>
                <a:gd name="T44" fmla="*/ 2301 w 796"/>
                <a:gd name="T45" fmla="*/ 405 h 357"/>
                <a:gd name="T46" fmla="*/ 2371 w 796"/>
                <a:gd name="T47" fmla="*/ 475 h 357"/>
                <a:gd name="T48" fmla="*/ 2424 w 796"/>
                <a:gd name="T49" fmla="*/ 549 h 357"/>
                <a:gd name="T50" fmla="*/ 2477 w 796"/>
                <a:gd name="T51" fmla="*/ 619 h 357"/>
                <a:gd name="T52" fmla="*/ 2512 w 796"/>
                <a:gd name="T53" fmla="*/ 686 h 357"/>
                <a:gd name="T54" fmla="*/ 2543 w 796"/>
                <a:gd name="T55" fmla="*/ 747 h 357"/>
                <a:gd name="T56" fmla="*/ 2566 w 796"/>
                <a:gd name="T57" fmla="*/ 829 h 357"/>
                <a:gd name="T58" fmla="*/ 2560 w 796"/>
                <a:gd name="T59" fmla="*/ 894 h 357"/>
                <a:gd name="T60" fmla="*/ 2496 w 796"/>
                <a:gd name="T61" fmla="*/ 939 h 357"/>
                <a:gd name="T62" fmla="*/ 2432 w 796"/>
                <a:gd name="T63" fmla="*/ 976 h 357"/>
                <a:gd name="T64" fmla="*/ 2362 w 796"/>
                <a:gd name="T65" fmla="*/ 1001 h 357"/>
                <a:gd name="T66" fmla="*/ 2286 w 796"/>
                <a:gd name="T67" fmla="*/ 1024 h 357"/>
                <a:gd name="T68" fmla="*/ 2198 w 796"/>
                <a:gd name="T69" fmla="*/ 1052 h 357"/>
                <a:gd name="T70" fmla="*/ 2111 w 796"/>
                <a:gd name="T71" fmla="*/ 1074 h 357"/>
                <a:gd name="T72" fmla="*/ 2003 w 796"/>
                <a:gd name="T73" fmla="*/ 1091 h 357"/>
                <a:gd name="T74" fmla="*/ 1893 w 796"/>
                <a:gd name="T75" fmla="*/ 1113 h 357"/>
                <a:gd name="T76" fmla="*/ 1782 w 796"/>
                <a:gd name="T77" fmla="*/ 1128 h 357"/>
                <a:gd name="T78" fmla="*/ 1678 w 796"/>
                <a:gd name="T79" fmla="*/ 1141 h 357"/>
                <a:gd name="T80" fmla="*/ 1561 w 796"/>
                <a:gd name="T81" fmla="*/ 1152 h 357"/>
                <a:gd name="T82" fmla="*/ 1443 w 796"/>
                <a:gd name="T83" fmla="*/ 1161 h 357"/>
                <a:gd name="T84" fmla="*/ 1333 w 796"/>
                <a:gd name="T85" fmla="*/ 1161 h 357"/>
                <a:gd name="T86" fmla="*/ 1231 w 796"/>
                <a:gd name="T87" fmla="*/ 1161 h 357"/>
                <a:gd name="T88" fmla="*/ 1115 w 796"/>
                <a:gd name="T89" fmla="*/ 1150 h 357"/>
                <a:gd name="T90" fmla="*/ 1016 w 796"/>
                <a:gd name="T91" fmla="*/ 1141 h 357"/>
                <a:gd name="T92" fmla="*/ 906 w 796"/>
                <a:gd name="T93" fmla="*/ 1128 h 357"/>
                <a:gd name="T94" fmla="*/ 804 w 796"/>
                <a:gd name="T95" fmla="*/ 1113 h 357"/>
                <a:gd name="T96" fmla="*/ 696 w 796"/>
                <a:gd name="T97" fmla="*/ 1091 h 357"/>
                <a:gd name="T98" fmla="*/ 599 w 796"/>
                <a:gd name="T99" fmla="*/ 1074 h 357"/>
                <a:gd name="T100" fmla="*/ 504 w 796"/>
                <a:gd name="T101" fmla="*/ 1055 h 357"/>
                <a:gd name="T102" fmla="*/ 416 w 796"/>
                <a:gd name="T103" fmla="*/ 1038 h 357"/>
                <a:gd name="T104" fmla="*/ 329 w 796"/>
                <a:gd name="T105" fmla="*/ 1013 h 357"/>
                <a:gd name="T106" fmla="*/ 253 w 796"/>
                <a:gd name="T107" fmla="*/ 994 h 357"/>
                <a:gd name="T108" fmla="*/ 183 w 796"/>
                <a:gd name="T109" fmla="*/ 964 h 357"/>
                <a:gd name="T110" fmla="*/ 123 w 796"/>
                <a:gd name="T111" fmla="*/ 939 h 357"/>
                <a:gd name="T112" fmla="*/ 40 w 796"/>
                <a:gd name="T113" fmla="*/ 894 h 357"/>
                <a:gd name="T114" fmla="*/ 0 w 796"/>
                <a:gd name="T115" fmla="*/ 839 h 35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96"/>
                <a:gd name="T175" fmla="*/ 0 h 357"/>
                <a:gd name="T176" fmla="*/ 796 w 796"/>
                <a:gd name="T177" fmla="*/ 357 h 35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96" h="357">
                  <a:moveTo>
                    <a:pt x="0" y="256"/>
                  </a:moveTo>
                  <a:lnTo>
                    <a:pt x="0" y="251"/>
                  </a:lnTo>
                  <a:lnTo>
                    <a:pt x="0" y="245"/>
                  </a:lnTo>
                  <a:lnTo>
                    <a:pt x="2" y="237"/>
                  </a:lnTo>
                  <a:lnTo>
                    <a:pt x="3" y="232"/>
                  </a:lnTo>
                  <a:lnTo>
                    <a:pt x="3" y="228"/>
                  </a:lnTo>
                  <a:lnTo>
                    <a:pt x="5" y="224"/>
                  </a:lnTo>
                  <a:lnTo>
                    <a:pt x="9" y="218"/>
                  </a:lnTo>
                  <a:lnTo>
                    <a:pt x="11" y="214"/>
                  </a:lnTo>
                  <a:lnTo>
                    <a:pt x="13" y="209"/>
                  </a:lnTo>
                  <a:lnTo>
                    <a:pt x="15" y="205"/>
                  </a:lnTo>
                  <a:lnTo>
                    <a:pt x="19" y="199"/>
                  </a:lnTo>
                  <a:lnTo>
                    <a:pt x="22" y="195"/>
                  </a:lnTo>
                  <a:lnTo>
                    <a:pt x="24" y="190"/>
                  </a:lnTo>
                  <a:lnTo>
                    <a:pt x="28" y="184"/>
                  </a:lnTo>
                  <a:lnTo>
                    <a:pt x="32" y="178"/>
                  </a:lnTo>
                  <a:lnTo>
                    <a:pt x="36" y="173"/>
                  </a:lnTo>
                  <a:lnTo>
                    <a:pt x="40" y="167"/>
                  </a:lnTo>
                  <a:lnTo>
                    <a:pt x="43" y="161"/>
                  </a:lnTo>
                  <a:lnTo>
                    <a:pt x="49" y="155"/>
                  </a:lnTo>
                  <a:lnTo>
                    <a:pt x="53" y="150"/>
                  </a:lnTo>
                  <a:lnTo>
                    <a:pt x="57" y="144"/>
                  </a:lnTo>
                  <a:lnTo>
                    <a:pt x="62" y="138"/>
                  </a:lnTo>
                  <a:lnTo>
                    <a:pt x="66" y="133"/>
                  </a:lnTo>
                  <a:lnTo>
                    <a:pt x="74" y="127"/>
                  </a:lnTo>
                  <a:lnTo>
                    <a:pt x="79" y="121"/>
                  </a:lnTo>
                  <a:lnTo>
                    <a:pt x="85" y="116"/>
                  </a:lnTo>
                  <a:lnTo>
                    <a:pt x="91" y="108"/>
                  </a:lnTo>
                  <a:lnTo>
                    <a:pt x="98" y="104"/>
                  </a:lnTo>
                  <a:lnTo>
                    <a:pt x="104" y="98"/>
                  </a:lnTo>
                  <a:lnTo>
                    <a:pt x="110" y="93"/>
                  </a:lnTo>
                  <a:lnTo>
                    <a:pt x="118" y="87"/>
                  </a:lnTo>
                  <a:lnTo>
                    <a:pt x="125" y="81"/>
                  </a:lnTo>
                  <a:lnTo>
                    <a:pt x="133" y="74"/>
                  </a:lnTo>
                  <a:lnTo>
                    <a:pt x="140" y="70"/>
                  </a:lnTo>
                  <a:lnTo>
                    <a:pt x="148" y="64"/>
                  </a:lnTo>
                  <a:lnTo>
                    <a:pt x="157" y="60"/>
                  </a:lnTo>
                  <a:lnTo>
                    <a:pt x="165" y="55"/>
                  </a:lnTo>
                  <a:lnTo>
                    <a:pt x="173" y="49"/>
                  </a:lnTo>
                  <a:lnTo>
                    <a:pt x="182" y="45"/>
                  </a:lnTo>
                  <a:lnTo>
                    <a:pt x="192" y="41"/>
                  </a:lnTo>
                  <a:lnTo>
                    <a:pt x="199" y="36"/>
                  </a:lnTo>
                  <a:lnTo>
                    <a:pt x="209" y="32"/>
                  </a:lnTo>
                  <a:lnTo>
                    <a:pt x="218" y="28"/>
                  </a:lnTo>
                  <a:lnTo>
                    <a:pt x="228" y="24"/>
                  </a:lnTo>
                  <a:lnTo>
                    <a:pt x="239" y="21"/>
                  </a:lnTo>
                  <a:lnTo>
                    <a:pt x="249" y="17"/>
                  </a:lnTo>
                  <a:lnTo>
                    <a:pt x="260" y="13"/>
                  </a:lnTo>
                  <a:lnTo>
                    <a:pt x="270" y="11"/>
                  </a:lnTo>
                  <a:lnTo>
                    <a:pt x="281" y="9"/>
                  </a:lnTo>
                  <a:lnTo>
                    <a:pt x="294" y="7"/>
                  </a:lnTo>
                  <a:lnTo>
                    <a:pt x="304" y="5"/>
                  </a:lnTo>
                  <a:lnTo>
                    <a:pt x="317" y="3"/>
                  </a:lnTo>
                  <a:lnTo>
                    <a:pt x="327" y="2"/>
                  </a:lnTo>
                  <a:lnTo>
                    <a:pt x="340" y="0"/>
                  </a:lnTo>
                  <a:lnTo>
                    <a:pt x="351" y="0"/>
                  </a:lnTo>
                  <a:lnTo>
                    <a:pt x="365" y="0"/>
                  </a:lnTo>
                  <a:lnTo>
                    <a:pt x="378" y="0"/>
                  </a:lnTo>
                  <a:lnTo>
                    <a:pt x="391" y="0"/>
                  </a:lnTo>
                  <a:lnTo>
                    <a:pt x="405" y="0"/>
                  </a:lnTo>
                  <a:lnTo>
                    <a:pt x="418" y="2"/>
                  </a:lnTo>
                  <a:lnTo>
                    <a:pt x="431" y="2"/>
                  </a:lnTo>
                  <a:lnTo>
                    <a:pt x="444" y="3"/>
                  </a:lnTo>
                  <a:lnTo>
                    <a:pt x="456" y="5"/>
                  </a:lnTo>
                  <a:lnTo>
                    <a:pt x="469" y="7"/>
                  </a:lnTo>
                  <a:lnTo>
                    <a:pt x="482" y="9"/>
                  </a:lnTo>
                  <a:lnTo>
                    <a:pt x="494" y="11"/>
                  </a:lnTo>
                  <a:lnTo>
                    <a:pt x="505" y="13"/>
                  </a:lnTo>
                  <a:lnTo>
                    <a:pt x="519" y="17"/>
                  </a:lnTo>
                  <a:lnTo>
                    <a:pt x="528" y="21"/>
                  </a:lnTo>
                  <a:lnTo>
                    <a:pt x="540" y="24"/>
                  </a:lnTo>
                  <a:lnTo>
                    <a:pt x="549" y="26"/>
                  </a:lnTo>
                  <a:lnTo>
                    <a:pt x="560" y="30"/>
                  </a:lnTo>
                  <a:lnTo>
                    <a:pt x="570" y="34"/>
                  </a:lnTo>
                  <a:lnTo>
                    <a:pt x="581" y="38"/>
                  </a:lnTo>
                  <a:lnTo>
                    <a:pt x="591" y="43"/>
                  </a:lnTo>
                  <a:lnTo>
                    <a:pt x="602" y="47"/>
                  </a:lnTo>
                  <a:lnTo>
                    <a:pt x="610" y="51"/>
                  </a:lnTo>
                  <a:lnTo>
                    <a:pt x="619" y="57"/>
                  </a:lnTo>
                  <a:lnTo>
                    <a:pt x="627" y="62"/>
                  </a:lnTo>
                  <a:lnTo>
                    <a:pt x="636" y="66"/>
                  </a:lnTo>
                  <a:lnTo>
                    <a:pt x="644" y="70"/>
                  </a:lnTo>
                  <a:lnTo>
                    <a:pt x="652" y="76"/>
                  </a:lnTo>
                  <a:lnTo>
                    <a:pt x="659" y="81"/>
                  </a:lnTo>
                  <a:lnTo>
                    <a:pt x="669" y="87"/>
                  </a:lnTo>
                  <a:lnTo>
                    <a:pt x="674" y="91"/>
                  </a:lnTo>
                  <a:lnTo>
                    <a:pt x="682" y="97"/>
                  </a:lnTo>
                  <a:lnTo>
                    <a:pt x="688" y="102"/>
                  </a:lnTo>
                  <a:lnTo>
                    <a:pt x="695" y="108"/>
                  </a:lnTo>
                  <a:lnTo>
                    <a:pt x="701" y="112"/>
                  </a:lnTo>
                  <a:lnTo>
                    <a:pt x="709" y="119"/>
                  </a:lnTo>
                  <a:lnTo>
                    <a:pt x="714" y="125"/>
                  </a:lnTo>
                  <a:lnTo>
                    <a:pt x="720" y="131"/>
                  </a:lnTo>
                  <a:lnTo>
                    <a:pt x="726" y="135"/>
                  </a:lnTo>
                  <a:lnTo>
                    <a:pt x="732" y="142"/>
                  </a:lnTo>
                  <a:lnTo>
                    <a:pt x="735" y="146"/>
                  </a:lnTo>
                  <a:lnTo>
                    <a:pt x="741" y="152"/>
                  </a:lnTo>
                  <a:lnTo>
                    <a:pt x="745" y="157"/>
                  </a:lnTo>
                  <a:lnTo>
                    <a:pt x="749" y="163"/>
                  </a:lnTo>
                  <a:lnTo>
                    <a:pt x="752" y="169"/>
                  </a:lnTo>
                  <a:lnTo>
                    <a:pt x="758" y="175"/>
                  </a:lnTo>
                  <a:lnTo>
                    <a:pt x="760" y="180"/>
                  </a:lnTo>
                  <a:lnTo>
                    <a:pt x="766" y="186"/>
                  </a:lnTo>
                  <a:lnTo>
                    <a:pt x="768" y="190"/>
                  </a:lnTo>
                  <a:lnTo>
                    <a:pt x="771" y="195"/>
                  </a:lnTo>
                  <a:lnTo>
                    <a:pt x="775" y="199"/>
                  </a:lnTo>
                  <a:lnTo>
                    <a:pt x="777" y="207"/>
                  </a:lnTo>
                  <a:lnTo>
                    <a:pt x="779" y="211"/>
                  </a:lnTo>
                  <a:lnTo>
                    <a:pt x="783" y="216"/>
                  </a:lnTo>
                  <a:lnTo>
                    <a:pt x="785" y="220"/>
                  </a:lnTo>
                  <a:lnTo>
                    <a:pt x="787" y="224"/>
                  </a:lnTo>
                  <a:lnTo>
                    <a:pt x="789" y="230"/>
                  </a:lnTo>
                  <a:lnTo>
                    <a:pt x="790" y="233"/>
                  </a:lnTo>
                  <a:lnTo>
                    <a:pt x="792" y="241"/>
                  </a:lnTo>
                  <a:lnTo>
                    <a:pt x="796" y="249"/>
                  </a:lnTo>
                  <a:lnTo>
                    <a:pt x="796" y="254"/>
                  </a:lnTo>
                  <a:lnTo>
                    <a:pt x="796" y="260"/>
                  </a:lnTo>
                  <a:lnTo>
                    <a:pt x="796" y="266"/>
                  </a:lnTo>
                  <a:lnTo>
                    <a:pt x="796" y="271"/>
                  </a:lnTo>
                  <a:lnTo>
                    <a:pt x="794" y="275"/>
                  </a:lnTo>
                  <a:lnTo>
                    <a:pt x="792" y="277"/>
                  </a:lnTo>
                  <a:lnTo>
                    <a:pt x="787" y="283"/>
                  </a:lnTo>
                  <a:lnTo>
                    <a:pt x="783" y="285"/>
                  </a:lnTo>
                  <a:lnTo>
                    <a:pt x="775" y="289"/>
                  </a:lnTo>
                  <a:lnTo>
                    <a:pt x="768" y="292"/>
                  </a:lnTo>
                  <a:lnTo>
                    <a:pt x="764" y="294"/>
                  </a:lnTo>
                  <a:lnTo>
                    <a:pt x="758" y="298"/>
                  </a:lnTo>
                  <a:lnTo>
                    <a:pt x="754" y="300"/>
                  </a:lnTo>
                  <a:lnTo>
                    <a:pt x="751" y="304"/>
                  </a:lnTo>
                  <a:lnTo>
                    <a:pt x="745" y="304"/>
                  </a:lnTo>
                  <a:lnTo>
                    <a:pt x="739" y="306"/>
                  </a:lnTo>
                  <a:lnTo>
                    <a:pt x="733" y="308"/>
                  </a:lnTo>
                  <a:lnTo>
                    <a:pt x="728" y="309"/>
                  </a:lnTo>
                  <a:lnTo>
                    <a:pt x="722" y="311"/>
                  </a:lnTo>
                  <a:lnTo>
                    <a:pt x="714" y="313"/>
                  </a:lnTo>
                  <a:lnTo>
                    <a:pt x="709" y="315"/>
                  </a:lnTo>
                  <a:lnTo>
                    <a:pt x="703" y="317"/>
                  </a:lnTo>
                  <a:lnTo>
                    <a:pt x="695" y="319"/>
                  </a:lnTo>
                  <a:lnTo>
                    <a:pt x="690" y="321"/>
                  </a:lnTo>
                  <a:lnTo>
                    <a:pt x="682" y="323"/>
                  </a:lnTo>
                  <a:lnTo>
                    <a:pt x="674" y="325"/>
                  </a:lnTo>
                  <a:lnTo>
                    <a:pt x="669" y="327"/>
                  </a:lnTo>
                  <a:lnTo>
                    <a:pt x="661" y="328"/>
                  </a:lnTo>
                  <a:lnTo>
                    <a:pt x="654" y="330"/>
                  </a:lnTo>
                  <a:lnTo>
                    <a:pt x="646" y="332"/>
                  </a:lnTo>
                  <a:lnTo>
                    <a:pt x="636" y="332"/>
                  </a:lnTo>
                  <a:lnTo>
                    <a:pt x="631" y="334"/>
                  </a:lnTo>
                  <a:lnTo>
                    <a:pt x="621" y="336"/>
                  </a:lnTo>
                  <a:lnTo>
                    <a:pt x="614" y="338"/>
                  </a:lnTo>
                  <a:lnTo>
                    <a:pt x="606" y="338"/>
                  </a:lnTo>
                  <a:lnTo>
                    <a:pt x="597" y="340"/>
                  </a:lnTo>
                  <a:lnTo>
                    <a:pt x="587" y="342"/>
                  </a:lnTo>
                  <a:lnTo>
                    <a:pt x="579" y="344"/>
                  </a:lnTo>
                  <a:lnTo>
                    <a:pt x="570" y="346"/>
                  </a:lnTo>
                  <a:lnTo>
                    <a:pt x="562" y="347"/>
                  </a:lnTo>
                  <a:lnTo>
                    <a:pt x="553" y="347"/>
                  </a:lnTo>
                  <a:lnTo>
                    <a:pt x="545" y="349"/>
                  </a:lnTo>
                  <a:lnTo>
                    <a:pt x="536" y="349"/>
                  </a:lnTo>
                  <a:lnTo>
                    <a:pt x="528" y="351"/>
                  </a:lnTo>
                  <a:lnTo>
                    <a:pt x="521" y="351"/>
                  </a:lnTo>
                  <a:lnTo>
                    <a:pt x="511" y="353"/>
                  </a:lnTo>
                  <a:lnTo>
                    <a:pt x="501" y="353"/>
                  </a:lnTo>
                  <a:lnTo>
                    <a:pt x="492" y="353"/>
                  </a:lnTo>
                  <a:lnTo>
                    <a:pt x="484" y="355"/>
                  </a:lnTo>
                  <a:lnTo>
                    <a:pt x="475" y="355"/>
                  </a:lnTo>
                  <a:lnTo>
                    <a:pt x="465" y="355"/>
                  </a:lnTo>
                  <a:lnTo>
                    <a:pt x="458" y="357"/>
                  </a:lnTo>
                  <a:lnTo>
                    <a:pt x="448" y="357"/>
                  </a:lnTo>
                  <a:lnTo>
                    <a:pt x="441" y="357"/>
                  </a:lnTo>
                  <a:lnTo>
                    <a:pt x="431" y="357"/>
                  </a:lnTo>
                  <a:lnTo>
                    <a:pt x="424" y="357"/>
                  </a:lnTo>
                  <a:lnTo>
                    <a:pt x="414" y="357"/>
                  </a:lnTo>
                  <a:lnTo>
                    <a:pt x="406" y="357"/>
                  </a:lnTo>
                  <a:lnTo>
                    <a:pt x="399" y="357"/>
                  </a:lnTo>
                  <a:lnTo>
                    <a:pt x="389" y="357"/>
                  </a:lnTo>
                  <a:lnTo>
                    <a:pt x="382" y="357"/>
                  </a:lnTo>
                  <a:lnTo>
                    <a:pt x="374" y="357"/>
                  </a:lnTo>
                  <a:lnTo>
                    <a:pt x="365" y="355"/>
                  </a:lnTo>
                  <a:lnTo>
                    <a:pt x="357" y="355"/>
                  </a:lnTo>
                  <a:lnTo>
                    <a:pt x="346" y="353"/>
                  </a:lnTo>
                  <a:lnTo>
                    <a:pt x="340" y="353"/>
                  </a:lnTo>
                  <a:lnTo>
                    <a:pt x="330" y="353"/>
                  </a:lnTo>
                  <a:lnTo>
                    <a:pt x="323" y="351"/>
                  </a:lnTo>
                  <a:lnTo>
                    <a:pt x="315" y="351"/>
                  </a:lnTo>
                  <a:lnTo>
                    <a:pt x="306" y="349"/>
                  </a:lnTo>
                  <a:lnTo>
                    <a:pt x="298" y="349"/>
                  </a:lnTo>
                  <a:lnTo>
                    <a:pt x="289" y="347"/>
                  </a:lnTo>
                  <a:lnTo>
                    <a:pt x="281" y="347"/>
                  </a:lnTo>
                  <a:lnTo>
                    <a:pt x="273" y="346"/>
                  </a:lnTo>
                  <a:lnTo>
                    <a:pt x="266" y="344"/>
                  </a:lnTo>
                  <a:lnTo>
                    <a:pt x="258" y="342"/>
                  </a:lnTo>
                  <a:lnTo>
                    <a:pt x="249" y="342"/>
                  </a:lnTo>
                  <a:lnTo>
                    <a:pt x="243" y="342"/>
                  </a:lnTo>
                  <a:lnTo>
                    <a:pt x="233" y="340"/>
                  </a:lnTo>
                  <a:lnTo>
                    <a:pt x="224" y="338"/>
                  </a:lnTo>
                  <a:lnTo>
                    <a:pt x="216" y="336"/>
                  </a:lnTo>
                  <a:lnTo>
                    <a:pt x="209" y="336"/>
                  </a:lnTo>
                  <a:lnTo>
                    <a:pt x="201" y="334"/>
                  </a:lnTo>
                  <a:lnTo>
                    <a:pt x="194" y="332"/>
                  </a:lnTo>
                  <a:lnTo>
                    <a:pt x="186" y="330"/>
                  </a:lnTo>
                  <a:lnTo>
                    <a:pt x="178" y="330"/>
                  </a:lnTo>
                  <a:lnTo>
                    <a:pt x="173" y="328"/>
                  </a:lnTo>
                  <a:lnTo>
                    <a:pt x="163" y="327"/>
                  </a:lnTo>
                  <a:lnTo>
                    <a:pt x="157" y="325"/>
                  </a:lnTo>
                  <a:lnTo>
                    <a:pt x="150" y="325"/>
                  </a:lnTo>
                  <a:lnTo>
                    <a:pt x="142" y="321"/>
                  </a:lnTo>
                  <a:lnTo>
                    <a:pt x="137" y="321"/>
                  </a:lnTo>
                  <a:lnTo>
                    <a:pt x="129" y="319"/>
                  </a:lnTo>
                  <a:lnTo>
                    <a:pt x="123" y="317"/>
                  </a:lnTo>
                  <a:lnTo>
                    <a:pt x="116" y="315"/>
                  </a:lnTo>
                  <a:lnTo>
                    <a:pt x="108" y="313"/>
                  </a:lnTo>
                  <a:lnTo>
                    <a:pt x="102" y="311"/>
                  </a:lnTo>
                  <a:lnTo>
                    <a:pt x="97" y="309"/>
                  </a:lnTo>
                  <a:lnTo>
                    <a:pt x="89" y="308"/>
                  </a:lnTo>
                  <a:lnTo>
                    <a:pt x="83" y="306"/>
                  </a:lnTo>
                  <a:lnTo>
                    <a:pt x="78" y="306"/>
                  </a:lnTo>
                  <a:lnTo>
                    <a:pt x="74" y="304"/>
                  </a:lnTo>
                  <a:lnTo>
                    <a:pt x="66" y="300"/>
                  </a:lnTo>
                  <a:lnTo>
                    <a:pt x="60" y="298"/>
                  </a:lnTo>
                  <a:lnTo>
                    <a:pt x="57" y="296"/>
                  </a:lnTo>
                  <a:lnTo>
                    <a:pt x="53" y="294"/>
                  </a:lnTo>
                  <a:lnTo>
                    <a:pt x="45" y="292"/>
                  </a:lnTo>
                  <a:lnTo>
                    <a:pt x="41" y="290"/>
                  </a:lnTo>
                  <a:lnTo>
                    <a:pt x="38" y="289"/>
                  </a:lnTo>
                  <a:lnTo>
                    <a:pt x="34" y="287"/>
                  </a:lnTo>
                  <a:lnTo>
                    <a:pt x="26" y="283"/>
                  </a:lnTo>
                  <a:lnTo>
                    <a:pt x="19" y="277"/>
                  </a:lnTo>
                  <a:lnTo>
                    <a:pt x="13" y="275"/>
                  </a:lnTo>
                  <a:lnTo>
                    <a:pt x="9" y="271"/>
                  </a:lnTo>
                  <a:lnTo>
                    <a:pt x="3" y="268"/>
                  </a:lnTo>
                  <a:lnTo>
                    <a:pt x="2" y="264"/>
                  </a:lnTo>
                  <a:lnTo>
                    <a:pt x="0" y="258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12" name="Freeform 17"/>
            <p:cNvSpPr>
              <a:spLocks/>
            </p:cNvSpPr>
            <p:nvPr/>
          </p:nvSpPr>
          <p:spPr bwMode="auto">
            <a:xfrm flipH="1">
              <a:off x="3984240" y="2569259"/>
              <a:ext cx="1123368" cy="2941666"/>
            </a:xfrm>
            <a:custGeom>
              <a:avLst/>
              <a:gdLst>
                <a:gd name="T0" fmla="*/ 145 w 435"/>
                <a:gd name="T1" fmla="*/ 98 h 1137"/>
                <a:gd name="T2" fmla="*/ 183 w 435"/>
                <a:gd name="T3" fmla="*/ 231 h 1137"/>
                <a:gd name="T4" fmla="*/ 241 w 435"/>
                <a:gd name="T5" fmla="*/ 414 h 1137"/>
                <a:gd name="T6" fmla="*/ 301 w 435"/>
                <a:gd name="T7" fmla="*/ 613 h 1137"/>
                <a:gd name="T8" fmla="*/ 355 w 435"/>
                <a:gd name="T9" fmla="*/ 834 h 1137"/>
                <a:gd name="T10" fmla="*/ 403 w 435"/>
                <a:gd name="T11" fmla="*/ 1035 h 1137"/>
                <a:gd name="T12" fmla="*/ 428 w 435"/>
                <a:gd name="T13" fmla="*/ 1219 h 1137"/>
                <a:gd name="T14" fmla="*/ 428 w 435"/>
                <a:gd name="T15" fmla="*/ 1357 h 1137"/>
                <a:gd name="T16" fmla="*/ 403 w 435"/>
                <a:gd name="T17" fmla="*/ 1540 h 1137"/>
                <a:gd name="T18" fmla="*/ 362 w 435"/>
                <a:gd name="T19" fmla="*/ 1756 h 1137"/>
                <a:gd name="T20" fmla="*/ 307 w 435"/>
                <a:gd name="T21" fmla="*/ 2004 h 1137"/>
                <a:gd name="T22" fmla="*/ 256 w 435"/>
                <a:gd name="T23" fmla="*/ 2255 h 1137"/>
                <a:gd name="T24" fmla="*/ 195 w 435"/>
                <a:gd name="T25" fmla="*/ 2498 h 1137"/>
                <a:gd name="T26" fmla="*/ 145 w 435"/>
                <a:gd name="T27" fmla="*/ 2710 h 1137"/>
                <a:gd name="T28" fmla="*/ 100 w 435"/>
                <a:gd name="T29" fmla="*/ 2885 h 1137"/>
                <a:gd name="T30" fmla="*/ 69 w 435"/>
                <a:gd name="T31" fmla="*/ 3039 h 1137"/>
                <a:gd name="T32" fmla="*/ 48 w 435"/>
                <a:gd name="T33" fmla="*/ 3148 h 1137"/>
                <a:gd name="T34" fmla="*/ 16 w 435"/>
                <a:gd name="T35" fmla="*/ 3312 h 1137"/>
                <a:gd name="T36" fmla="*/ 0 w 435"/>
                <a:gd name="T37" fmla="*/ 3477 h 1137"/>
                <a:gd name="T38" fmla="*/ 39 w 435"/>
                <a:gd name="T39" fmla="*/ 3592 h 1137"/>
                <a:gd name="T40" fmla="*/ 161 w 435"/>
                <a:gd name="T41" fmla="*/ 3568 h 1137"/>
                <a:gd name="T42" fmla="*/ 323 w 435"/>
                <a:gd name="T43" fmla="*/ 3531 h 1137"/>
                <a:gd name="T44" fmla="*/ 476 w 435"/>
                <a:gd name="T45" fmla="*/ 3499 h 1137"/>
                <a:gd name="T46" fmla="*/ 610 w 435"/>
                <a:gd name="T47" fmla="*/ 3495 h 1137"/>
                <a:gd name="T48" fmla="*/ 753 w 435"/>
                <a:gd name="T49" fmla="*/ 3499 h 1137"/>
                <a:gd name="T50" fmla="*/ 884 w 435"/>
                <a:gd name="T51" fmla="*/ 3514 h 1137"/>
                <a:gd name="T52" fmla="*/ 1018 w 435"/>
                <a:gd name="T53" fmla="*/ 3552 h 1137"/>
                <a:gd name="T54" fmla="*/ 1193 w 435"/>
                <a:gd name="T55" fmla="*/ 3605 h 1137"/>
                <a:gd name="T56" fmla="*/ 1315 w 435"/>
                <a:gd name="T57" fmla="*/ 3641 h 1137"/>
                <a:gd name="T58" fmla="*/ 1379 w 435"/>
                <a:gd name="T59" fmla="*/ 3568 h 1137"/>
                <a:gd name="T60" fmla="*/ 1373 w 435"/>
                <a:gd name="T61" fmla="*/ 3427 h 1137"/>
                <a:gd name="T62" fmla="*/ 1356 w 435"/>
                <a:gd name="T63" fmla="*/ 3270 h 1137"/>
                <a:gd name="T64" fmla="*/ 1339 w 435"/>
                <a:gd name="T65" fmla="*/ 3154 h 1137"/>
                <a:gd name="T66" fmla="*/ 1319 w 435"/>
                <a:gd name="T67" fmla="*/ 3032 h 1137"/>
                <a:gd name="T68" fmla="*/ 1295 w 435"/>
                <a:gd name="T69" fmla="*/ 2869 h 1137"/>
                <a:gd name="T70" fmla="*/ 1241 w 435"/>
                <a:gd name="T71" fmla="*/ 2625 h 1137"/>
                <a:gd name="T72" fmla="*/ 1185 w 435"/>
                <a:gd name="T73" fmla="*/ 2375 h 1137"/>
                <a:gd name="T74" fmla="*/ 1133 w 435"/>
                <a:gd name="T75" fmla="*/ 2127 h 1137"/>
                <a:gd name="T76" fmla="*/ 1086 w 435"/>
                <a:gd name="T77" fmla="*/ 1889 h 1137"/>
                <a:gd name="T78" fmla="*/ 1044 w 435"/>
                <a:gd name="T79" fmla="*/ 1674 h 1137"/>
                <a:gd name="T80" fmla="*/ 1000 w 435"/>
                <a:gd name="T81" fmla="*/ 1501 h 1137"/>
                <a:gd name="T82" fmla="*/ 978 w 435"/>
                <a:gd name="T83" fmla="*/ 1366 h 1137"/>
                <a:gd name="T84" fmla="*/ 978 w 435"/>
                <a:gd name="T85" fmla="*/ 1219 h 1137"/>
                <a:gd name="T86" fmla="*/ 988 w 435"/>
                <a:gd name="T87" fmla="*/ 1048 h 1137"/>
                <a:gd name="T88" fmla="*/ 1025 w 435"/>
                <a:gd name="T89" fmla="*/ 844 h 1137"/>
                <a:gd name="T90" fmla="*/ 1073 w 435"/>
                <a:gd name="T91" fmla="*/ 636 h 1137"/>
                <a:gd name="T92" fmla="*/ 1125 w 435"/>
                <a:gd name="T93" fmla="*/ 438 h 1137"/>
                <a:gd name="T94" fmla="*/ 1169 w 435"/>
                <a:gd name="T95" fmla="*/ 255 h 1137"/>
                <a:gd name="T96" fmla="*/ 1199 w 435"/>
                <a:gd name="T97" fmla="*/ 115 h 1137"/>
                <a:gd name="T98" fmla="*/ 1199 w 435"/>
                <a:gd name="T99" fmla="*/ 13 h 1137"/>
                <a:gd name="T100" fmla="*/ 1065 w 435"/>
                <a:gd name="T101" fmla="*/ 8 h 1137"/>
                <a:gd name="T102" fmla="*/ 899 w 435"/>
                <a:gd name="T103" fmla="*/ 25 h 1137"/>
                <a:gd name="T104" fmla="*/ 717 w 435"/>
                <a:gd name="T105" fmla="*/ 38 h 1137"/>
                <a:gd name="T106" fmla="*/ 610 w 435"/>
                <a:gd name="T107" fmla="*/ 32 h 1137"/>
                <a:gd name="T108" fmla="*/ 438 w 435"/>
                <a:gd name="T109" fmla="*/ 20 h 1137"/>
                <a:gd name="T110" fmla="*/ 291 w 435"/>
                <a:gd name="T111" fmla="*/ 8 h 1137"/>
                <a:gd name="T112" fmla="*/ 155 w 435"/>
                <a:gd name="T113" fmla="*/ 0 h 113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35"/>
                <a:gd name="T172" fmla="*/ 0 h 1137"/>
                <a:gd name="T173" fmla="*/ 435 w 435"/>
                <a:gd name="T174" fmla="*/ 1137 h 113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35" h="1137">
                  <a:moveTo>
                    <a:pt x="41" y="6"/>
                  </a:moveTo>
                  <a:lnTo>
                    <a:pt x="40" y="6"/>
                  </a:lnTo>
                  <a:lnTo>
                    <a:pt x="40" y="10"/>
                  </a:lnTo>
                  <a:lnTo>
                    <a:pt x="40" y="12"/>
                  </a:lnTo>
                  <a:lnTo>
                    <a:pt x="43" y="19"/>
                  </a:lnTo>
                  <a:lnTo>
                    <a:pt x="43" y="23"/>
                  </a:lnTo>
                  <a:lnTo>
                    <a:pt x="45" y="27"/>
                  </a:lnTo>
                  <a:lnTo>
                    <a:pt x="45" y="31"/>
                  </a:lnTo>
                  <a:lnTo>
                    <a:pt x="47" y="34"/>
                  </a:lnTo>
                  <a:lnTo>
                    <a:pt x="47" y="40"/>
                  </a:lnTo>
                  <a:lnTo>
                    <a:pt x="49" y="44"/>
                  </a:lnTo>
                  <a:lnTo>
                    <a:pt x="51" y="50"/>
                  </a:lnTo>
                  <a:lnTo>
                    <a:pt x="53" y="55"/>
                  </a:lnTo>
                  <a:lnTo>
                    <a:pt x="55" y="61"/>
                  </a:lnTo>
                  <a:lnTo>
                    <a:pt x="57" y="67"/>
                  </a:lnTo>
                  <a:lnTo>
                    <a:pt x="57" y="72"/>
                  </a:lnTo>
                  <a:lnTo>
                    <a:pt x="60" y="80"/>
                  </a:lnTo>
                  <a:lnTo>
                    <a:pt x="62" y="88"/>
                  </a:lnTo>
                  <a:lnTo>
                    <a:pt x="64" y="93"/>
                  </a:lnTo>
                  <a:lnTo>
                    <a:pt x="66" y="101"/>
                  </a:lnTo>
                  <a:lnTo>
                    <a:pt x="68" y="109"/>
                  </a:lnTo>
                  <a:lnTo>
                    <a:pt x="70" y="114"/>
                  </a:lnTo>
                  <a:lnTo>
                    <a:pt x="74" y="122"/>
                  </a:lnTo>
                  <a:lnTo>
                    <a:pt x="76" y="129"/>
                  </a:lnTo>
                  <a:lnTo>
                    <a:pt x="78" y="137"/>
                  </a:lnTo>
                  <a:lnTo>
                    <a:pt x="81" y="145"/>
                  </a:lnTo>
                  <a:lnTo>
                    <a:pt x="83" y="154"/>
                  </a:lnTo>
                  <a:lnTo>
                    <a:pt x="85" y="162"/>
                  </a:lnTo>
                  <a:lnTo>
                    <a:pt x="87" y="169"/>
                  </a:lnTo>
                  <a:lnTo>
                    <a:pt x="91" y="177"/>
                  </a:lnTo>
                  <a:lnTo>
                    <a:pt x="93" y="185"/>
                  </a:lnTo>
                  <a:lnTo>
                    <a:pt x="95" y="192"/>
                  </a:lnTo>
                  <a:lnTo>
                    <a:pt x="97" y="202"/>
                  </a:lnTo>
                  <a:lnTo>
                    <a:pt x="98" y="209"/>
                  </a:lnTo>
                  <a:lnTo>
                    <a:pt x="102" y="219"/>
                  </a:lnTo>
                  <a:lnTo>
                    <a:pt x="104" y="226"/>
                  </a:lnTo>
                  <a:lnTo>
                    <a:pt x="106" y="236"/>
                  </a:lnTo>
                  <a:lnTo>
                    <a:pt x="108" y="244"/>
                  </a:lnTo>
                  <a:lnTo>
                    <a:pt x="110" y="251"/>
                  </a:lnTo>
                  <a:lnTo>
                    <a:pt x="112" y="261"/>
                  </a:lnTo>
                  <a:lnTo>
                    <a:pt x="114" y="268"/>
                  </a:lnTo>
                  <a:lnTo>
                    <a:pt x="116" y="276"/>
                  </a:lnTo>
                  <a:lnTo>
                    <a:pt x="117" y="285"/>
                  </a:lnTo>
                  <a:lnTo>
                    <a:pt x="119" y="293"/>
                  </a:lnTo>
                  <a:lnTo>
                    <a:pt x="123" y="301"/>
                  </a:lnTo>
                  <a:lnTo>
                    <a:pt x="123" y="308"/>
                  </a:lnTo>
                  <a:lnTo>
                    <a:pt x="125" y="316"/>
                  </a:lnTo>
                  <a:lnTo>
                    <a:pt x="127" y="323"/>
                  </a:lnTo>
                  <a:lnTo>
                    <a:pt x="129" y="331"/>
                  </a:lnTo>
                  <a:lnTo>
                    <a:pt x="129" y="339"/>
                  </a:lnTo>
                  <a:lnTo>
                    <a:pt x="131" y="346"/>
                  </a:lnTo>
                  <a:lnTo>
                    <a:pt x="131" y="354"/>
                  </a:lnTo>
                  <a:lnTo>
                    <a:pt x="133" y="361"/>
                  </a:lnTo>
                  <a:lnTo>
                    <a:pt x="133" y="367"/>
                  </a:lnTo>
                  <a:lnTo>
                    <a:pt x="135" y="375"/>
                  </a:lnTo>
                  <a:lnTo>
                    <a:pt x="135" y="380"/>
                  </a:lnTo>
                  <a:lnTo>
                    <a:pt x="135" y="386"/>
                  </a:lnTo>
                  <a:lnTo>
                    <a:pt x="135" y="392"/>
                  </a:lnTo>
                  <a:lnTo>
                    <a:pt x="137" y="398"/>
                  </a:lnTo>
                  <a:lnTo>
                    <a:pt x="137" y="403"/>
                  </a:lnTo>
                  <a:lnTo>
                    <a:pt x="137" y="409"/>
                  </a:lnTo>
                  <a:lnTo>
                    <a:pt x="137" y="415"/>
                  </a:lnTo>
                  <a:lnTo>
                    <a:pt x="135" y="418"/>
                  </a:lnTo>
                  <a:lnTo>
                    <a:pt x="135" y="424"/>
                  </a:lnTo>
                  <a:lnTo>
                    <a:pt x="135" y="432"/>
                  </a:lnTo>
                  <a:lnTo>
                    <a:pt x="133" y="437"/>
                  </a:lnTo>
                  <a:lnTo>
                    <a:pt x="133" y="443"/>
                  </a:lnTo>
                  <a:lnTo>
                    <a:pt x="131" y="451"/>
                  </a:lnTo>
                  <a:lnTo>
                    <a:pt x="131" y="458"/>
                  </a:lnTo>
                  <a:lnTo>
                    <a:pt x="129" y="466"/>
                  </a:lnTo>
                  <a:lnTo>
                    <a:pt x="129" y="474"/>
                  </a:lnTo>
                  <a:lnTo>
                    <a:pt x="127" y="481"/>
                  </a:lnTo>
                  <a:lnTo>
                    <a:pt x="127" y="489"/>
                  </a:lnTo>
                  <a:lnTo>
                    <a:pt x="125" y="496"/>
                  </a:lnTo>
                  <a:lnTo>
                    <a:pt x="123" y="504"/>
                  </a:lnTo>
                  <a:lnTo>
                    <a:pt x="121" y="513"/>
                  </a:lnTo>
                  <a:lnTo>
                    <a:pt x="119" y="523"/>
                  </a:lnTo>
                  <a:lnTo>
                    <a:pt x="117" y="532"/>
                  </a:lnTo>
                  <a:lnTo>
                    <a:pt x="116" y="540"/>
                  </a:lnTo>
                  <a:lnTo>
                    <a:pt x="114" y="548"/>
                  </a:lnTo>
                  <a:lnTo>
                    <a:pt x="112" y="559"/>
                  </a:lnTo>
                  <a:lnTo>
                    <a:pt x="110" y="567"/>
                  </a:lnTo>
                  <a:lnTo>
                    <a:pt x="108" y="578"/>
                  </a:lnTo>
                  <a:lnTo>
                    <a:pt x="106" y="586"/>
                  </a:lnTo>
                  <a:lnTo>
                    <a:pt x="104" y="597"/>
                  </a:lnTo>
                  <a:lnTo>
                    <a:pt x="102" y="607"/>
                  </a:lnTo>
                  <a:lnTo>
                    <a:pt x="100" y="616"/>
                  </a:lnTo>
                  <a:lnTo>
                    <a:pt x="97" y="626"/>
                  </a:lnTo>
                  <a:lnTo>
                    <a:pt x="97" y="635"/>
                  </a:lnTo>
                  <a:lnTo>
                    <a:pt x="95" y="645"/>
                  </a:lnTo>
                  <a:lnTo>
                    <a:pt x="91" y="654"/>
                  </a:lnTo>
                  <a:lnTo>
                    <a:pt x="89" y="664"/>
                  </a:lnTo>
                  <a:lnTo>
                    <a:pt x="87" y="675"/>
                  </a:lnTo>
                  <a:lnTo>
                    <a:pt x="85" y="685"/>
                  </a:lnTo>
                  <a:lnTo>
                    <a:pt x="83" y="694"/>
                  </a:lnTo>
                  <a:lnTo>
                    <a:pt x="81" y="704"/>
                  </a:lnTo>
                  <a:lnTo>
                    <a:pt x="78" y="713"/>
                  </a:lnTo>
                  <a:lnTo>
                    <a:pt x="76" y="723"/>
                  </a:lnTo>
                  <a:lnTo>
                    <a:pt x="74" y="732"/>
                  </a:lnTo>
                  <a:lnTo>
                    <a:pt x="70" y="742"/>
                  </a:lnTo>
                  <a:lnTo>
                    <a:pt x="68" y="751"/>
                  </a:lnTo>
                  <a:lnTo>
                    <a:pt x="66" y="761"/>
                  </a:lnTo>
                  <a:lnTo>
                    <a:pt x="64" y="768"/>
                  </a:lnTo>
                  <a:lnTo>
                    <a:pt x="62" y="780"/>
                  </a:lnTo>
                  <a:lnTo>
                    <a:pt x="59" y="787"/>
                  </a:lnTo>
                  <a:lnTo>
                    <a:pt x="57" y="797"/>
                  </a:lnTo>
                  <a:lnTo>
                    <a:pt x="55" y="804"/>
                  </a:lnTo>
                  <a:lnTo>
                    <a:pt x="53" y="812"/>
                  </a:lnTo>
                  <a:lnTo>
                    <a:pt x="51" y="823"/>
                  </a:lnTo>
                  <a:lnTo>
                    <a:pt x="49" y="831"/>
                  </a:lnTo>
                  <a:lnTo>
                    <a:pt x="47" y="839"/>
                  </a:lnTo>
                  <a:lnTo>
                    <a:pt x="45" y="846"/>
                  </a:lnTo>
                  <a:lnTo>
                    <a:pt x="43" y="854"/>
                  </a:lnTo>
                  <a:lnTo>
                    <a:pt x="40" y="861"/>
                  </a:lnTo>
                  <a:lnTo>
                    <a:pt x="40" y="867"/>
                  </a:lnTo>
                  <a:lnTo>
                    <a:pt x="36" y="875"/>
                  </a:lnTo>
                  <a:lnTo>
                    <a:pt x="36" y="882"/>
                  </a:lnTo>
                  <a:lnTo>
                    <a:pt x="34" y="888"/>
                  </a:lnTo>
                  <a:lnTo>
                    <a:pt x="32" y="894"/>
                  </a:lnTo>
                  <a:lnTo>
                    <a:pt x="32" y="901"/>
                  </a:lnTo>
                  <a:lnTo>
                    <a:pt x="30" y="907"/>
                  </a:lnTo>
                  <a:lnTo>
                    <a:pt x="30" y="911"/>
                  </a:lnTo>
                  <a:lnTo>
                    <a:pt x="28" y="918"/>
                  </a:lnTo>
                  <a:lnTo>
                    <a:pt x="26" y="922"/>
                  </a:lnTo>
                  <a:lnTo>
                    <a:pt x="26" y="928"/>
                  </a:lnTo>
                  <a:lnTo>
                    <a:pt x="24" y="936"/>
                  </a:lnTo>
                  <a:lnTo>
                    <a:pt x="22" y="945"/>
                  </a:lnTo>
                  <a:lnTo>
                    <a:pt x="22" y="949"/>
                  </a:lnTo>
                  <a:lnTo>
                    <a:pt x="22" y="953"/>
                  </a:lnTo>
                  <a:lnTo>
                    <a:pt x="21" y="956"/>
                  </a:lnTo>
                  <a:lnTo>
                    <a:pt x="21" y="962"/>
                  </a:lnTo>
                  <a:lnTo>
                    <a:pt x="19" y="966"/>
                  </a:lnTo>
                  <a:lnTo>
                    <a:pt x="17" y="970"/>
                  </a:lnTo>
                  <a:lnTo>
                    <a:pt x="17" y="974"/>
                  </a:lnTo>
                  <a:lnTo>
                    <a:pt x="17" y="977"/>
                  </a:lnTo>
                  <a:lnTo>
                    <a:pt x="15" y="983"/>
                  </a:lnTo>
                  <a:lnTo>
                    <a:pt x="15" y="987"/>
                  </a:lnTo>
                  <a:lnTo>
                    <a:pt x="13" y="991"/>
                  </a:lnTo>
                  <a:lnTo>
                    <a:pt x="13" y="994"/>
                  </a:lnTo>
                  <a:lnTo>
                    <a:pt x="11" y="1004"/>
                  </a:lnTo>
                  <a:lnTo>
                    <a:pt x="9" y="1010"/>
                  </a:lnTo>
                  <a:lnTo>
                    <a:pt x="9" y="1017"/>
                  </a:lnTo>
                  <a:lnTo>
                    <a:pt x="7" y="1027"/>
                  </a:lnTo>
                  <a:lnTo>
                    <a:pt x="5" y="1034"/>
                  </a:lnTo>
                  <a:lnTo>
                    <a:pt x="5" y="1042"/>
                  </a:lnTo>
                  <a:lnTo>
                    <a:pt x="3" y="1048"/>
                  </a:lnTo>
                  <a:lnTo>
                    <a:pt x="3" y="1055"/>
                  </a:lnTo>
                  <a:lnTo>
                    <a:pt x="2" y="1063"/>
                  </a:lnTo>
                  <a:lnTo>
                    <a:pt x="2" y="1069"/>
                  </a:lnTo>
                  <a:lnTo>
                    <a:pt x="0" y="1076"/>
                  </a:lnTo>
                  <a:lnTo>
                    <a:pt x="0" y="1082"/>
                  </a:lnTo>
                  <a:lnTo>
                    <a:pt x="0" y="1086"/>
                  </a:lnTo>
                  <a:lnTo>
                    <a:pt x="0" y="1091"/>
                  </a:lnTo>
                  <a:lnTo>
                    <a:pt x="0" y="1095"/>
                  </a:lnTo>
                  <a:lnTo>
                    <a:pt x="0" y="1103"/>
                  </a:lnTo>
                  <a:lnTo>
                    <a:pt x="0" y="1109"/>
                  </a:lnTo>
                  <a:lnTo>
                    <a:pt x="3" y="1114"/>
                  </a:lnTo>
                  <a:lnTo>
                    <a:pt x="5" y="1118"/>
                  </a:lnTo>
                  <a:lnTo>
                    <a:pt x="9" y="1122"/>
                  </a:lnTo>
                  <a:lnTo>
                    <a:pt x="13" y="1122"/>
                  </a:lnTo>
                  <a:lnTo>
                    <a:pt x="21" y="1122"/>
                  </a:lnTo>
                  <a:lnTo>
                    <a:pt x="22" y="1120"/>
                  </a:lnTo>
                  <a:lnTo>
                    <a:pt x="26" y="1120"/>
                  </a:lnTo>
                  <a:lnTo>
                    <a:pt x="30" y="1118"/>
                  </a:lnTo>
                  <a:lnTo>
                    <a:pt x="36" y="1118"/>
                  </a:lnTo>
                  <a:lnTo>
                    <a:pt x="40" y="1116"/>
                  </a:lnTo>
                  <a:lnTo>
                    <a:pt x="45" y="1116"/>
                  </a:lnTo>
                  <a:lnTo>
                    <a:pt x="51" y="1114"/>
                  </a:lnTo>
                  <a:lnTo>
                    <a:pt x="57" y="1112"/>
                  </a:lnTo>
                  <a:lnTo>
                    <a:pt x="62" y="1110"/>
                  </a:lnTo>
                  <a:lnTo>
                    <a:pt x="68" y="1109"/>
                  </a:lnTo>
                  <a:lnTo>
                    <a:pt x="74" y="1109"/>
                  </a:lnTo>
                  <a:lnTo>
                    <a:pt x="81" y="1107"/>
                  </a:lnTo>
                  <a:lnTo>
                    <a:pt x="87" y="1105"/>
                  </a:lnTo>
                  <a:lnTo>
                    <a:pt x="95" y="1103"/>
                  </a:lnTo>
                  <a:lnTo>
                    <a:pt x="102" y="1103"/>
                  </a:lnTo>
                  <a:lnTo>
                    <a:pt x="112" y="1099"/>
                  </a:lnTo>
                  <a:lnTo>
                    <a:pt x="117" y="1097"/>
                  </a:lnTo>
                  <a:lnTo>
                    <a:pt x="127" y="1097"/>
                  </a:lnTo>
                  <a:lnTo>
                    <a:pt x="131" y="1095"/>
                  </a:lnTo>
                  <a:lnTo>
                    <a:pt x="137" y="1095"/>
                  </a:lnTo>
                  <a:lnTo>
                    <a:pt x="142" y="1095"/>
                  </a:lnTo>
                  <a:lnTo>
                    <a:pt x="146" y="1095"/>
                  </a:lnTo>
                  <a:lnTo>
                    <a:pt x="150" y="1093"/>
                  </a:lnTo>
                  <a:lnTo>
                    <a:pt x="154" y="1093"/>
                  </a:lnTo>
                  <a:lnTo>
                    <a:pt x="159" y="1091"/>
                  </a:lnTo>
                  <a:lnTo>
                    <a:pt x="165" y="1091"/>
                  </a:lnTo>
                  <a:lnTo>
                    <a:pt x="171" y="1091"/>
                  </a:lnTo>
                  <a:lnTo>
                    <a:pt x="176" y="1091"/>
                  </a:lnTo>
                  <a:lnTo>
                    <a:pt x="180" y="1091"/>
                  </a:lnTo>
                  <a:lnTo>
                    <a:pt x="186" y="1091"/>
                  </a:lnTo>
                  <a:lnTo>
                    <a:pt x="192" y="1091"/>
                  </a:lnTo>
                  <a:lnTo>
                    <a:pt x="197" y="1091"/>
                  </a:lnTo>
                  <a:lnTo>
                    <a:pt x="201" y="1091"/>
                  </a:lnTo>
                  <a:lnTo>
                    <a:pt x="209" y="1091"/>
                  </a:lnTo>
                  <a:lnTo>
                    <a:pt x="213" y="1091"/>
                  </a:lnTo>
                  <a:lnTo>
                    <a:pt x="218" y="1091"/>
                  </a:lnTo>
                  <a:lnTo>
                    <a:pt x="226" y="1091"/>
                  </a:lnTo>
                  <a:lnTo>
                    <a:pt x="232" y="1093"/>
                  </a:lnTo>
                  <a:lnTo>
                    <a:pt x="237" y="1093"/>
                  </a:lnTo>
                  <a:lnTo>
                    <a:pt x="243" y="1093"/>
                  </a:lnTo>
                  <a:lnTo>
                    <a:pt x="249" y="1093"/>
                  </a:lnTo>
                  <a:lnTo>
                    <a:pt x="254" y="1095"/>
                  </a:lnTo>
                  <a:lnTo>
                    <a:pt x="258" y="1095"/>
                  </a:lnTo>
                  <a:lnTo>
                    <a:pt x="264" y="1095"/>
                  </a:lnTo>
                  <a:lnTo>
                    <a:pt x="270" y="1095"/>
                  </a:lnTo>
                  <a:lnTo>
                    <a:pt x="275" y="1097"/>
                  </a:lnTo>
                  <a:lnTo>
                    <a:pt x="279" y="1097"/>
                  </a:lnTo>
                  <a:lnTo>
                    <a:pt x="285" y="1099"/>
                  </a:lnTo>
                  <a:lnTo>
                    <a:pt x="290" y="1099"/>
                  </a:lnTo>
                  <a:lnTo>
                    <a:pt x="294" y="1101"/>
                  </a:lnTo>
                  <a:lnTo>
                    <a:pt x="300" y="1103"/>
                  </a:lnTo>
                  <a:lnTo>
                    <a:pt x="304" y="1103"/>
                  </a:lnTo>
                  <a:lnTo>
                    <a:pt x="309" y="1105"/>
                  </a:lnTo>
                  <a:lnTo>
                    <a:pt x="313" y="1107"/>
                  </a:lnTo>
                  <a:lnTo>
                    <a:pt x="321" y="1109"/>
                  </a:lnTo>
                  <a:lnTo>
                    <a:pt x="329" y="1110"/>
                  </a:lnTo>
                  <a:lnTo>
                    <a:pt x="336" y="1112"/>
                  </a:lnTo>
                  <a:lnTo>
                    <a:pt x="344" y="1114"/>
                  </a:lnTo>
                  <a:lnTo>
                    <a:pt x="351" y="1116"/>
                  </a:lnTo>
                  <a:lnTo>
                    <a:pt x="357" y="1118"/>
                  </a:lnTo>
                  <a:lnTo>
                    <a:pt x="363" y="1122"/>
                  </a:lnTo>
                  <a:lnTo>
                    <a:pt x="370" y="1126"/>
                  </a:lnTo>
                  <a:lnTo>
                    <a:pt x="376" y="1126"/>
                  </a:lnTo>
                  <a:lnTo>
                    <a:pt x="382" y="1129"/>
                  </a:lnTo>
                  <a:lnTo>
                    <a:pt x="386" y="1129"/>
                  </a:lnTo>
                  <a:lnTo>
                    <a:pt x="391" y="1133"/>
                  </a:lnTo>
                  <a:lnTo>
                    <a:pt x="395" y="1133"/>
                  </a:lnTo>
                  <a:lnTo>
                    <a:pt x="399" y="1135"/>
                  </a:lnTo>
                  <a:lnTo>
                    <a:pt x="403" y="1135"/>
                  </a:lnTo>
                  <a:lnTo>
                    <a:pt x="408" y="1137"/>
                  </a:lnTo>
                  <a:lnTo>
                    <a:pt x="414" y="1137"/>
                  </a:lnTo>
                  <a:lnTo>
                    <a:pt x="422" y="1137"/>
                  </a:lnTo>
                  <a:lnTo>
                    <a:pt x="425" y="1135"/>
                  </a:lnTo>
                  <a:lnTo>
                    <a:pt x="433" y="1133"/>
                  </a:lnTo>
                  <a:lnTo>
                    <a:pt x="433" y="1129"/>
                  </a:lnTo>
                  <a:lnTo>
                    <a:pt x="435" y="1126"/>
                  </a:lnTo>
                  <a:lnTo>
                    <a:pt x="435" y="1122"/>
                  </a:lnTo>
                  <a:lnTo>
                    <a:pt x="435" y="1118"/>
                  </a:lnTo>
                  <a:lnTo>
                    <a:pt x="435" y="1114"/>
                  </a:lnTo>
                  <a:lnTo>
                    <a:pt x="435" y="1110"/>
                  </a:lnTo>
                  <a:lnTo>
                    <a:pt x="435" y="1107"/>
                  </a:lnTo>
                  <a:lnTo>
                    <a:pt x="435" y="1101"/>
                  </a:lnTo>
                  <a:lnTo>
                    <a:pt x="435" y="1095"/>
                  </a:lnTo>
                  <a:lnTo>
                    <a:pt x="435" y="1089"/>
                  </a:lnTo>
                  <a:lnTo>
                    <a:pt x="435" y="1084"/>
                  </a:lnTo>
                  <a:lnTo>
                    <a:pt x="435" y="1078"/>
                  </a:lnTo>
                  <a:lnTo>
                    <a:pt x="433" y="1070"/>
                  </a:lnTo>
                  <a:lnTo>
                    <a:pt x="433" y="1065"/>
                  </a:lnTo>
                  <a:lnTo>
                    <a:pt x="433" y="1055"/>
                  </a:lnTo>
                  <a:lnTo>
                    <a:pt x="431" y="1048"/>
                  </a:lnTo>
                  <a:lnTo>
                    <a:pt x="431" y="1040"/>
                  </a:lnTo>
                  <a:lnTo>
                    <a:pt x="429" y="1032"/>
                  </a:lnTo>
                  <a:lnTo>
                    <a:pt x="429" y="1029"/>
                  </a:lnTo>
                  <a:lnTo>
                    <a:pt x="429" y="1025"/>
                  </a:lnTo>
                  <a:lnTo>
                    <a:pt x="427" y="1021"/>
                  </a:lnTo>
                  <a:lnTo>
                    <a:pt x="427" y="1015"/>
                  </a:lnTo>
                  <a:lnTo>
                    <a:pt x="425" y="1012"/>
                  </a:lnTo>
                  <a:lnTo>
                    <a:pt x="425" y="1008"/>
                  </a:lnTo>
                  <a:lnTo>
                    <a:pt x="425" y="1004"/>
                  </a:lnTo>
                  <a:lnTo>
                    <a:pt x="425" y="1000"/>
                  </a:lnTo>
                  <a:lnTo>
                    <a:pt x="424" y="994"/>
                  </a:lnTo>
                  <a:lnTo>
                    <a:pt x="424" y="991"/>
                  </a:lnTo>
                  <a:lnTo>
                    <a:pt x="422" y="985"/>
                  </a:lnTo>
                  <a:lnTo>
                    <a:pt x="422" y="981"/>
                  </a:lnTo>
                  <a:lnTo>
                    <a:pt x="422" y="975"/>
                  </a:lnTo>
                  <a:lnTo>
                    <a:pt x="422" y="972"/>
                  </a:lnTo>
                  <a:lnTo>
                    <a:pt x="420" y="966"/>
                  </a:lnTo>
                  <a:lnTo>
                    <a:pt x="420" y="962"/>
                  </a:lnTo>
                  <a:lnTo>
                    <a:pt x="418" y="956"/>
                  </a:lnTo>
                  <a:lnTo>
                    <a:pt x="418" y="953"/>
                  </a:lnTo>
                  <a:lnTo>
                    <a:pt x="416" y="947"/>
                  </a:lnTo>
                  <a:lnTo>
                    <a:pt x="416" y="943"/>
                  </a:lnTo>
                  <a:lnTo>
                    <a:pt x="416" y="939"/>
                  </a:lnTo>
                  <a:lnTo>
                    <a:pt x="416" y="932"/>
                  </a:lnTo>
                  <a:lnTo>
                    <a:pt x="414" y="928"/>
                  </a:lnTo>
                  <a:lnTo>
                    <a:pt x="414" y="924"/>
                  </a:lnTo>
                  <a:lnTo>
                    <a:pt x="412" y="915"/>
                  </a:lnTo>
                  <a:lnTo>
                    <a:pt x="410" y="905"/>
                  </a:lnTo>
                  <a:lnTo>
                    <a:pt x="408" y="896"/>
                  </a:lnTo>
                  <a:lnTo>
                    <a:pt x="405" y="886"/>
                  </a:lnTo>
                  <a:lnTo>
                    <a:pt x="403" y="877"/>
                  </a:lnTo>
                  <a:lnTo>
                    <a:pt x="401" y="867"/>
                  </a:lnTo>
                  <a:lnTo>
                    <a:pt x="399" y="858"/>
                  </a:lnTo>
                  <a:lnTo>
                    <a:pt x="397" y="848"/>
                  </a:lnTo>
                  <a:lnTo>
                    <a:pt x="395" y="839"/>
                  </a:lnTo>
                  <a:lnTo>
                    <a:pt x="393" y="829"/>
                  </a:lnTo>
                  <a:lnTo>
                    <a:pt x="391" y="820"/>
                  </a:lnTo>
                  <a:lnTo>
                    <a:pt x="389" y="810"/>
                  </a:lnTo>
                  <a:lnTo>
                    <a:pt x="387" y="801"/>
                  </a:lnTo>
                  <a:lnTo>
                    <a:pt x="386" y="789"/>
                  </a:lnTo>
                  <a:lnTo>
                    <a:pt x="384" y="780"/>
                  </a:lnTo>
                  <a:lnTo>
                    <a:pt x="382" y="770"/>
                  </a:lnTo>
                  <a:lnTo>
                    <a:pt x="380" y="761"/>
                  </a:lnTo>
                  <a:lnTo>
                    <a:pt x="378" y="751"/>
                  </a:lnTo>
                  <a:lnTo>
                    <a:pt x="374" y="742"/>
                  </a:lnTo>
                  <a:lnTo>
                    <a:pt x="374" y="732"/>
                  </a:lnTo>
                  <a:lnTo>
                    <a:pt x="372" y="723"/>
                  </a:lnTo>
                  <a:lnTo>
                    <a:pt x="368" y="711"/>
                  </a:lnTo>
                  <a:lnTo>
                    <a:pt x="367" y="702"/>
                  </a:lnTo>
                  <a:lnTo>
                    <a:pt x="365" y="694"/>
                  </a:lnTo>
                  <a:lnTo>
                    <a:pt x="363" y="683"/>
                  </a:lnTo>
                  <a:lnTo>
                    <a:pt x="361" y="673"/>
                  </a:lnTo>
                  <a:lnTo>
                    <a:pt x="357" y="664"/>
                  </a:lnTo>
                  <a:lnTo>
                    <a:pt x="357" y="654"/>
                  </a:lnTo>
                  <a:lnTo>
                    <a:pt x="355" y="645"/>
                  </a:lnTo>
                  <a:lnTo>
                    <a:pt x="353" y="637"/>
                  </a:lnTo>
                  <a:lnTo>
                    <a:pt x="351" y="626"/>
                  </a:lnTo>
                  <a:lnTo>
                    <a:pt x="349" y="618"/>
                  </a:lnTo>
                  <a:lnTo>
                    <a:pt x="348" y="609"/>
                  </a:lnTo>
                  <a:lnTo>
                    <a:pt x="344" y="599"/>
                  </a:lnTo>
                  <a:lnTo>
                    <a:pt x="342" y="590"/>
                  </a:lnTo>
                  <a:lnTo>
                    <a:pt x="340" y="582"/>
                  </a:lnTo>
                  <a:lnTo>
                    <a:pt x="338" y="572"/>
                  </a:lnTo>
                  <a:lnTo>
                    <a:pt x="336" y="565"/>
                  </a:lnTo>
                  <a:lnTo>
                    <a:pt x="334" y="555"/>
                  </a:lnTo>
                  <a:lnTo>
                    <a:pt x="334" y="548"/>
                  </a:lnTo>
                  <a:lnTo>
                    <a:pt x="330" y="540"/>
                  </a:lnTo>
                  <a:lnTo>
                    <a:pt x="329" y="532"/>
                  </a:lnTo>
                  <a:lnTo>
                    <a:pt x="329" y="523"/>
                  </a:lnTo>
                  <a:lnTo>
                    <a:pt x="327" y="517"/>
                  </a:lnTo>
                  <a:lnTo>
                    <a:pt x="323" y="510"/>
                  </a:lnTo>
                  <a:lnTo>
                    <a:pt x="323" y="502"/>
                  </a:lnTo>
                  <a:lnTo>
                    <a:pt x="321" y="494"/>
                  </a:lnTo>
                  <a:lnTo>
                    <a:pt x="321" y="489"/>
                  </a:lnTo>
                  <a:lnTo>
                    <a:pt x="317" y="481"/>
                  </a:lnTo>
                  <a:lnTo>
                    <a:pt x="317" y="475"/>
                  </a:lnTo>
                  <a:lnTo>
                    <a:pt x="315" y="468"/>
                  </a:lnTo>
                  <a:lnTo>
                    <a:pt x="315" y="462"/>
                  </a:lnTo>
                  <a:lnTo>
                    <a:pt x="313" y="456"/>
                  </a:lnTo>
                  <a:lnTo>
                    <a:pt x="313" y="451"/>
                  </a:lnTo>
                  <a:lnTo>
                    <a:pt x="311" y="445"/>
                  </a:lnTo>
                  <a:lnTo>
                    <a:pt x="311" y="439"/>
                  </a:lnTo>
                  <a:lnTo>
                    <a:pt x="309" y="436"/>
                  </a:lnTo>
                  <a:lnTo>
                    <a:pt x="309" y="430"/>
                  </a:lnTo>
                  <a:lnTo>
                    <a:pt x="308" y="426"/>
                  </a:lnTo>
                  <a:lnTo>
                    <a:pt x="308" y="422"/>
                  </a:lnTo>
                  <a:lnTo>
                    <a:pt x="308" y="415"/>
                  </a:lnTo>
                  <a:lnTo>
                    <a:pt x="308" y="409"/>
                  </a:lnTo>
                  <a:lnTo>
                    <a:pt x="308" y="403"/>
                  </a:lnTo>
                  <a:lnTo>
                    <a:pt x="306" y="398"/>
                  </a:lnTo>
                  <a:lnTo>
                    <a:pt x="306" y="392"/>
                  </a:lnTo>
                  <a:lnTo>
                    <a:pt x="308" y="386"/>
                  </a:lnTo>
                  <a:lnTo>
                    <a:pt x="308" y="380"/>
                  </a:lnTo>
                  <a:lnTo>
                    <a:pt x="308" y="375"/>
                  </a:lnTo>
                  <a:lnTo>
                    <a:pt x="308" y="369"/>
                  </a:lnTo>
                  <a:lnTo>
                    <a:pt x="308" y="361"/>
                  </a:lnTo>
                  <a:lnTo>
                    <a:pt x="308" y="356"/>
                  </a:lnTo>
                  <a:lnTo>
                    <a:pt x="309" y="348"/>
                  </a:lnTo>
                  <a:lnTo>
                    <a:pt x="309" y="340"/>
                  </a:lnTo>
                  <a:lnTo>
                    <a:pt x="311" y="335"/>
                  </a:lnTo>
                  <a:lnTo>
                    <a:pt x="311" y="327"/>
                  </a:lnTo>
                  <a:lnTo>
                    <a:pt x="313" y="320"/>
                  </a:lnTo>
                  <a:lnTo>
                    <a:pt x="313" y="312"/>
                  </a:lnTo>
                  <a:lnTo>
                    <a:pt x="317" y="304"/>
                  </a:lnTo>
                  <a:lnTo>
                    <a:pt x="317" y="297"/>
                  </a:lnTo>
                  <a:lnTo>
                    <a:pt x="319" y="289"/>
                  </a:lnTo>
                  <a:lnTo>
                    <a:pt x="321" y="280"/>
                  </a:lnTo>
                  <a:lnTo>
                    <a:pt x="323" y="272"/>
                  </a:lnTo>
                  <a:lnTo>
                    <a:pt x="323" y="264"/>
                  </a:lnTo>
                  <a:lnTo>
                    <a:pt x="327" y="257"/>
                  </a:lnTo>
                  <a:lnTo>
                    <a:pt x="329" y="249"/>
                  </a:lnTo>
                  <a:lnTo>
                    <a:pt x="330" y="240"/>
                  </a:lnTo>
                  <a:lnTo>
                    <a:pt x="330" y="232"/>
                  </a:lnTo>
                  <a:lnTo>
                    <a:pt x="334" y="225"/>
                  </a:lnTo>
                  <a:lnTo>
                    <a:pt x="334" y="217"/>
                  </a:lnTo>
                  <a:lnTo>
                    <a:pt x="338" y="209"/>
                  </a:lnTo>
                  <a:lnTo>
                    <a:pt x="338" y="198"/>
                  </a:lnTo>
                  <a:lnTo>
                    <a:pt x="340" y="192"/>
                  </a:lnTo>
                  <a:lnTo>
                    <a:pt x="344" y="183"/>
                  </a:lnTo>
                  <a:lnTo>
                    <a:pt x="346" y="175"/>
                  </a:lnTo>
                  <a:lnTo>
                    <a:pt x="348" y="168"/>
                  </a:lnTo>
                  <a:lnTo>
                    <a:pt x="349" y="160"/>
                  </a:lnTo>
                  <a:lnTo>
                    <a:pt x="351" y="152"/>
                  </a:lnTo>
                  <a:lnTo>
                    <a:pt x="353" y="145"/>
                  </a:lnTo>
                  <a:lnTo>
                    <a:pt x="355" y="137"/>
                  </a:lnTo>
                  <a:lnTo>
                    <a:pt x="357" y="129"/>
                  </a:lnTo>
                  <a:lnTo>
                    <a:pt x="359" y="122"/>
                  </a:lnTo>
                  <a:lnTo>
                    <a:pt x="361" y="114"/>
                  </a:lnTo>
                  <a:lnTo>
                    <a:pt x="363" y="109"/>
                  </a:lnTo>
                  <a:lnTo>
                    <a:pt x="365" y="101"/>
                  </a:lnTo>
                  <a:lnTo>
                    <a:pt x="365" y="93"/>
                  </a:lnTo>
                  <a:lnTo>
                    <a:pt x="368" y="88"/>
                  </a:lnTo>
                  <a:lnTo>
                    <a:pt x="368" y="80"/>
                  </a:lnTo>
                  <a:lnTo>
                    <a:pt x="370" y="74"/>
                  </a:lnTo>
                  <a:lnTo>
                    <a:pt x="372" y="69"/>
                  </a:lnTo>
                  <a:lnTo>
                    <a:pt x="374" y="63"/>
                  </a:lnTo>
                  <a:lnTo>
                    <a:pt x="374" y="57"/>
                  </a:lnTo>
                  <a:lnTo>
                    <a:pt x="376" y="52"/>
                  </a:lnTo>
                  <a:lnTo>
                    <a:pt x="378" y="46"/>
                  </a:lnTo>
                  <a:lnTo>
                    <a:pt x="378" y="42"/>
                  </a:lnTo>
                  <a:lnTo>
                    <a:pt x="378" y="36"/>
                  </a:lnTo>
                  <a:lnTo>
                    <a:pt x="380" y="33"/>
                  </a:lnTo>
                  <a:lnTo>
                    <a:pt x="380" y="29"/>
                  </a:lnTo>
                  <a:lnTo>
                    <a:pt x="382" y="25"/>
                  </a:lnTo>
                  <a:lnTo>
                    <a:pt x="382" y="19"/>
                  </a:lnTo>
                  <a:lnTo>
                    <a:pt x="384" y="14"/>
                  </a:lnTo>
                  <a:lnTo>
                    <a:pt x="382" y="10"/>
                  </a:lnTo>
                  <a:lnTo>
                    <a:pt x="382" y="8"/>
                  </a:lnTo>
                  <a:lnTo>
                    <a:pt x="378" y="4"/>
                  </a:lnTo>
                  <a:lnTo>
                    <a:pt x="374" y="2"/>
                  </a:lnTo>
                  <a:lnTo>
                    <a:pt x="368" y="0"/>
                  </a:lnTo>
                  <a:lnTo>
                    <a:pt x="361" y="0"/>
                  </a:lnTo>
                  <a:lnTo>
                    <a:pt x="357" y="0"/>
                  </a:lnTo>
                  <a:lnTo>
                    <a:pt x="351" y="0"/>
                  </a:lnTo>
                  <a:lnTo>
                    <a:pt x="348" y="0"/>
                  </a:lnTo>
                  <a:lnTo>
                    <a:pt x="342" y="0"/>
                  </a:lnTo>
                  <a:lnTo>
                    <a:pt x="336" y="2"/>
                  </a:lnTo>
                  <a:lnTo>
                    <a:pt x="330" y="2"/>
                  </a:lnTo>
                  <a:lnTo>
                    <a:pt x="325" y="2"/>
                  </a:lnTo>
                  <a:lnTo>
                    <a:pt x="319" y="4"/>
                  </a:lnTo>
                  <a:lnTo>
                    <a:pt x="313" y="4"/>
                  </a:lnTo>
                  <a:lnTo>
                    <a:pt x="306" y="6"/>
                  </a:lnTo>
                  <a:lnTo>
                    <a:pt x="298" y="6"/>
                  </a:lnTo>
                  <a:lnTo>
                    <a:pt x="292" y="8"/>
                  </a:lnTo>
                  <a:lnTo>
                    <a:pt x="283" y="8"/>
                  </a:lnTo>
                  <a:lnTo>
                    <a:pt x="275" y="10"/>
                  </a:lnTo>
                  <a:lnTo>
                    <a:pt x="270" y="10"/>
                  </a:lnTo>
                  <a:lnTo>
                    <a:pt x="262" y="10"/>
                  </a:lnTo>
                  <a:lnTo>
                    <a:pt x="252" y="10"/>
                  </a:lnTo>
                  <a:lnTo>
                    <a:pt x="247" y="12"/>
                  </a:lnTo>
                  <a:lnTo>
                    <a:pt x="237" y="12"/>
                  </a:lnTo>
                  <a:lnTo>
                    <a:pt x="230" y="12"/>
                  </a:lnTo>
                  <a:lnTo>
                    <a:pt x="226" y="12"/>
                  </a:lnTo>
                  <a:lnTo>
                    <a:pt x="220" y="12"/>
                  </a:lnTo>
                  <a:lnTo>
                    <a:pt x="216" y="12"/>
                  </a:lnTo>
                  <a:lnTo>
                    <a:pt x="213" y="12"/>
                  </a:lnTo>
                  <a:lnTo>
                    <a:pt x="209" y="12"/>
                  </a:lnTo>
                  <a:lnTo>
                    <a:pt x="203" y="12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2" y="10"/>
                  </a:lnTo>
                  <a:lnTo>
                    <a:pt x="186" y="10"/>
                  </a:lnTo>
                  <a:lnTo>
                    <a:pt x="182" y="10"/>
                  </a:lnTo>
                  <a:lnTo>
                    <a:pt x="178" y="10"/>
                  </a:lnTo>
                  <a:lnTo>
                    <a:pt x="169" y="8"/>
                  </a:lnTo>
                  <a:lnTo>
                    <a:pt x="161" y="8"/>
                  </a:lnTo>
                  <a:lnTo>
                    <a:pt x="152" y="6"/>
                  </a:lnTo>
                  <a:lnTo>
                    <a:pt x="146" y="6"/>
                  </a:lnTo>
                  <a:lnTo>
                    <a:pt x="138" y="6"/>
                  </a:lnTo>
                  <a:lnTo>
                    <a:pt x="131" y="6"/>
                  </a:lnTo>
                  <a:lnTo>
                    <a:pt x="125" y="4"/>
                  </a:lnTo>
                  <a:lnTo>
                    <a:pt x="117" y="2"/>
                  </a:lnTo>
                  <a:lnTo>
                    <a:pt x="112" y="2"/>
                  </a:lnTo>
                  <a:lnTo>
                    <a:pt x="106" y="2"/>
                  </a:lnTo>
                  <a:lnTo>
                    <a:pt x="100" y="2"/>
                  </a:lnTo>
                  <a:lnTo>
                    <a:pt x="95" y="2"/>
                  </a:lnTo>
                  <a:lnTo>
                    <a:pt x="91" y="2"/>
                  </a:lnTo>
                  <a:lnTo>
                    <a:pt x="85" y="2"/>
                  </a:lnTo>
                  <a:lnTo>
                    <a:pt x="81" y="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0" y="0"/>
                  </a:lnTo>
                  <a:lnTo>
                    <a:pt x="55" y="0"/>
                  </a:lnTo>
                  <a:lnTo>
                    <a:pt x="49" y="0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auto">
            <a:xfrm flipH="1">
              <a:off x="4812416" y="5564223"/>
              <a:ext cx="481735" cy="526835"/>
            </a:xfrm>
            <a:custGeom>
              <a:avLst/>
              <a:gdLst>
                <a:gd name="T0" fmla="*/ 65 w 187"/>
                <a:gd name="T1" fmla="*/ 329 h 203"/>
                <a:gd name="T2" fmla="*/ 98 w 187"/>
                <a:gd name="T3" fmla="*/ 282 h 203"/>
                <a:gd name="T4" fmla="*/ 124 w 187"/>
                <a:gd name="T5" fmla="*/ 242 h 203"/>
                <a:gd name="T6" fmla="*/ 148 w 187"/>
                <a:gd name="T7" fmla="*/ 209 h 203"/>
                <a:gd name="T8" fmla="*/ 185 w 187"/>
                <a:gd name="T9" fmla="*/ 185 h 203"/>
                <a:gd name="T10" fmla="*/ 216 w 187"/>
                <a:gd name="T11" fmla="*/ 154 h 203"/>
                <a:gd name="T12" fmla="*/ 245 w 187"/>
                <a:gd name="T13" fmla="*/ 132 h 203"/>
                <a:gd name="T14" fmla="*/ 281 w 187"/>
                <a:gd name="T15" fmla="*/ 97 h 203"/>
                <a:gd name="T16" fmla="*/ 318 w 187"/>
                <a:gd name="T17" fmla="*/ 68 h 203"/>
                <a:gd name="T18" fmla="*/ 353 w 187"/>
                <a:gd name="T19" fmla="*/ 48 h 203"/>
                <a:gd name="T20" fmla="*/ 388 w 187"/>
                <a:gd name="T21" fmla="*/ 29 h 203"/>
                <a:gd name="T22" fmla="*/ 429 w 187"/>
                <a:gd name="T23" fmla="*/ 13 h 203"/>
                <a:gd name="T24" fmla="*/ 466 w 187"/>
                <a:gd name="T25" fmla="*/ 0 h 203"/>
                <a:gd name="T26" fmla="*/ 503 w 187"/>
                <a:gd name="T27" fmla="*/ 0 h 203"/>
                <a:gd name="T28" fmla="*/ 534 w 187"/>
                <a:gd name="T29" fmla="*/ 0 h 203"/>
                <a:gd name="T30" fmla="*/ 562 w 187"/>
                <a:gd name="T31" fmla="*/ 0 h 203"/>
                <a:gd name="T32" fmla="*/ 586 w 187"/>
                <a:gd name="T33" fmla="*/ 8 h 203"/>
                <a:gd name="T34" fmla="*/ 586 w 187"/>
                <a:gd name="T35" fmla="*/ 23 h 203"/>
                <a:gd name="T36" fmla="*/ 566 w 187"/>
                <a:gd name="T37" fmla="*/ 48 h 203"/>
                <a:gd name="T38" fmla="*/ 525 w 187"/>
                <a:gd name="T39" fmla="*/ 85 h 203"/>
                <a:gd name="T40" fmla="*/ 488 w 187"/>
                <a:gd name="T41" fmla="*/ 116 h 203"/>
                <a:gd name="T42" fmla="*/ 461 w 187"/>
                <a:gd name="T43" fmla="*/ 144 h 203"/>
                <a:gd name="T44" fmla="*/ 436 w 187"/>
                <a:gd name="T45" fmla="*/ 173 h 203"/>
                <a:gd name="T46" fmla="*/ 407 w 187"/>
                <a:gd name="T47" fmla="*/ 197 h 203"/>
                <a:gd name="T48" fmla="*/ 388 w 187"/>
                <a:gd name="T49" fmla="*/ 234 h 203"/>
                <a:gd name="T50" fmla="*/ 363 w 187"/>
                <a:gd name="T51" fmla="*/ 267 h 203"/>
                <a:gd name="T52" fmla="*/ 341 w 187"/>
                <a:gd name="T53" fmla="*/ 303 h 203"/>
                <a:gd name="T54" fmla="*/ 322 w 187"/>
                <a:gd name="T55" fmla="*/ 335 h 203"/>
                <a:gd name="T56" fmla="*/ 309 w 187"/>
                <a:gd name="T57" fmla="*/ 368 h 203"/>
                <a:gd name="T58" fmla="*/ 299 w 187"/>
                <a:gd name="T59" fmla="*/ 399 h 203"/>
                <a:gd name="T60" fmla="*/ 289 w 187"/>
                <a:gd name="T61" fmla="*/ 433 h 203"/>
                <a:gd name="T62" fmla="*/ 281 w 187"/>
                <a:gd name="T63" fmla="*/ 463 h 203"/>
                <a:gd name="T64" fmla="*/ 270 w 187"/>
                <a:gd name="T65" fmla="*/ 494 h 203"/>
                <a:gd name="T66" fmla="*/ 264 w 187"/>
                <a:gd name="T67" fmla="*/ 520 h 203"/>
                <a:gd name="T68" fmla="*/ 256 w 187"/>
                <a:gd name="T69" fmla="*/ 555 h 203"/>
                <a:gd name="T70" fmla="*/ 240 w 187"/>
                <a:gd name="T71" fmla="*/ 590 h 203"/>
                <a:gd name="T72" fmla="*/ 222 w 187"/>
                <a:gd name="T73" fmla="*/ 632 h 203"/>
                <a:gd name="T74" fmla="*/ 196 w 187"/>
                <a:gd name="T75" fmla="*/ 647 h 203"/>
                <a:gd name="T76" fmla="*/ 168 w 187"/>
                <a:gd name="T77" fmla="*/ 655 h 203"/>
                <a:gd name="T78" fmla="*/ 124 w 187"/>
                <a:gd name="T79" fmla="*/ 658 h 203"/>
                <a:gd name="T80" fmla="*/ 98 w 187"/>
                <a:gd name="T81" fmla="*/ 658 h 203"/>
                <a:gd name="T82" fmla="*/ 65 w 187"/>
                <a:gd name="T83" fmla="*/ 658 h 203"/>
                <a:gd name="T84" fmla="*/ 31 w 187"/>
                <a:gd name="T85" fmla="*/ 647 h 203"/>
                <a:gd name="T86" fmla="*/ 8 w 187"/>
                <a:gd name="T87" fmla="*/ 625 h 203"/>
                <a:gd name="T88" fmla="*/ 0 w 187"/>
                <a:gd name="T89" fmla="*/ 590 h 203"/>
                <a:gd name="T90" fmla="*/ 0 w 187"/>
                <a:gd name="T91" fmla="*/ 562 h 203"/>
                <a:gd name="T92" fmla="*/ 0 w 187"/>
                <a:gd name="T93" fmla="*/ 524 h 203"/>
                <a:gd name="T94" fmla="*/ 8 w 187"/>
                <a:gd name="T95" fmla="*/ 494 h 203"/>
                <a:gd name="T96" fmla="*/ 13 w 187"/>
                <a:gd name="T97" fmla="*/ 463 h 203"/>
                <a:gd name="T98" fmla="*/ 20 w 187"/>
                <a:gd name="T99" fmla="*/ 438 h 203"/>
                <a:gd name="T100" fmla="*/ 25 w 187"/>
                <a:gd name="T101" fmla="*/ 405 h 203"/>
                <a:gd name="T102" fmla="*/ 49 w 187"/>
                <a:gd name="T103" fmla="*/ 377 h 203"/>
                <a:gd name="T104" fmla="*/ 60 w 187"/>
                <a:gd name="T105" fmla="*/ 344 h 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7"/>
                <a:gd name="T160" fmla="*/ 0 h 203"/>
                <a:gd name="T161" fmla="*/ 187 w 187"/>
                <a:gd name="T162" fmla="*/ 203 h 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7" h="203">
                  <a:moveTo>
                    <a:pt x="19" y="106"/>
                  </a:moveTo>
                  <a:lnTo>
                    <a:pt x="21" y="101"/>
                  </a:lnTo>
                  <a:lnTo>
                    <a:pt x="25" y="95"/>
                  </a:lnTo>
                  <a:lnTo>
                    <a:pt x="31" y="87"/>
                  </a:lnTo>
                  <a:lnTo>
                    <a:pt x="38" y="80"/>
                  </a:lnTo>
                  <a:lnTo>
                    <a:pt x="40" y="74"/>
                  </a:lnTo>
                  <a:lnTo>
                    <a:pt x="44" y="70"/>
                  </a:lnTo>
                  <a:lnTo>
                    <a:pt x="48" y="64"/>
                  </a:lnTo>
                  <a:lnTo>
                    <a:pt x="54" y="61"/>
                  </a:lnTo>
                  <a:lnTo>
                    <a:pt x="59" y="57"/>
                  </a:lnTo>
                  <a:lnTo>
                    <a:pt x="63" y="53"/>
                  </a:lnTo>
                  <a:lnTo>
                    <a:pt x="69" y="47"/>
                  </a:lnTo>
                  <a:lnTo>
                    <a:pt x="75" y="44"/>
                  </a:lnTo>
                  <a:lnTo>
                    <a:pt x="78" y="40"/>
                  </a:lnTo>
                  <a:lnTo>
                    <a:pt x="84" y="34"/>
                  </a:lnTo>
                  <a:lnTo>
                    <a:pt x="90" y="30"/>
                  </a:lnTo>
                  <a:lnTo>
                    <a:pt x="95" y="26"/>
                  </a:lnTo>
                  <a:lnTo>
                    <a:pt x="101" y="21"/>
                  </a:lnTo>
                  <a:lnTo>
                    <a:pt x="107" y="19"/>
                  </a:lnTo>
                  <a:lnTo>
                    <a:pt x="113" y="15"/>
                  </a:lnTo>
                  <a:lnTo>
                    <a:pt x="120" y="13"/>
                  </a:lnTo>
                  <a:lnTo>
                    <a:pt x="124" y="9"/>
                  </a:lnTo>
                  <a:lnTo>
                    <a:pt x="130" y="7"/>
                  </a:lnTo>
                  <a:lnTo>
                    <a:pt x="137" y="4"/>
                  </a:lnTo>
                  <a:lnTo>
                    <a:pt x="143" y="2"/>
                  </a:lnTo>
                  <a:lnTo>
                    <a:pt x="149" y="0"/>
                  </a:lnTo>
                  <a:lnTo>
                    <a:pt x="154" y="0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70" y="0"/>
                  </a:lnTo>
                  <a:lnTo>
                    <a:pt x="175" y="0"/>
                  </a:lnTo>
                  <a:lnTo>
                    <a:pt x="179" y="0"/>
                  </a:lnTo>
                  <a:lnTo>
                    <a:pt x="183" y="0"/>
                  </a:lnTo>
                  <a:lnTo>
                    <a:pt x="187" y="2"/>
                  </a:lnTo>
                  <a:lnTo>
                    <a:pt x="187" y="4"/>
                  </a:lnTo>
                  <a:lnTo>
                    <a:pt x="187" y="7"/>
                  </a:lnTo>
                  <a:lnTo>
                    <a:pt x="185" y="11"/>
                  </a:lnTo>
                  <a:lnTo>
                    <a:pt x="181" y="15"/>
                  </a:lnTo>
                  <a:lnTo>
                    <a:pt x="175" y="21"/>
                  </a:lnTo>
                  <a:lnTo>
                    <a:pt x="168" y="26"/>
                  </a:lnTo>
                  <a:lnTo>
                    <a:pt x="160" y="34"/>
                  </a:lnTo>
                  <a:lnTo>
                    <a:pt x="156" y="36"/>
                  </a:lnTo>
                  <a:lnTo>
                    <a:pt x="151" y="40"/>
                  </a:lnTo>
                  <a:lnTo>
                    <a:pt x="147" y="44"/>
                  </a:lnTo>
                  <a:lnTo>
                    <a:pt x="143" y="49"/>
                  </a:lnTo>
                  <a:lnTo>
                    <a:pt x="139" y="53"/>
                  </a:lnTo>
                  <a:lnTo>
                    <a:pt x="135" y="57"/>
                  </a:lnTo>
                  <a:lnTo>
                    <a:pt x="130" y="61"/>
                  </a:lnTo>
                  <a:lnTo>
                    <a:pt x="126" y="68"/>
                  </a:lnTo>
                  <a:lnTo>
                    <a:pt x="124" y="72"/>
                  </a:lnTo>
                  <a:lnTo>
                    <a:pt x="120" y="76"/>
                  </a:lnTo>
                  <a:lnTo>
                    <a:pt x="116" y="82"/>
                  </a:lnTo>
                  <a:lnTo>
                    <a:pt x="113" y="87"/>
                  </a:lnTo>
                  <a:lnTo>
                    <a:pt x="109" y="93"/>
                  </a:lnTo>
                  <a:lnTo>
                    <a:pt x="105" y="97"/>
                  </a:lnTo>
                  <a:lnTo>
                    <a:pt x="103" y="103"/>
                  </a:lnTo>
                  <a:lnTo>
                    <a:pt x="101" y="108"/>
                  </a:lnTo>
                  <a:lnTo>
                    <a:pt x="99" y="114"/>
                  </a:lnTo>
                  <a:lnTo>
                    <a:pt x="97" y="118"/>
                  </a:lnTo>
                  <a:lnTo>
                    <a:pt x="95" y="123"/>
                  </a:lnTo>
                  <a:lnTo>
                    <a:pt x="94" y="129"/>
                  </a:lnTo>
                  <a:lnTo>
                    <a:pt x="92" y="133"/>
                  </a:lnTo>
                  <a:lnTo>
                    <a:pt x="90" y="139"/>
                  </a:lnTo>
                  <a:lnTo>
                    <a:pt x="90" y="142"/>
                  </a:lnTo>
                  <a:lnTo>
                    <a:pt x="88" y="146"/>
                  </a:lnTo>
                  <a:lnTo>
                    <a:pt x="86" y="152"/>
                  </a:lnTo>
                  <a:lnTo>
                    <a:pt x="86" y="156"/>
                  </a:lnTo>
                  <a:lnTo>
                    <a:pt x="84" y="160"/>
                  </a:lnTo>
                  <a:lnTo>
                    <a:pt x="84" y="163"/>
                  </a:lnTo>
                  <a:lnTo>
                    <a:pt x="82" y="171"/>
                  </a:lnTo>
                  <a:lnTo>
                    <a:pt x="80" y="179"/>
                  </a:lnTo>
                  <a:lnTo>
                    <a:pt x="76" y="182"/>
                  </a:lnTo>
                  <a:lnTo>
                    <a:pt x="75" y="188"/>
                  </a:lnTo>
                  <a:lnTo>
                    <a:pt x="71" y="194"/>
                  </a:lnTo>
                  <a:lnTo>
                    <a:pt x="67" y="198"/>
                  </a:lnTo>
                  <a:lnTo>
                    <a:pt x="63" y="199"/>
                  </a:lnTo>
                  <a:lnTo>
                    <a:pt x="59" y="201"/>
                  </a:lnTo>
                  <a:lnTo>
                    <a:pt x="54" y="201"/>
                  </a:lnTo>
                  <a:lnTo>
                    <a:pt x="46" y="203"/>
                  </a:lnTo>
                  <a:lnTo>
                    <a:pt x="40" y="203"/>
                  </a:lnTo>
                  <a:lnTo>
                    <a:pt x="37" y="203"/>
                  </a:lnTo>
                  <a:lnTo>
                    <a:pt x="31" y="203"/>
                  </a:lnTo>
                  <a:lnTo>
                    <a:pt x="25" y="203"/>
                  </a:lnTo>
                  <a:lnTo>
                    <a:pt x="21" y="203"/>
                  </a:lnTo>
                  <a:lnTo>
                    <a:pt x="18" y="203"/>
                  </a:lnTo>
                  <a:lnTo>
                    <a:pt x="10" y="199"/>
                  </a:lnTo>
                  <a:lnTo>
                    <a:pt x="6" y="196"/>
                  </a:lnTo>
                  <a:lnTo>
                    <a:pt x="2" y="192"/>
                  </a:lnTo>
                  <a:lnTo>
                    <a:pt x="2" y="188"/>
                  </a:lnTo>
                  <a:lnTo>
                    <a:pt x="0" y="182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0" y="167"/>
                  </a:lnTo>
                  <a:lnTo>
                    <a:pt x="0" y="161"/>
                  </a:lnTo>
                  <a:lnTo>
                    <a:pt x="2" y="158"/>
                  </a:lnTo>
                  <a:lnTo>
                    <a:pt x="2" y="152"/>
                  </a:lnTo>
                  <a:lnTo>
                    <a:pt x="2" y="148"/>
                  </a:lnTo>
                  <a:lnTo>
                    <a:pt x="4" y="142"/>
                  </a:lnTo>
                  <a:lnTo>
                    <a:pt x="6" y="139"/>
                  </a:lnTo>
                  <a:lnTo>
                    <a:pt x="6" y="135"/>
                  </a:lnTo>
                  <a:lnTo>
                    <a:pt x="8" y="131"/>
                  </a:lnTo>
                  <a:lnTo>
                    <a:pt x="8" y="125"/>
                  </a:lnTo>
                  <a:lnTo>
                    <a:pt x="12" y="122"/>
                  </a:lnTo>
                  <a:lnTo>
                    <a:pt x="16" y="116"/>
                  </a:lnTo>
                  <a:lnTo>
                    <a:pt x="19" y="1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14" name="Freeform 23"/>
            <p:cNvSpPr>
              <a:spLocks/>
            </p:cNvSpPr>
            <p:nvPr/>
          </p:nvSpPr>
          <p:spPr bwMode="auto">
            <a:xfrm flipH="1">
              <a:off x="6135532" y="2495462"/>
              <a:ext cx="526834" cy="268543"/>
            </a:xfrm>
            <a:custGeom>
              <a:avLst/>
              <a:gdLst>
                <a:gd name="T0" fmla="*/ 8 w 203"/>
                <a:gd name="T1" fmla="*/ 0 h 105"/>
                <a:gd name="T2" fmla="*/ 41 w 203"/>
                <a:gd name="T3" fmla="*/ 0 h 105"/>
                <a:gd name="T4" fmla="*/ 85 w 203"/>
                <a:gd name="T5" fmla="*/ 0 h 105"/>
                <a:gd name="T6" fmla="*/ 132 w 203"/>
                <a:gd name="T7" fmla="*/ 0 h 105"/>
                <a:gd name="T8" fmla="*/ 167 w 203"/>
                <a:gd name="T9" fmla="*/ 2 h 105"/>
                <a:gd name="T10" fmla="*/ 192 w 203"/>
                <a:gd name="T11" fmla="*/ 2 h 105"/>
                <a:gd name="T12" fmla="*/ 222 w 203"/>
                <a:gd name="T13" fmla="*/ 11 h 105"/>
                <a:gd name="T14" fmla="*/ 253 w 203"/>
                <a:gd name="T15" fmla="*/ 11 h 105"/>
                <a:gd name="T16" fmla="*/ 282 w 203"/>
                <a:gd name="T17" fmla="*/ 17 h 105"/>
                <a:gd name="T18" fmla="*/ 315 w 203"/>
                <a:gd name="T19" fmla="*/ 24 h 105"/>
                <a:gd name="T20" fmla="*/ 344 w 203"/>
                <a:gd name="T21" fmla="*/ 24 h 105"/>
                <a:gd name="T22" fmla="*/ 368 w 203"/>
                <a:gd name="T23" fmla="*/ 30 h 105"/>
                <a:gd name="T24" fmla="*/ 399 w 203"/>
                <a:gd name="T25" fmla="*/ 30 h 105"/>
                <a:gd name="T26" fmla="*/ 438 w 203"/>
                <a:gd name="T27" fmla="*/ 37 h 105"/>
                <a:gd name="T28" fmla="*/ 463 w 203"/>
                <a:gd name="T29" fmla="*/ 37 h 105"/>
                <a:gd name="T30" fmla="*/ 489 w 203"/>
                <a:gd name="T31" fmla="*/ 40 h 105"/>
                <a:gd name="T32" fmla="*/ 529 w 203"/>
                <a:gd name="T33" fmla="*/ 50 h 105"/>
                <a:gd name="T34" fmla="*/ 572 w 203"/>
                <a:gd name="T35" fmla="*/ 62 h 105"/>
                <a:gd name="T36" fmla="*/ 619 w 203"/>
                <a:gd name="T37" fmla="*/ 76 h 105"/>
                <a:gd name="T38" fmla="*/ 639 w 203"/>
                <a:gd name="T39" fmla="*/ 81 h 105"/>
                <a:gd name="T40" fmla="*/ 658 w 203"/>
                <a:gd name="T41" fmla="*/ 100 h 105"/>
                <a:gd name="T42" fmla="*/ 658 w 203"/>
                <a:gd name="T43" fmla="*/ 115 h 105"/>
                <a:gd name="T44" fmla="*/ 647 w 203"/>
                <a:gd name="T45" fmla="*/ 146 h 105"/>
                <a:gd name="T46" fmla="*/ 632 w 203"/>
                <a:gd name="T47" fmla="*/ 178 h 105"/>
                <a:gd name="T48" fmla="*/ 598 w 203"/>
                <a:gd name="T49" fmla="*/ 215 h 105"/>
                <a:gd name="T50" fmla="*/ 562 w 203"/>
                <a:gd name="T51" fmla="*/ 243 h 105"/>
                <a:gd name="T52" fmla="*/ 517 w 203"/>
                <a:gd name="T53" fmla="*/ 272 h 105"/>
                <a:gd name="T54" fmla="*/ 466 w 203"/>
                <a:gd name="T55" fmla="*/ 288 h 105"/>
                <a:gd name="T56" fmla="*/ 418 w 203"/>
                <a:gd name="T57" fmla="*/ 313 h 105"/>
                <a:gd name="T58" fmla="*/ 368 w 203"/>
                <a:gd name="T59" fmla="*/ 316 h 105"/>
                <a:gd name="T60" fmla="*/ 315 w 203"/>
                <a:gd name="T61" fmla="*/ 316 h 105"/>
                <a:gd name="T62" fmla="*/ 265 w 203"/>
                <a:gd name="T63" fmla="*/ 313 h 105"/>
                <a:gd name="T64" fmla="*/ 222 w 203"/>
                <a:gd name="T65" fmla="*/ 301 h 105"/>
                <a:gd name="T66" fmla="*/ 181 w 203"/>
                <a:gd name="T67" fmla="*/ 283 h 105"/>
                <a:gd name="T68" fmla="*/ 134 w 203"/>
                <a:gd name="T69" fmla="*/ 266 h 105"/>
                <a:gd name="T70" fmla="*/ 106 w 203"/>
                <a:gd name="T71" fmla="*/ 243 h 105"/>
                <a:gd name="T72" fmla="*/ 77 w 203"/>
                <a:gd name="T73" fmla="*/ 215 h 105"/>
                <a:gd name="T74" fmla="*/ 48 w 203"/>
                <a:gd name="T75" fmla="*/ 178 h 105"/>
                <a:gd name="T76" fmla="*/ 23 w 203"/>
                <a:gd name="T77" fmla="*/ 146 h 105"/>
                <a:gd name="T78" fmla="*/ 10 w 203"/>
                <a:gd name="T79" fmla="*/ 115 h 105"/>
                <a:gd name="T80" fmla="*/ 0 w 203"/>
                <a:gd name="T81" fmla="*/ 81 h 105"/>
                <a:gd name="T82" fmla="*/ 0 w 203"/>
                <a:gd name="T83" fmla="*/ 57 h 105"/>
                <a:gd name="T84" fmla="*/ 0 w 203"/>
                <a:gd name="T85" fmla="*/ 37 h 105"/>
                <a:gd name="T86" fmla="*/ 0 w 203"/>
                <a:gd name="T87" fmla="*/ 11 h 105"/>
                <a:gd name="T88" fmla="*/ 0 w 203"/>
                <a:gd name="T89" fmla="*/ 2 h 10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3"/>
                <a:gd name="T136" fmla="*/ 0 h 105"/>
                <a:gd name="T137" fmla="*/ 203 w 203"/>
                <a:gd name="T138" fmla="*/ 105 h 10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3" h="105">
                  <a:moveTo>
                    <a:pt x="0" y="2"/>
                  </a:moveTo>
                  <a:lnTo>
                    <a:pt x="2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7" y="2"/>
                  </a:lnTo>
                  <a:lnTo>
                    <a:pt x="51" y="2"/>
                  </a:lnTo>
                  <a:lnTo>
                    <a:pt x="55" y="2"/>
                  </a:lnTo>
                  <a:lnTo>
                    <a:pt x="59" y="2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8" y="4"/>
                  </a:lnTo>
                  <a:lnTo>
                    <a:pt x="81" y="6"/>
                  </a:lnTo>
                  <a:lnTo>
                    <a:pt x="87" y="6"/>
                  </a:lnTo>
                  <a:lnTo>
                    <a:pt x="91" y="6"/>
                  </a:lnTo>
                  <a:lnTo>
                    <a:pt x="97" y="8"/>
                  </a:lnTo>
                  <a:lnTo>
                    <a:pt x="100" y="8"/>
                  </a:lnTo>
                  <a:lnTo>
                    <a:pt x="106" y="8"/>
                  </a:lnTo>
                  <a:lnTo>
                    <a:pt x="110" y="8"/>
                  </a:lnTo>
                  <a:lnTo>
                    <a:pt x="114" y="10"/>
                  </a:lnTo>
                  <a:lnTo>
                    <a:pt x="119" y="10"/>
                  </a:lnTo>
                  <a:lnTo>
                    <a:pt x="123" y="10"/>
                  </a:lnTo>
                  <a:lnTo>
                    <a:pt x="129" y="10"/>
                  </a:lnTo>
                  <a:lnTo>
                    <a:pt x="135" y="12"/>
                  </a:lnTo>
                  <a:lnTo>
                    <a:pt x="138" y="12"/>
                  </a:lnTo>
                  <a:lnTo>
                    <a:pt x="142" y="12"/>
                  </a:lnTo>
                  <a:lnTo>
                    <a:pt x="148" y="14"/>
                  </a:lnTo>
                  <a:lnTo>
                    <a:pt x="150" y="14"/>
                  </a:lnTo>
                  <a:lnTo>
                    <a:pt x="156" y="16"/>
                  </a:lnTo>
                  <a:lnTo>
                    <a:pt x="163" y="17"/>
                  </a:lnTo>
                  <a:lnTo>
                    <a:pt x="171" y="19"/>
                  </a:lnTo>
                  <a:lnTo>
                    <a:pt x="176" y="21"/>
                  </a:lnTo>
                  <a:lnTo>
                    <a:pt x="184" y="23"/>
                  </a:lnTo>
                  <a:lnTo>
                    <a:pt x="190" y="25"/>
                  </a:lnTo>
                  <a:lnTo>
                    <a:pt x="194" y="27"/>
                  </a:lnTo>
                  <a:lnTo>
                    <a:pt x="197" y="27"/>
                  </a:lnTo>
                  <a:lnTo>
                    <a:pt x="201" y="31"/>
                  </a:lnTo>
                  <a:lnTo>
                    <a:pt x="203" y="33"/>
                  </a:lnTo>
                  <a:lnTo>
                    <a:pt x="203" y="35"/>
                  </a:lnTo>
                  <a:lnTo>
                    <a:pt x="203" y="38"/>
                  </a:lnTo>
                  <a:lnTo>
                    <a:pt x="201" y="44"/>
                  </a:lnTo>
                  <a:lnTo>
                    <a:pt x="199" y="48"/>
                  </a:lnTo>
                  <a:lnTo>
                    <a:pt x="197" y="54"/>
                  </a:lnTo>
                  <a:lnTo>
                    <a:pt x="194" y="59"/>
                  </a:lnTo>
                  <a:lnTo>
                    <a:pt x="190" y="65"/>
                  </a:lnTo>
                  <a:lnTo>
                    <a:pt x="184" y="71"/>
                  </a:lnTo>
                  <a:lnTo>
                    <a:pt x="178" y="75"/>
                  </a:lnTo>
                  <a:lnTo>
                    <a:pt x="173" y="80"/>
                  </a:lnTo>
                  <a:lnTo>
                    <a:pt x="167" y="86"/>
                  </a:lnTo>
                  <a:lnTo>
                    <a:pt x="159" y="90"/>
                  </a:lnTo>
                  <a:lnTo>
                    <a:pt x="152" y="94"/>
                  </a:lnTo>
                  <a:lnTo>
                    <a:pt x="144" y="95"/>
                  </a:lnTo>
                  <a:lnTo>
                    <a:pt x="137" y="99"/>
                  </a:lnTo>
                  <a:lnTo>
                    <a:pt x="129" y="103"/>
                  </a:lnTo>
                  <a:lnTo>
                    <a:pt x="121" y="105"/>
                  </a:lnTo>
                  <a:lnTo>
                    <a:pt x="114" y="105"/>
                  </a:lnTo>
                  <a:lnTo>
                    <a:pt x="106" y="105"/>
                  </a:lnTo>
                  <a:lnTo>
                    <a:pt x="97" y="105"/>
                  </a:lnTo>
                  <a:lnTo>
                    <a:pt x="89" y="105"/>
                  </a:lnTo>
                  <a:lnTo>
                    <a:pt x="81" y="103"/>
                  </a:lnTo>
                  <a:lnTo>
                    <a:pt x="76" y="101"/>
                  </a:lnTo>
                  <a:lnTo>
                    <a:pt x="68" y="99"/>
                  </a:lnTo>
                  <a:lnTo>
                    <a:pt x="62" y="97"/>
                  </a:lnTo>
                  <a:lnTo>
                    <a:pt x="55" y="94"/>
                  </a:lnTo>
                  <a:lnTo>
                    <a:pt x="49" y="92"/>
                  </a:lnTo>
                  <a:lnTo>
                    <a:pt x="41" y="88"/>
                  </a:lnTo>
                  <a:lnTo>
                    <a:pt x="38" y="84"/>
                  </a:lnTo>
                  <a:lnTo>
                    <a:pt x="32" y="80"/>
                  </a:lnTo>
                  <a:lnTo>
                    <a:pt x="28" y="75"/>
                  </a:lnTo>
                  <a:lnTo>
                    <a:pt x="24" y="71"/>
                  </a:lnTo>
                  <a:lnTo>
                    <a:pt x="19" y="65"/>
                  </a:lnTo>
                  <a:lnTo>
                    <a:pt x="15" y="59"/>
                  </a:lnTo>
                  <a:lnTo>
                    <a:pt x="13" y="54"/>
                  </a:lnTo>
                  <a:lnTo>
                    <a:pt x="7" y="48"/>
                  </a:lnTo>
                  <a:lnTo>
                    <a:pt x="5" y="44"/>
                  </a:lnTo>
                  <a:lnTo>
                    <a:pt x="3" y="38"/>
                  </a:lnTo>
                  <a:lnTo>
                    <a:pt x="3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 flipH="1">
              <a:off x="1630908" y="2577459"/>
              <a:ext cx="1057769" cy="1959743"/>
            </a:xfrm>
            <a:custGeom>
              <a:avLst/>
              <a:gdLst>
                <a:gd name="T0" fmla="*/ 199 w 407"/>
                <a:gd name="T1" fmla="*/ 48 h 754"/>
                <a:gd name="T2" fmla="*/ 223 w 407"/>
                <a:gd name="T3" fmla="*/ 98 h 754"/>
                <a:gd name="T4" fmla="*/ 274 w 407"/>
                <a:gd name="T5" fmla="*/ 181 h 754"/>
                <a:gd name="T6" fmla="*/ 318 w 407"/>
                <a:gd name="T7" fmla="*/ 280 h 754"/>
                <a:gd name="T8" fmla="*/ 379 w 407"/>
                <a:gd name="T9" fmla="*/ 396 h 754"/>
                <a:gd name="T10" fmla="*/ 450 w 407"/>
                <a:gd name="T11" fmla="*/ 522 h 754"/>
                <a:gd name="T12" fmla="*/ 517 w 407"/>
                <a:gd name="T13" fmla="*/ 672 h 754"/>
                <a:gd name="T14" fmla="*/ 592 w 407"/>
                <a:gd name="T15" fmla="*/ 828 h 754"/>
                <a:gd name="T16" fmla="*/ 674 w 407"/>
                <a:gd name="T17" fmla="*/ 983 h 754"/>
                <a:gd name="T18" fmla="*/ 756 w 407"/>
                <a:gd name="T19" fmla="*/ 1141 h 754"/>
                <a:gd name="T20" fmla="*/ 835 w 407"/>
                <a:gd name="T21" fmla="*/ 1314 h 754"/>
                <a:gd name="T22" fmla="*/ 908 w 407"/>
                <a:gd name="T23" fmla="*/ 1476 h 754"/>
                <a:gd name="T24" fmla="*/ 991 w 407"/>
                <a:gd name="T25" fmla="*/ 1638 h 754"/>
                <a:gd name="T26" fmla="*/ 1067 w 407"/>
                <a:gd name="T27" fmla="*/ 1778 h 754"/>
                <a:gd name="T28" fmla="*/ 1128 w 407"/>
                <a:gd name="T29" fmla="*/ 1922 h 754"/>
                <a:gd name="T30" fmla="*/ 1187 w 407"/>
                <a:gd name="T31" fmla="*/ 2054 h 754"/>
                <a:gd name="T32" fmla="*/ 1242 w 407"/>
                <a:gd name="T33" fmla="*/ 2173 h 754"/>
                <a:gd name="T34" fmla="*/ 1277 w 407"/>
                <a:gd name="T35" fmla="*/ 2267 h 754"/>
                <a:gd name="T36" fmla="*/ 1310 w 407"/>
                <a:gd name="T37" fmla="*/ 2338 h 754"/>
                <a:gd name="T38" fmla="*/ 1321 w 407"/>
                <a:gd name="T39" fmla="*/ 2394 h 754"/>
                <a:gd name="T40" fmla="*/ 1332 w 407"/>
                <a:gd name="T41" fmla="*/ 2413 h 754"/>
                <a:gd name="T42" fmla="*/ 1272 w 407"/>
                <a:gd name="T43" fmla="*/ 2460 h 754"/>
                <a:gd name="T44" fmla="*/ 1215 w 407"/>
                <a:gd name="T45" fmla="*/ 2462 h 754"/>
                <a:gd name="T46" fmla="*/ 1165 w 407"/>
                <a:gd name="T47" fmla="*/ 2448 h 754"/>
                <a:gd name="T48" fmla="*/ 1135 w 407"/>
                <a:gd name="T49" fmla="*/ 2420 h 754"/>
                <a:gd name="T50" fmla="*/ 1111 w 407"/>
                <a:gd name="T51" fmla="*/ 2384 h 754"/>
                <a:gd name="T52" fmla="*/ 1079 w 407"/>
                <a:gd name="T53" fmla="*/ 2328 h 754"/>
                <a:gd name="T54" fmla="*/ 1028 w 407"/>
                <a:gd name="T55" fmla="*/ 2239 h 754"/>
                <a:gd name="T56" fmla="*/ 980 w 407"/>
                <a:gd name="T57" fmla="*/ 2143 h 754"/>
                <a:gd name="T58" fmla="*/ 926 w 407"/>
                <a:gd name="T59" fmla="*/ 2022 h 754"/>
                <a:gd name="T60" fmla="*/ 860 w 407"/>
                <a:gd name="T61" fmla="*/ 1894 h 754"/>
                <a:gd name="T62" fmla="*/ 785 w 407"/>
                <a:gd name="T63" fmla="*/ 1757 h 754"/>
                <a:gd name="T64" fmla="*/ 710 w 407"/>
                <a:gd name="T65" fmla="*/ 1604 h 754"/>
                <a:gd name="T66" fmla="*/ 626 w 407"/>
                <a:gd name="T67" fmla="*/ 1454 h 754"/>
                <a:gd name="T68" fmla="*/ 563 w 407"/>
                <a:gd name="T69" fmla="*/ 1301 h 754"/>
                <a:gd name="T70" fmla="*/ 481 w 407"/>
                <a:gd name="T71" fmla="*/ 1140 h 754"/>
                <a:gd name="T72" fmla="*/ 404 w 407"/>
                <a:gd name="T73" fmla="*/ 990 h 754"/>
                <a:gd name="T74" fmla="*/ 330 w 407"/>
                <a:gd name="T75" fmla="*/ 839 h 754"/>
                <a:gd name="T76" fmla="*/ 260 w 407"/>
                <a:gd name="T77" fmla="*/ 697 h 754"/>
                <a:gd name="T78" fmla="*/ 199 w 407"/>
                <a:gd name="T79" fmla="*/ 565 h 754"/>
                <a:gd name="T80" fmla="*/ 137 w 407"/>
                <a:gd name="T81" fmla="*/ 444 h 754"/>
                <a:gd name="T82" fmla="*/ 89 w 407"/>
                <a:gd name="T83" fmla="*/ 341 h 754"/>
                <a:gd name="T84" fmla="*/ 60 w 407"/>
                <a:gd name="T85" fmla="*/ 259 h 754"/>
                <a:gd name="T86" fmla="*/ 20 w 407"/>
                <a:gd name="T87" fmla="*/ 185 h 754"/>
                <a:gd name="T88" fmla="*/ 8 w 407"/>
                <a:gd name="T89" fmla="*/ 136 h 754"/>
                <a:gd name="T90" fmla="*/ 8 w 407"/>
                <a:gd name="T91" fmla="*/ 94 h 754"/>
                <a:gd name="T92" fmla="*/ 38 w 407"/>
                <a:gd name="T93" fmla="*/ 48 h 754"/>
                <a:gd name="T94" fmla="*/ 84 w 407"/>
                <a:gd name="T95" fmla="*/ 16 h 754"/>
                <a:gd name="T96" fmla="*/ 127 w 407"/>
                <a:gd name="T97" fmla="*/ 0 h 754"/>
                <a:gd name="T98" fmla="*/ 162 w 407"/>
                <a:gd name="T99" fmla="*/ 8 h 7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07"/>
                <a:gd name="T151" fmla="*/ 0 h 754"/>
                <a:gd name="T152" fmla="*/ 407 w 407"/>
                <a:gd name="T153" fmla="*/ 754 h 75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07" h="754">
                  <a:moveTo>
                    <a:pt x="54" y="3"/>
                  </a:moveTo>
                  <a:lnTo>
                    <a:pt x="56" y="7"/>
                  </a:lnTo>
                  <a:lnTo>
                    <a:pt x="61" y="15"/>
                  </a:lnTo>
                  <a:lnTo>
                    <a:pt x="63" y="17"/>
                  </a:lnTo>
                  <a:lnTo>
                    <a:pt x="67" y="24"/>
                  </a:lnTo>
                  <a:lnTo>
                    <a:pt x="69" y="30"/>
                  </a:lnTo>
                  <a:lnTo>
                    <a:pt x="75" y="38"/>
                  </a:lnTo>
                  <a:lnTo>
                    <a:pt x="78" y="43"/>
                  </a:lnTo>
                  <a:lnTo>
                    <a:pt x="84" y="55"/>
                  </a:lnTo>
                  <a:lnTo>
                    <a:pt x="88" y="62"/>
                  </a:lnTo>
                  <a:lnTo>
                    <a:pt x="94" y="76"/>
                  </a:lnTo>
                  <a:lnTo>
                    <a:pt x="97" y="85"/>
                  </a:lnTo>
                  <a:lnTo>
                    <a:pt x="105" y="97"/>
                  </a:lnTo>
                  <a:lnTo>
                    <a:pt x="111" y="108"/>
                  </a:lnTo>
                  <a:lnTo>
                    <a:pt x="116" y="121"/>
                  </a:lnTo>
                  <a:lnTo>
                    <a:pt x="124" y="133"/>
                  </a:lnTo>
                  <a:lnTo>
                    <a:pt x="130" y="146"/>
                  </a:lnTo>
                  <a:lnTo>
                    <a:pt x="137" y="159"/>
                  </a:lnTo>
                  <a:lnTo>
                    <a:pt x="145" y="175"/>
                  </a:lnTo>
                  <a:lnTo>
                    <a:pt x="151" y="188"/>
                  </a:lnTo>
                  <a:lnTo>
                    <a:pt x="158" y="205"/>
                  </a:lnTo>
                  <a:lnTo>
                    <a:pt x="166" y="220"/>
                  </a:lnTo>
                  <a:lnTo>
                    <a:pt x="173" y="235"/>
                  </a:lnTo>
                  <a:lnTo>
                    <a:pt x="181" y="252"/>
                  </a:lnTo>
                  <a:lnTo>
                    <a:pt x="189" y="268"/>
                  </a:lnTo>
                  <a:lnTo>
                    <a:pt x="198" y="283"/>
                  </a:lnTo>
                  <a:lnTo>
                    <a:pt x="206" y="300"/>
                  </a:lnTo>
                  <a:lnTo>
                    <a:pt x="213" y="317"/>
                  </a:lnTo>
                  <a:lnTo>
                    <a:pt x="223" y="332"/>
                  </a:lnTo>
                  <a:lnTo>
                    <a:pt x="231" y="349"/>
                  </a:lnTo>
                  <a:lnTo>
                    <a:pt x="240" y="367"/>
                  </a:lnTo>
                  <a:lnTo>
                    <a:pt x="248" y="384"/>
                  </a:lnTo>
                  <a:lnTo>
                    <a:pt x="255" y="401"/>
                  </a:lnTo>
                  <a:lnTo>
                    <a:pt x="263" y="416"/>
                  </a:lnTo>
                  <a:lnTo>
                    <a:pt x="270" y="433"/>
                  </a:lnTo>
                  <a:lnTo>
                    <a:pt x="278" y="450"/>
                  </a:lnTo>
                  <a:lnTo>
                    <a:pt x="288" y="465"/>
                  </a:lnTo>
                  <a:lnTo>
                    <a:pt x="293" y="482"/>
                  </a:lnTo>
                  <a:lnTo>
                    <a:pt x="303" y="500"/>
                  </a:lnTo>
                  <a:lnTo>
                    <a:pt x="310" y="513"/>
                  </a:lnTo>
                  <a:lnTo>
                    <a:pt x="318" y="530"/>
                  </a:lnTo>
                  <a:lnTo>
                    <a:pt x="326" y="543"/>
                  </a:lnTo>
                  <a:lnTo>
                    <a:pt x="331" y="560"/>
                  </a:lnTo>
                  <a:lnTo>
                    <a:pt x="337" y="574"/>
                  </a:lnTo>
                  <a:lnTo>
                    <a:pt x="345" y="587"/>
                  </a:lnTo>
                  <a:lnTo>
                    <a:pt x="352" y="602"/>
                  </a:lnTo>
                  <a:lnTo>
                    <a:pt x="358" y="616"/>
                  </a:lnTo>
                  <a:lnTo>
                    <a:pt x="362" y="627"/>
                  </a:lnTo>
                  <a:lnTo>
                    <a:pt x="369" y="638"/>
                  </a:lnTo>
                  <a:lnTo>
                    <a:pt x="373" y="650"/>
                  </a:lnTo>
                  <a:lnTo>
                    <a:pt x="379" y="663"/>
                  </a:lnTo>
                  <a:lnTo>
                    <a:pt x="381" y="673"/>
                  </a:lnTo>
                  <a:lnTo>
                    <a:pt x="386" y="684"/>
                  </a:lnTo>
                  <a:lnTo>
                    <a:pt x="390" y="692"/>
                  </a:lnTo>
                  <a:lnTo>
                    <a:pt x="394" y="699"/>
                  </a:lnTo>
                  <a:lnTo>
                    <a:pt x="396" y="707"/>
                  </a:lnTo>
                  <a:lnTo>
                    <a:pt x="400" y="714"/>
                  </a:lnTo>
                  <a:lnTo>
                    <a:pt x="402" y="720"/>
                  </a:lnTo>
                  <a:lnTo>
                    <a:pt x="403" y="726"/>
                  </a:lnTo>
                  <a:lnTo>
                    <a:pt x="403" y="730"/>
                  </a:lnTo>
                  <a:lnTo>
                    <a:pt x="407" y="733"/>
                  </a:lnTo>
                  <a:lnTo>
                    <a:pt x="407" y="735"/>
                  </a:lnTo>
                  <a:lnTo>
                    <a:pt x="407" y="737"/>
                  </a:lnTo>
                  <a:lnTo>
                    <a:pt x="402" y="745"/>
                  </a:lnTo>
                  <a:lnTo>
                    <a:pt x="396" y="749"/>
                  </a:lnTo>
                  <a:lnTo>
                    <a:pt x="388" y="751"/>
                  </a:lnTo>
                  <a:lnTo>
                    <a:pt x="381" y="754"/>
                  </a:lnTo>
                  <a:lnTo>
                    <a:pt x="377" y="752"/>
                  </a:lnTo>
                  <a:lnTo>
                    <a:pt x="371" y="752"/>
                  </a:lnTo>
                  <a:lnTo>
                    <a:pt x="367" y="751"/>
                  </a:lnTo>
                  <a:lnTo>
                    <a:pt x="364" y="751"/>
                  </a:lnTo>
                  <a:lnTo>
                    <a:pt x="356" y="747"/>
                  </a:lnTo>
                  <a:lnTo>
                    <a:pt x="350" y="743"/>
                  </a:lnTo>
                  <a:lnTo>
                    <a:pt x="348" y="739"/>
                  </a:lnTo>
                  <a:lnTo>
                    <a:pt x="346" y="739"/>
                  </a:lnTo>
                  <a:lnTo>
                    <a:pt x="345" y="735"/>
                  </a:lnTo>
                  <a:lnTo>
                    <a:pt x="343" y="732"/>
                  </a:lnTo>
                  <a:lnTo>
                    <a:pt x="339" y="728"/>
                  </a:lnTo>
                  <a:lnTo>
                    <a:pt x="337" y="722"/>
                  </a:lnTo>
                  <a:lnTo>
                    <a:pt x="333" y="716"/>
                  </a:lnTo>
                  <a:lnTo>
                    <a:pt x="329" y="711"/>
                  </a:lnTo>
                  <a:lnTo>
                    <a:pt x="326" y="701"/>
                  </a:lnTo>
                  <a:lnTo>
                    <a:pt x="320" y="693"/>
                  </a:lnTo>
                  <a:lnTo>
                    <a:pt x="314" y="684"/>
                  </a:lnTo>
                  <a:lnTo>
                    <a:pt x="310" y="674"/>
                  </a:lnTo>
                  <a:lnTo>
                    <a:pt x="305" y="663"/>
                  </a:lnTo>
                  <a:lnTo>
                    <a:pt x="299" y="654"/>
                  </a:lnTo>
                  <a:lnTo>
                    <a:pt x="293" y="642"/>
                  </a:lnTo>
                  <a:lnTo>
                    <a:pt x="289" y="631"/>
                  </a:lnTo>
                  <a:lnTo>
                    <a:pt x="282" y="617"/>
                  </a:lnTo>
                  <a:lnTo>
                    <a:pt x="274" y="606"/>
                  </a:lnTo>
                  <a:lnTo>
                    <a:pt x="269" y="591"/>
                  </a:lnTo>
                  <a:lnTo>
                    <a:pt x="263" y="578"/>
                  </a:lnTo>
                  <a:lnTo>
                    <a:pt x="253" y="564"/>
                  </a:lnTo>
                  <a:lnTo>
                    <a:pt x="248" y="549"/>
                  </a:lnTo>
                  <a:lnTo>
                    <a:pt x="240" y="536"/>
                  </a:lnTo>
                  <a:lnTo>
                    <a:pt x="232" y="522"/>
                  </a:lnTo>
                  <a:lnTo>
                    <a:pt x="225" y="507"/>
                  </a:lnTo>
                  <a:lnTo>
                    <a:pt x="217" y="490"/>
                  </a:lnTo>
                  <a:lnTo>
                    <a:pt x="210" y="475"/>
                  </a:lnTo>
                  <a:lnTo>
                    <a:pt x="204" y="460"/>
                  </a:lnTo>
                  <a:lnTo>
                    <a:pt x="192" y="444"/>
                  </a:lnTo>
                  <a:lnTo>
                    <a:pt x="187" y="427"/>
                  </a:lnTo>
                  <a:lnTo>
                    <a:pt x="177" y="412"/>
                  </a:lnTo>
                  <a:lnTo>
                    <a:pt x="172" y="397"/>
                  </a:lnTo>
                  <a:lnTo>
                    <a:pt x="162" y="382"/>
                  </a:lnTo>
                  <a:lnTo>
                    <a:pt x="154" y="365"/>
                  </a:lnTo>
                  <a:lnTo>
                    <a:pt x="147" y="348"/>
                  </a:lnTo>
                  <a:lnTo>
                    <a:pt x="137" y="332"/>
                  </a:lnTo>
                  <a:lnTo>
                    <a:pt x="132" y="317"/>
                  </a:lnTo>
                  <a:lnTo>
                    <a:pt x="124" y="302"/>
                  </a:lnTo>
                  <a:lnTo>
                    <a:pt x="115" y="285"/>
                  </a:lnTo>
                  <a:lnTo>
                    <a:pt x="109" y="271"/>
                  </a:lnTo>
                  <a:lnTo>
                    <a:pt x="101" y="256"/>
                  </a:lnTo>
                  <a:lnTo>
                    <a:pt x="94" y="241"/>
                  </a:lnTo>
                  <a:lnTo>
                    <a:pt x="88" y="226"/>
                  </a:lnTo>
                  <a:lnTo>
                    <a:pt x="80" y="213"/>
                  </a:lnTo>
                  <a:lnTo>
                    <a:pt x="73" y="199"/>
                  </a:lnTo>
                  <a:lnTo>
                    <a:pt x="67" y="184"/>
                  </a:lnTo>
                  <a:lnTo>
                    <a:pt x="61" y="173"/>
                  </a:lnTo>
                  <a:lnTo>
                    <a:pt x="54" y="159"/>
                  </a:lnTo>
                  <a:lnTo>
                    <a:pt x="48" y="146"/>
                  </a:lnTo>
                  <a:lnTo>
                    <a:pt x="42" y="136"/>
                  </a:lnTo>
                  <a:lnTo>
                    <a:pt x="37" y="123"/>
                  </a:lnTo>
                  <a:lnTo>
                    <a:pt x="33" y="116"/>
                  </a:lnTo>
                  <a:lnTo>
                    <a:pt x="27" y="104"/>
                  </a:lnTo>
                  <a:lnTo>
                    <a:pt x="23" y="97"/>
                  </a:lnTo>
                  <a:lnTo>
                    <a:pt x="20" y="85"/>
                  </a:lnTo>
                  <a:lnTo>
                    <a:pt x="18" y="79"/>
                  </a:lnTo>
                  <a:lnTo>
                    <a:pt x="12" y="70"/>
                  </a:lnTo>
                  <a:lnTo>
                    <a:pt x="10" y="64"/>
                  </a:lnTo>
                  <a:lnTo>
                    <a:pt x="6" y="57"/>
                  </a:lnTo>
                  <a:lnTo>
                    <a:pt x="6" y="53"/>
                  </a:lnTo>
                  <a:lnTo>
                    <a:pt x="2" y="45"/>
                  </a:lnTo>
                  <a:lnTo>
                    <a:pt x="2" y="41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2" y="28"/>
                  </a:lnTo>
                  <a:lnTo>
                    <a:pt x="6" y="22"/>
                  </a:lnTo>
                  <a:lnTo>
                    <a:pt x="8" y="19"/>
                  </a:lnTo>
                  <a:lnTo>
                    <a:pt x="12" y="15"/>
                  </a:lnTo>
                  <a:lnTo>
                    <a:pt x="18" y="11"/>
                  </a:lnTo>
                  <a:lnTo>
                    <a:pt x="21" y="9"/>
                  </a:lnTo>
                  <a:lnTo>
                    <a:pt x="25" y="5"/>
                  </a:lnTo>
                  <a:lnTo>
                    <a:pt x="29" y="3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0" y="2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 flipH="1">
              <a:off x="2862922" y="2645108"/>
              <a:ext cx="813826" cy="1943344"/>
            </a:xfrm>
            <a:custGeom>
              <a:avLst/>
              <a:gdLst>
                <a:gd name="T0" fmla="*/ 1008 w 314"/>
                <a:gd name="T1" fmla="*/ 107 h 751"/>
                <a:gd name="T2" fmla="*/ 987 w 314"/>
                <a:gd name="T3" fmla="*/ 160 h 751"/>
                <a:gd name="T4" fmla="*/ 966 w 314"/>
                <a:gd name="T5" fmla="*/ 232 h 751"/>
                <a:gd name="T6" fmla="*/ 932 w 314"/>
                <a:gd name="T7" fmla="*/ 317 h 751"/>
                <a:gd name="T8" fmla="*/ 896 w 314"/>
                <a:gd name="T9" fmla="*/ 432 h 751"/>
                <a:gd name="T10" fmla="*/ 857 w 314"/>
                <a:gd name="T11" fmla="*/ 560 h 751"/>
                <a:gd name="T12" fmla="*/ 804 w 314"/>
                <a:gd name="T13" fmla="*/ 697 h 751"/>
                <a:gd name="T14" fmla="*/ 748 w 314"/>
                <a:gd name="T15" fmla="*/ 843 h 751"/>
                <a:gd name="T16" fmla="*/ 699 w 314"/>
                <a:gd name="T17" fmla="*/ 998 h 751"/>
                <a:gd name="T18" fmla="*/ 647 w 314"/>
                <a:gd name="T19" fmla="*/ 1160 h 751"/>
                <a:gd name="T20" fmla="*/ 587 w 314"/>
                <a:gd name="T21" fmla="*/ 1310 h 751"/>
                <a:gd name="T22" fmla="*/ 528 w 314"/>
                <a:gd name="T23" fmla="*/ 1474 h 751"/>
                <a:gd name="T24" fmla="*/ 475 w 314"/>
                <a:gd name="T25" fmla="*/ 1627 h 751"/>
                <a:gd name="T26" fmla="*/ 418 w 314"/>
                <a:gd name="T27" fmla="*/ 1774 h 751"/>
                <a:gd name="T28" fmla="*/ 368 w 314"/>
                <a:gd name="T29" fmla="*/ 1915 h 751"/>
                <a:gd name="T30" fmla="*/ 320 w 314"/>
                <a:gd name="T31" fmla="*/ 2035 h 751"/>
                <a:gd name="T32" fmla="*/ 271 w 314"/>
                <a:gd name="T33" fmla="*/ 2142 h 751"/>
                <a:gd name="T34" fmla="*/ 235 w 314"/>
                <a:gd name="T35" fmla="*/ 2233 h 751"/>
                <a:gd name="T36" fmla="*/ 205 w 314"/>
                <a:gd name="T37" fmla="*/ 2306 h 751"/>
                <a:gd name="T38" fmla="*/ 182 w 314"/>
                <a:gd name="T39" fmla="*/ 2345 h 751"/>
                <a:gd name="T40" fmla="*/ 162 w 314"/>
                <a:gd name="T41" fmla="*/ 2371 h 751"/>
                <a:gd name="T42" fmla="*/ 114 w 314"/>
                <a:gd name="T43" fmla="*/ 2392 h 751"/>
                <a:gd name="T44" fmla="*/ 59 w 314"/>
                <a:gd name="T45" fmla="*/ 2407 h 751"/>
                <a:gd name="T46" fmla="*/ 13 w 314"/>
                <a:gd name="T47" fmla="*/ 2371 h 751"/>
                <a:gd name="T48" fmla="*/ 8 w 314"/>
                <a:gd name="T49" fmla="*/ 2310 h 751"/>
                <a:gd name="T50" fmla="*/ 8 w 314"/>
                <a:gd name="T51" fmla="*/ 2272 h 751"/>
                <a:gd name="T52" fmla="*/ 13 w 314"/>
                <a:gd name="T53" fmla="*/ 2218 h 751"/>
                <a:gd name="T54" fmla="*/ 38 w 314"/>
                <a:gd name="T55" fmla="*/ 2142 h 751"/>
                <a:gd name="T56" fmla="*/ 61 w 314"/>
                <a:gd name="T57" fmla="*/ 2049 h 751"/>
                <a:gd name="T58" fmla="*/ 99 w 314"/>
                <a:gd name="T59" fmla="*/ 1939 h 751"/>
                <a:gd name="T60" fmla="*/ 135 w 314"/>
                <a:gd name="T61" fmla="*/ 1810 h 751"/>
                <a:gd name="T62" fmla="*/ 183 w 314"/>
                <a:gd name="T63" fmla="*/ 1676 h 751"/>
                <a:gd name="T64" fmla="*/ 235 w 314"/>
                <a:gd name="T65" fmla="*/ 1536 h 751"/>
                <a:gd name="T66" fmla="*/ 283 w 314"/>
                <a:gd name="T67" fmla="*/ 1392 h 751"/>
                <a:gd name="T68" fmla="*/ 339 w 314"/>
                <a:gd name="T69" fmla="*/ 1232 h 751"/>
                <a:gd name="T70" fmla="*/ 394 w 314"/>
                <a:gd name="T71" fmla="*/ 1079 h 751"/>
                <a:gd name="T72" fmla="*/ 451 w 314"/>
                <a:gd name="T73" fmla="*/ 928 h 751"/>
                <a:gd name="T74" fmla="*/ 503 w 314"/>
                <a:gd name="T75" fmla="*/ 774 h 751"/>
                <a:gd name="T76" fmla="*/ 551 w 314"/>
                <a:gd name="T77" fmla="*/ 636 h 751"/>
                <a:gd name="T78" fmla="*/ 611 w 314"/>
                <a:gd name="T79" fmla="*/ 500 h 751"/>
                <a:gd name="T80" fmla="*/ 665 w 314"/>
                <a:gd name="T81" fmla="*/ 377 h 751"/>
                <a:gd name="T82" fmla="*/ 708 w 314"/>
                <a:gd name="T83" fmla="*/ 269 h 751"/>
                <a:gd name="T84" fmla="*/ 743 w 314"/>
                <a:gd name="T85" fmla="*/ 175 h 751"/>
                <a:gd name="T86" fmla="*/ 781 w 314"/>
                <a:gd name="T87" fmla="*/ 107 h 751"/>
                <a:gd name="T88" fmla="*/ 804 w 314"/>
                <a:gd name="T89" fmla="*/ 50 h 751"/>
                <a:gd name="T90" fmla="*/ 857 w 314"/>
                <a:gd name="T91" fmla="*/ 13 h 751"/>
                <a:gd name="T92" fmla="*/ 905 w 314"/>
                <a:gd name="T93" fmla="*/ 0 h 751"/>
                <a:gd name="T94" fmla="*/ 946 w 314"/>
                <a:gd name="T95" fmla="*/ 20 h 751"/>
                <a:gd name="T96" fmla="*/ 1003 w 314"/>
                <a:gd name="T97" fmla="*/ 61 h 751"/>
                <a:gd name="T98" fmla="*/ 1015 w 314"/>
                <a:gd name="T99" fmla="*/ 86 h 7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14"/>
                <a:gd name="T151" fmla="*/ 0 h 751"/>
                <a:gd name="T152" fmla="*/ 314 w 314"/>
                <a:gd name="T153" fmla="*/ 751 h 7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14" h="751">
                  <a:moveTo>
                    <a:pt x="314" y="27"/>
                  </a:moveTo>
                  <a:lnTo>
                    <a:pt x="314" y="27"/>
                  </a:lnTo>
                  <a:lnTo>
                    <a:pt x="312" y="33"/>
                  </a:lnTo>
                  <a:lnTo>
                    <a:pt x="310" y="36"/>
                  </a:lnTo>
                  <a:lnTo>
                    <a:pt x="308" y="42"/>
                  </a:lnTo>
                  <a:lnTo>
                    <a:pt x="306" y="50"/>
                  </a:lnTo>
                  <a:lnTo>
                    <a:pt x="305" y="55"/>
                  </a:lnTo>
                  <a:lnTo>
                    <a:pt x="301" y="63"/>
                  </a:lnTo>
                  <a:lnTo>
                    <a:pt x="299" y="73"/>
                  </a:lnTo>
                  <a:lnTo>
                    <a:pt x="295" y="80"/>
                  </a:lnTo>
                  <a:lnTo>
                    <a:pt x="293" y="90"/>
                  </a:lnTo>
                  <a:lnTo>
                    <a:pt x="289" y="99"/>
                  </a:lnTo>
                  <a:lnTo>
                    <a:pt x="286" y="112"/>
                  </a:lnTo>
                  <a:lnTo>
                    <a:pt x="282" y="122"/>
                  </a:lnTo>
                  <a:lnTo>
                    <a:pt x="278" y="135"/>
                  </a:lnTo>
                  <a:lnTo>
                    <a:pt x="272" y="147"/>
                  </a:lnTo>
                  <a:lnTo>
                    <a:pt x="268" y="160"/>
                  </a:lnTo>
                  <a:lnTo>
                    <a:pt x="265" y="175"/>
                  </a:lnTo>
                  <a:lnTo>
                    <a:pt x="259" y="189"/>
                  </a:lnTo>
                  <a:lnTo>
                    <a:pt x="253" y="202"/>
                  </a:lnTo>
                  <a:lnTo>
                    <a:pt x="249" y="217"/>
                  </a:lnTo>
                  <a:lnTo>
                    <a:pt x="244" y="232"/>
                  </a:lnTo>
                  <a:lnTo>
                    <a:pt x="240" y="247"/>
                  </a:lnTo>
                  <a:lnTo>
                    <a:pt x="232" y="263"/>
                  </a:lnTo>
                  <a:lnTo>
                    <a:pt x="227" y="278"/>
                  </a:lnTo>
                  <a:lnTo>
                    <a:pt x="223" y="295"/>
                  </a:lnTo>
                  <a:lnTo>
                    <a:pt x="217" y="312"/>
                  </a:lnTo>
                  <a:lnTo>
                    <a:pt x="210" y="327"/>
                  </a:lnTo>
                  <a:lnTo>
                    <a:pt x="204" y="344"/>
                  </a:lnTo>
                  <a:lnTo>
                    <a:pt x="200" y="362"/>
                  </a:lnTo>
                  <a:lnTo>
                    <a:pt x="192" y="379"/>
                  </a:lnTo>
                  <a:lnTo>
                    <a:pt x="187" y="394"/>
                  </a:lnTo>
                  <a:lnTo>
                    <a:pt x="181" y="409"/>
                  </a:lnTo>
                  <a:lnTo>
                    <a:pt x="175" y="428"/>
                  </a:lnTo>
                  <a:lnTo>
                    <a:pt x="170" y="445"/>
                  </a:lnTo>
                  <a:lnTo>
                    <a:pt x="164" y="460"/>
                  </a:lnTo>
                  <a:lnTo>
                    <a:pt x="158" y="476"/>
                  </a:lnTo>
                  <a:lnTo>
                    <a:pt x="152" y="493"/>
                  </a:lnTo>
                  <a:lnTo>
                    <a:pt x="147" y="508"/>
                  </a:lnTo>
                  <a:lnTo>
                    <a:pt x="141" y="523"/>
                  </a:lnTo>
                  <a:lnTo>
                    <a:pt x="135" y="540"/>
                  </a:lnTo>
                  <a:lnTo>
                    <a:pt x="130" y="554"/>
                  </a:lnTo>
                  <a:lnTo>
                    <a:pt x="124" y="569"/>
                  </a:lnTo>
                  <a:lnTo>
                    <a:pt x="118" y="582"/>
                  </a:lnTo>
                  <a:lnTo>
                    <a:pt x="114" y="597"/>
                  </a:lnTo>
                  <a:lnTo>
                    <a:pt x="109" y="609"/>
                  </a:lnTo>
                  <a:lnTo>
                    <a:pt x="105" y="624"/>
                  </a:lnTo>
                  <a:lnTo>
                    <a:pt x="99" y="635"/>
                  </a:lnTo>
                  <a:lnTo>
                    <a:pt x="95" y="647"/>
                  </a:lnTo>
                  <a:lnTo>
                    <a:pt x="88" y="658"/>
                  </a:lnTo>
                  <a:lnTo>
                    <a:pt x="84" y="669"/>
                  </a:lnTo>
                  <a:lnTo>
                    <a:pt x="80" y="679"/>
                  </a:lnTo>
                  <a:lnTo>
                    <a:pt x="76" y="688"/>
                  </a:lnTo>
                  <a:lnTo>
                    <a:pt x="73" y="696"/>
                  </a:lnTo>
                  <a:lnTo>
                    <a:pt x="69" y="706"/>
                  </a:lnTo>
                  <a:lnTo>
                    <a:pt x="65" y="711"/>
                  </a:lnTo>
                  <a:lnTo>
                    <a:pt x="63" y="719"/>
                  </a:lnTo>
                  <a:lnTo>
                    <a:pt x="59" y="725"/>
                  </a:lnTo>
                  <a:lnTo>
                    <a:pt x="57" y="730"/>
                  </a:lnTo>
                  <a:lnTo>
                    <a:pt x="56" y="732"/>
                  </a:lnTo>
                  <a:lnTo>
                    <a:pt x="54" y="736"/>
                  </a:lnTo>
                  <a:lnTo>
                    <a:pt x="50" y="740"/>
                  </a:lnTo>
                  <a:lnTo>
                    <a:pt x="44" y="742"/>
                  </a:lnTo>
                  <a:lnTo>
                    <a:pt x="40" y="744"/>
                  </a:lnTo>
                  <a:lnTo>
                    <a:pt x="35" y="746"/>
                  </a:lnTo>
                  <a:lnTo>
                    <a:pt x="31" y="747"/>
                  </a:lnTo>
                  <a:lnTo>
                    <a:pt x="23" y="749"/>
                  </a:lnTo>
                  <a:lnTo>
                    <a:pt x="18" y="751"/>
                  </a:lnTo>
                  <a:lnTo>
                    <a:pt x="12" y="749"/>
                  </a:lnTo>
                  <a:lnTo>
                    <a:pt x="6" y="744"/>
                  </a:lnTo>
                  <a:lnTo>
                    <a:pt x="4" y="740"/>
                  </a:lnTo>
                  <a:lnTo>
                    <a:pt x="4" y="734"/>
                  </a:lnTo>
                  <a:lnTo>
                    <a:pt x="2" y="728"/>
                  </a:lnTo>
                  <a:lnTo>
                    <a:pt x="2" y="721"/>
                  </a:lnTo>
                  <a:lnTo>
                    <a:pt x="0" y="719"/>
                  </a:lnTo>
                  <a:lnTo>
                    <a:pt x="0" y="713"/>
                  </a:lnTo>
                  <a:lnTo>
                    <a:pt x="2" y="709"/>
                  </a:lnTo>
                  <a:lnTo>
                    <a:pt x="2" y="706"/>
                  </a:lnTo>
                  <a:lnTo>
                    <a:pt x="4" y="700"/>
                  </a:lnTo>
                  <a:lnTo>
                    <a:pt x="4" y="692"/>
                  </a:lnTo>
                  <a:lnTo>
                    <a:pt x="6" y="685"/>
                  </a:lnTo>
                  <a:lnTo>
                    <a:pt x="10" y="679"/>
                  </a:lnTo>
                  <a:lnTo>
                    <a:pt x="12" y="669"/>
                  </a:lnTo>
                  <a:lnTo>
                    <a:pt x="14" y="660"/>
                  </a:lnTo>
                  <a:lnTo>
                    <a:pt x="18" y="649"/>
                  </a:lnTo>
                  <a:lnTo>
                    <a:pt x="19" y="639"/>
                  </a:lnTo>
                  <a:lnTo>
                    <a:pt x="23" y="628"/>
                  </a:lnTo>
                  <a:lnTo>
                    <a:pt x="27" y="614"/>
                  </a:lnTo>
                  <a:lnTo>
                    <a:pt x="31" y="605"/>
                  </a:lnTo>
                  <a:lnTo>
                    <a:pt x="35" y="592"/>
                  </a:lnTo>
                  <a:lnTo>
                    <a:pt x="38" y="578"/>
                  </a:lnTo>
                  <a:lnTo>
                    <a:pt x="42" y="565"/>
                  </a:lnTo>
                  <a:lnTo>
                    <a:pt x="46" y="552"/>
                  </a:lnTo>
                  <a:lnTo>
                    <a:pt x="52" y="538"/>
                  </a:lnTo>
                  <a:lnTo>
                    <a:pt x="57" y="523"/>
                  </a:lnTo>
                  <a:lnTo>
                    <a:pt x="61" y="508"/>
                  </a:lnTo>
                  <a:lnTo>
                    <a:pt x="67" y="495"/>
                  </a:lnTo>
                  <a:lnTo>
                    <a:pt x="73" y="479"/>
                  </a:lnTo>
                  <a:lnTo>
                    <a:pt x="76" y="464"/>
                  </a:lnTo>
                  <a:lnTo>
                    <a:pt x="82" y="449"/>
                  </a:lnTo>
                  <a:lnTo>
                    <a:pt x="88" y="434"/>
                  </a:lnTo>
                  <a:lnTo>
                    <a:pt x="95" y="419"/>
                  </a:lnTo>
                  <a:lnTo>
                    <a:pt x="99" y="400"/>
                  </a:lnTo>
                  <a:lnTo>
                    <a:pt x="105" y="384"/>
                  </a:lnTo>
                  <a:lnTo>
                    <a:pt x="111" y="369"/>
                  </a:lnTo>
                  <a:lnTo>
                    <a:pt x="118" y="354"/>
                  </a:lnTo>
                  <a:lnTo>
                    <a:pt x="122" y="337"/>
                  </a:lnTo>
                  <a:lnTo>
                    <a:pt x="128" y="322"/>
                  </a:lnTo>
                  <a:lnTo>
                    <a:pt x="133" y="304"/>
                  </a:lnTo>
                  <a:lnTo>
                    <a:pt x="139" y="289"/>
                  </a:lnTo>
                  <a:lnTo>
                    <a:pt x="145" y="272"/>
                  </a:lnTo>
                  <a:lnTo>
                    <a:pt x="151" y="257"/>
                  </a:lnTo>
                  <a:lnTo>
                    <a:pt x="156" y="242"/>
                  </a:lnTo>
                  <a:lnTo>
                    <a:pt x="162" y="228"/>
                  </a:lnTo>
                  <a:lnTo>
                    <a:pt x="168" y="213"/>
                  </a:lnTo>
                  <a:lnTo>
                    <a:pt x="171" y="198"/>
                  </a:lnTo>
                  <a:lnTo>
                    <a:pt x="179" y="183"/>
                  </a:lnTo>
                  <a:lnTo>
                    <a:pt x="185" y="171"/>
                  </a:lnTo>
                  <a:lnTo>
                    <a:pt x="189" y="156"/>
                  </a:lnTo>
                  <a:lnTo>
                    <a:pt x="194" y="143"/>
                  </a:lnTo>
                  <a:lnTo>
                    <a:pt x="200" y="132"/>
                  </a:lnTo>
                  <a:lnTo>
                    <a:pt x="206" y="118"/>
                  </a:lnTo>
                  <a:lnTo>
                    <a:pt x="210" y="107"/>
                  </a:lnTo>
                  <a:lnTo>
                    <a:pt x="213" y="95"/>
                  </a:lnTo>
                  <a:lnTo>
                    <a:pt x="219" y="84"/>
                  </a:lnTo>
                  <a:lnTo>
                    <a:pt x="223" y="74"/>
                  </a:lnTo>
                  <a:lnTo>
                    <a:pt x="227" y="65"/>
                  </a:lnTo>
                  <a:lnTo>
                    <a:pt x="230" y="55"/>
                  </a:lnTo>
                  <a:lnTo>
                    <a:pt x="234" y="48"/>
                  </a:lnTo>
                  <a:lnTo>
                    <a:pt x="240" y="40"/>
                  </a:lnTo>
                  <a:lnTo>
                    <a:pt x="242" y="33"/>
                  </a:lnTo>
                  <a:lnTo>
                    <a:pt x="246" y="27"/>
                  </a:lnTo>
                  <a:lnTo>
                    <a:pt x="248" y="19"/>
                  </a:lnTo>
                  <a:lnTo>
                    <a:pt x="249" y="16"/>
                  </a:lnTo>
                  <a:lnTo>
                    <a:pt x="255" y="10"/>
                  </a:lnTo>
                  <a:lnTo>
                    <a:pt x="259" y="6"/>
                  </a:lnTo>
                  <a:lnTo>
                    <a:pt x="265" y="4"/>
                  </a:lnTo>
                  <a:lnTo>
                    <a:pt x="268" y="0"/>
                  </a:lnTo>
                  <a:lnTo>
                    <a:pt x="274" y="0"/>
                  </a:lnTo>
                  <a:lnTo>
                    <a:pt x="280" y="0"/>
                  </a:lnTo>
                  <a:lnTo>
                    <a:pt x="284" y="0"/>
                  </a:lnTo>
                  <a:lnTo>
                    <a:pt x="287" y="4"/>
                  </a:lnTo>
                  <a:lnTo>
                    <a:pt x="293" y="6"/>
                  </a:lnTo>
                  <a:lnTo>
                    <a:pt x="297" y="10"/>
                  </a:lnTo>
                  <a:lnTo>
                    <a:pt x="305" y="14"/>
                  </a:lnTo>
                  <a:lnTo>
                    <a:pt x="310" y="19"/>
                  </a:lnTo>
                  <a:lnTo>
                    <a:pt x="314" y="23"/>
                  </a:lnTo>
                  <a:lnTo>
                    <a:pt x="314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 flipH="1">
              <a:off x="2563631" y="2468813"/>
              <a:ext cx="522734" cy="289042"/>
            </a:xfrm>
            <a:custGeom>
              <a:avLst/>
              <a:gdLst>
                <a:gd name="T0" fmla="*/ 647 w 201"/>
                <a:gd name="T1" fmla="*/ 0 h 110"/>
                <a:gd name="T2" fmla="*/ 610 w 201"/>
                <a:gd name="T3" fmla="*/ 0 h 110"/>
                <a:gd name="T4" fmla="*/ 577 w 201"/>
                <a:gd name="T5" fmla="*/ 0 h 110"/>
                <a:gd name="T6" fmla="*/ 529 w 201"/>
                <a:gd name="T7" fmla="*/ 8 h 110"/>
                <a:gd name="T8" fmla="*/ 480 w 201"/>
                <a:gd name="T9" fmla="*/ 13 h 110"/>
                <a:gd name="T10" fmla="*/ 436 w 201"/>
                <a:gd name="T11" fmla="*/ 13 h 110"/>
                <a:gd name="T12" fmla="*/ 403 w 201"/>
                <a:gd name="T13" fmla="*/ 24 h 110"/>
                <a:gd name="T14" fmla="*/ 378 w 201"/>
                <a:gd name="T15" fmla="*/ 24 h 110"/>
                <a:gd name="T16" fmla="*/ 348 w 201"/>
                <a:gd name="T17" fmla="*/ 31 h 110"/>
                <a:gd name="T18" fmla="*/ 317 w 201"/>
                <a:gd name="T19" fmla="*/ 37 h 110"/>
                <a:gd name="T20" fmla="*/ 287 w 201"/>
                <a:gd name="T21" fmla="*/ 37 h 110"/>
                <a:gd name="T22" fmla="*/ 252 w 201"/>
                <a:gd name="T23" fmla="*/ 46 h 110"/>
                <a:gd name="T24" fmla="*/ 222 w 201"/>
                <a:gd name="T25" fmla="*/ 51 h 110"/>
                <a:gd name="T26" fmla="*/ 192 w 201"/>
                <a:gd name="T27" fmla="*/ 51 h 110"/>
                <a:gd name="T28" fmla="*/ 167 w 201"/>
                <a:gd name="T29" fmla="*/ 59 h 110"/>
                <a:gd name="T30" fmla="*/ 127 w 201"/>
                <a:gd name="T31" fmla="*/ 74 h 110"/>
                <a:gd name="T32" fmla="*/ 77 w 201"/>
                <a:gd name="T33" fmla="*/ 87 h 110"/>
                <a:gd name="T34" fmla="*/ 41 w 201"/>
                <a:gd name="T35" fmla="*/ 97 h 110"/>
                <a:gd name="T36" fmla="*/ 1 w 201"/>
                <a:gd name="T37" fmla="*/ 112 h 110"/>
                <a:gd name="T38" fmla="*/ 0 w 201"/>
                <a:gd name="T39" fmla="*/ 133 h 110"/>
                <a:gd name="T40" fmla="*/ 1 w 201"/>
                <a:gd name="T41" fmla="*/ 163 h 110"/>
                <a:gd name="T42" fmla="*/ 23 w 201"/>
                <a:gd name="T43" fmla="*/ 197 h 110"/>
                <a:gd name="T44" fmla="*/ 58 w 201"/>
                <a:gd name="T45" fmla="*/ 241 h 110"/>
                <a:gd name="T46" fmla="*/ 98 w 201"/>
                <a:gd name="T47" fmla="*/ 285 h 110"/>
                <a:gd name="T48" fmla="*/ 143 w 201"/>
                <a:gd name="T49" fmla="*/ 322 h 110"/>
                <a:gd name="T50" fmla="*/ 192 w 201"/>
                <a:gd name="T51" fmla="*/ 349 h 110"/>
                <a:gd name="T52" fmla="*/ 235 w 201"/>
                <a:gd name="T53" fmla="*/ 358 h 110"/>
                <a:gd name="T54" fmla="*/ 259 w 201"/>
                <a:gd name="T55" fmla="*/ 367 h 110"/>
                <a:gd name="T56" fmla="*/ 306 w 201"/>
                <a:gd name="T57" fmla="*/ 381 h 110"/>
                <a:gd name="T58" fmla="*/ 355 w 201"/>
                <a:gd name="T59" fmla="*/ 373 h 110"/>
                <a:gd name="T60" fmla="*/ 403 w 201"/>
                <a:gd name="T61" fmla="*/ 358 h 110"/>
                <a:gd name="T62" fmla="*/ 448 w 201"/>
                <a:gd name="T63" fmla="*/ 349 h 110"/>
                <a:gd name="T64" fmla="*/ 487 w 201"/>
                <a:gd name="T65" fmla="*/ 335 h 110"/>
                <a:gd name="T66" fmla="*/ 523 w 201"/>
                <a:gd name="T67" fmla="*/ 308 h 110"/>
                <a:gd name="T68" fmla="*/ 562 w 201"/>
                <a:gd name="T69" fmla="*/ 278 h 110"/>
                <a:gd name="T70" fmla="*/ 591 w 201"/>
                <a:gd name="T71" fmla="*/ 241 h 110"/>
                <a:gd name="T72" fmla="*/ 618 w 201"/>
                <a:gd name="T73" fmla="*/ 204 h 110"/>
                <a:gd name="T74" fmla="*/ 636 w 201"/>
                <a:gd name="T75" fmla="*/ 170 h 110"/>
                <a:gd name="T76" fmla="*/ 647 w 201"/>
                <a:gd name="T77" fmla="*/ 133 h 110"/>
                <a:gd name="T78" fmla="*/ 653 w 201"/>
                <a:gd name="T79" fmla="*/ 97 h 110"/>
                <a:gd name="T80" fmla="*/ 653 w 201"/>
                <a:gd name="T81" fmla="*/ 65 h 110"/>
                <a:gd name="T82" fmla="*/ 653 w 201"/>
                <a:gd name="T83" fmla="*/ 37 h 110"/>
                <a:gd name="T84" fmla="*/ 661 w 201"/>
                <a:gd name="T85" fmla="*/ 13 h 110"/>
                <a:gd name="T86" fmla="*/ 661 w 201"/>
                <a:gd name="T87" fmla="*/ 8 h 11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"/>
                <a:gd name="T133" fmla="*/ 0 h 110"/>
                <a:gd name="T134" fmla="*/ 201 w 201"/>
                <a:gd name="T135" fmla="*/ 110 h 11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" h="110">
                  <a:moveTo>
                    <a:pt x="201" y="2"/>
                  </a:moveTo>
                  <a:lnTo>
                    <a:pt x="197" y="0"/>
                  </a:lnTo>
                  <a:lnTo>
                    <a:pt x="192" y="0"/>
                  </a:lnTo>
                  <a:lnTo>
                    <a:pt x="186" y="0"/>
                  </a:lnTo>
                  <a:lnTo>
                    <a:pt x="182" y="0"/>
                  </a:lnTo>
                  <a:lnTo>
                    <a:pt x="176" y="0"/>
                  </a:lnTo>
                  <a:lnTo>
                    <a:pt x="171" y="2"/>
                  </a:lnTo>
                  <a:lnTo>
                    <a:pt x="161" y="2"/>
                  </a:lnTo>
                  <a:lnTo>
                    <a:pt x="153" y="2"/>
                  </a:lnTo>
                  <a:lnTo>
                    <a:pt x="146" y="4"/>
                  </a:lnTo>
                  <a:lnTo>
                    <a:pt x="138" y="4"/>
                  </a:lnTo>
                  <a:lnTo>
                    <a:pt x="133" y="4"/>
                  </a:lnTo>
                  <a:lnTo>
                    <a:pt x="129" y="6"/>
                  </a:lnTo>
                  <a:lnTo>
                    <a:pt x="123" y="7"/>
                  </a:lnTo>
                  <a:lnTo>
                    <a:pt x="119" y="7"/>
                  </a:lnTo>
                  <a:lnTo>
                    <a:pt x="115" y="7"/>
                  </a:lnTo>
                  <a:lnTo>
                    <a:pt x="110" y="7"/>
                  </a:lnTo>
                  <a:lnTo>
                    <a:pt x="106" y="9"/>
                  </a:lnTo>
                  <a:lnTo>
                    <a:pt x="100" y="11"/>
                  </a:lnTo>
                  <a:lnTo>
                    <a:pt x="96" y="11"/>
                  </a:lnTo>
                  <a:lnTo>
                    <a:pt x="93" y="11"/>
                  </a:lnTo>
                  <a:lnTo>
                    <a:pt x="87" y="11"/>
                  </a:lnTo>
                  <a:lnTo>
                    <a:pt x="81" y="13"/>
                  </a:lnTo>
                  <a:lnTo>
                    <a:pt x="77" y="13"/>
                  </a:lnTo>
                  <a:lnTo>
                    <a:pt x="74" y="15"/>
                  </a:lnTo>
                  <a:lnTo>
                    <a:pt x="68" y="15"/>
                  </a:lnTo>
                  <a:lnTo>
                    <a:pt x="64" y="15"/>
                  </a:lnTo>
                  <a:lnTo>
                    <a:pt x="58" y="15"/>
                  </a:lnTo>
                  <a:lnTo>
                    <a:pt x="55" y="17"/>
                  </a:lnTo>
                  <a:lnTo>
                    <a:pt x="51" y="17"/>
                  </a:lnTo>
                  <a:lnTo>
                    <a:pt x="47" y="19"/>
                  </a:lnTo>
                  <a:lnTo>
                    <a:pt x="39" y="21"/>
                  </a:lnTo>
                  <a:lnTo>
                    <a:pt x="32" y="23"/>
                  </a:lnTo>
                  <a:lnTo>
                    <a:pt x="24" y="25"/>
                  </a:lnTo>
                  <a:lnTo>
                    <a:pt x="19" y="2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1" y="32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1" y="47"/>
                  </a:lnTo>
                  <a:lnTo>
                    <a:pt x="3" y="53"/>
                  </a:lnTo>
                  <a:lnTo>
                    <a:pt x="7" y="57"/>
                  </a:lnTo>
                  <a:lnTo>
                    <a:pt x="13" y="63"/>
                  </a:lnTo>
                  <a:lnTo>
                    <a:pt x="17" y="70"/>
                  </a:lnTo>
                  <a:lnTo>
                    <a:pt x="24" y="76"/>
                  </a:lnTo>
                  <a:lnTo>
                    <a:pt x="30" y="82"/>
                  </a:lnTo>
                  <a:lnTo>
                    <a:pt x="38" y="87"/>
                  </a:lnTo>
                  <a:lnTo>
                    <a:pt x="43" y="93"/>
                  </a:lnTo>
                  <a:lnTo>
                    <a:pt x="53" y="97"/>
                  </a:lnTo>
                  <a:lnTo>
                    <a:pt x="58" y="101"/>
                  </a:lnTo>
                  <a:lnTo>
                    <a:pt x="68" y="104"/>
                  </a:lnTo>
                  <a:lnTo>
                    <a:pt x="72" y="104"/>
                  </a:lnTo>
                  <a:lnTo>
                    <a:pt x="76" y="106"/>
                  </a:lnTo>
                  <a:lnTo>
                    <a:pt x="79" y="106"/>
                  </a:lnTo>
                  <a:lnTo>
                    <a:pt x="85" y="110"/>
                  </a:lnTo>
                  <a:lnTo>
                    <a:pt x="93" y="110"/>
                  </a:lnTo>
                  <a:lnTo>
                    <a:pt x="100" y="110"/>
                  </a:lnTo>
                  <a:lnTo>
                    <a:pt x="108" y="108"/>
                  </a:lnTo>
                  <a:lnTo>
                    <a:pt x="115" y="106"/>
                  </a:lnTo>
                  <a:lnTo>
                    <a:pt x="123" y="104"/>
                  </a:lnTo>
                  <a:lnTo>
                    <a:pt x="131" y="103"/>
                  </a:lnTo>
                  <a:lnTo>
                    <a:pt x="136" y="101"/>
                  </a:lnTo>
                  <a:lnTo>
                    <a:pt x="142" y="99"/>
                  </a:lnTo>
                  <a:lnTo>
                    <a:pt x="148" y="97"/>
                  </a:lnTo>
                  <a:lnTo>
                    <a:pt x="155" y="93"/>
                  </a:lnTo>
                  <a:lnTo>
                    <a:pt x="159" y="89"/>
                  </a:lnTo>
                  <a:lnTo>
                    <a:pt x="167" y="85"/>
                  </a:lnTo>
                  <a:lnTo>
                    <a:pt x="171" y="80"/>
                  </a:lnTo>
                  <a:lnTo>
                    <a:pt x="176" y="76"/>
                  </a:lnTo>
                  <a:lnTo>
                    <a:pt x="180" y="70"/>
                  </a:lnTo>
                  <a:lnTo>
                    <a:pt x="184" y="65"/>
                  </a:lnTo>
                  <a:lnTo>
                    <a:pt x="188" y="59"/>
                  </a:lnTo>
                  <a:lnTo>
                    <a:pt x="192" y="55"/>
                  </a:lnTo>
                  <a:lnTo>
                    <a:pt x="193" y="49"/>
                  </a:lnTo>
                  <a:lnTo>
                    <a:pt x="195" y="44"/>
                  </a:lnTo>
                  <a:lnTo>
                    <a:pt x="197" y="38"/>
                  </a:lnTo>
                  <a:lnTo>
                    <a:pt x="197" y="32"/>
                  </a:lnTo>
                  <a:lnTo>
                    <a:pt x="199" y="28"/>
                  </a:lnTo>
                  <a:lnTo>
                    <a:pt x="199" y="23"/>
                  </a:lnTo>
                  <a:lnTo>
                    <a:pt x="199" y="19"/>
                  </a:lnTo>
                  <a:lnTo>
                    <a:pt x="199" y="15"/>
                  </a:lnTo>
                  <a:lnTo>
                    <a:pt x="199" y="11"/>
                  </a:lnTo>
                  <a:lnTo>
                    <a:pt x="201" y="9"/>
                  </a:lnTo>
                  <a:lnTo>
                    <a:pt x="201" y="4"/>
                  </a:lnTo>
                  <a:lnTo>
                    <a:pt x="20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18" name="Freeform 27"/>
            <p:cNvSpPr>
              <a:spLocks/>
            </p:cNvSpPr>
            <p:nvPr/>
          </p:nvSpPr>
          <p:spPr bwMode="auto">
            <a:xfrm flipH="1">
              <a:off x="4336830" y="2245369"/>
              <a:ext cx="414088" cy="407939"/>
            </a:xfrm>
            <a:custGeom>
              <a:avLst/>
              <a:gdLst>
                <a:gd name="T0" fmla="*/ 282 w 160"/>
                <a:gd name="T1" fmla="*/ 501 h 158"/>
                <a:gd name="T2" fmla="*/ 327 w 160"/>
                <a:gd name="T3" fmla="*/ 487 h 158"/>
                <a:gd name="T4" fmla="*/ 370 w 160"/>
                <a:gd name="T5" fmla="*/ 469 h 158"/>
                <a:gd name="T6" fmla="*/ 413 w 160"/>
                <a:gd name="T7" fmla="*/ 440 h 158"/>
                <a:gd name="T8" fmla="*/ 444 w 160"/>
                <a:gd name="T9" fmla="*/ 408 h 158"/>
                <a:gd name="T10" fmla="*/ 476 w 160"/>
                <a:gd name="T11" fmla="*/ 368 h 158"/>
                <a:gd name="T12" fmla="*/ 492 w 160"/>
                <a:gd name="T13" fmla="*/ 329 h 158"/>
                <a:gd name="T14" fmla="*/ 505 w 160"/>
                <a:gd name="T15" fmla="*/ 277 h 158"/>
                <a:gd name="T16" fmla="*/ 505 w 160"/>
                <a:gd name="T17" fmla="*/ 230 h 158"/>
                <a:gd name="T18" fmla="*/ 492 w 160"/>
                <a:gd name="T19" fmla="*/ 175 h 158"/>
                <a:gd name="T20" fmla="*/ 476 w 160"/>
                <a:gd name="T21" fmla="*/ 134 h 158"/>
                <a:gd name="T22" fmla="*/ 444 w 160"/>
                <a:gd name="T23" fmla="*/ 93 h 158"/>
                <a:gd name="T24" fmla="*/ 413 w 160"/>
                <a:gd name="T25" fmla="*/ 53 h 158"/>
                <a:gd name="T26" fmla="*/ 370 w 160"/>
                <a:gd name="T27" fmla="*/ 29 h 158"/>
                <a:gd name="T28" fmla="*/ 327 w 160"/>
                <a:gd name="T29" fmla="*/ 13 h 158"/>
                <a:gd name="T30" fmla="*/ 282 w 160"/>
                <a:gd name="T31" fmla="*/ 0 h 158"/>
                <a:gd name="T32" fmla="*/ 241 w 160"/>
                <a:gd name="T33" fmla="*/ 0 h 158"/>
                <a:gd name="T34" fmla="*/ 215 w 160"/>
                <a:gd name="T35" fmla="*/ 0 h 158"/>
                <a:gd name="T36" fmla="*/ 182 w 160"/>
                <a:gd name="T37" fmla="*/ 13 h 158"/>
                <a:gd name="T38" fmla="*/ 129 w 160"/>
                <a:gd name="T39" fmla="*/ 29 h 158"/>
                <a:gd name="T40" fmla="*/ 93 w 160"/>
                <a:gd name="T41" fmla="*/ 53 h 158"/>
                <a:gd name="T42" fmla="*/ 59 w 160"/>
                <a:gd name="T43" fmla="*/ 93 h 158"/>
                <a:gd name="T44" fmla="*/ 25 w 160"/>
                <a:gd name="T45" fmla="*/ 134 h 158"/>
                <a:gd name="T46" fmla="*/ 13 w 160"/>
                <a:gd name="T47" fmla="*/ 175 h 158"/>
                <a:gd name="T48" fmla="*/ 0 w 160"/>
                <a:gd name="T49" fmla="*/ 230 h 158"/>
                <a:gd name="T50" fmla="*/ 0 w 160"/>
                <a:gd name="T51" fmla="*/ 277 h 158"/>
                <a:gd name="T52" fmla="*/ 13 w 160"/>
                <a:gd name="T53" fmla="*/ 329 h 158"/>
                <a:gd name="T54" fmla="*/ 25 w 160"/>
                <a:gd name="T55" fmla="*/ 368 h 158"/>
                <a:gd name="T56" fmla="*/ 59 w 160"/>
                <a:gd name="T57" fmla="*/ 408 h 158"/>
                <a:gd name="T58" fmla="*/ 93 w 160"/>
                <a:gd name="T59" fmla="*/ 440 h 158"/>
                <a:gd name="T60" fmla="*/ 129 w 160"/>
                <a:gd name="T61" fmla="*/ 469 h 158"/>
                <a:gd name="T62" fmla="*/ 182 w 160"/>
                <a:gd name="T63" fmla="*/ 487 h 158"/>
                <a:gd name="T64" fmla="*/ 215 w 160"/>
                <a:gd name="T65" fmla="*/ 494 h 158"/>
                <a:gd name="T66" fmla="*/ 241 w 160"/>
                <a:gd name="T67" fmla="*/ 501 h 158"/>
                <a:gd name="T68" fmla="*/ 259 w 160"/>
                <a:gd name="T69" fmla="*/ 501 h 1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0"/>
                <a:gd name="T106" fmla="*/ 0 h 158"/>
                <a:gd name="T107" fmla="*/ 160 w 160"/>
                <a:gd name="T108" fmla="*/ 158 h 1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0" h="158">
                  <a:moveTo>
                    <a:pt x="80" y="158"/>
                  </a:moveTo>
                  <a:lnTo>
                    <a:pt x="88" y="158"/>
                  </a:lnTo>
                  <a:lnTo>
                    <a:pt x="95" y="156"/>
                  </a:lnTo>
                  <a:lnTo>
                    <a:pt x="101" y="154"/>
                  </a:lnTo>
                  <a:lnTo>
                    <a:pt x="109" y="152"/>
                  </a:lnTo>
                  <a:lnTo>
                    <a:pt x="116" y="148"/>
                  </a:lnTo>
                  <a:lnTo>
                    <a:pt x="122" y="144"/>
                  </a:lnTo>
                  <a:lnTo>
                    <a:pt x="128" y="139"/>
                  </a:lnTo>
                  <a:lnTo>
                    <a:pt x="135" y="135"/>
                  </a:lnTo>
                  <a:lnTo>
                    <a:pt x="139" y="129"/>
                  </a:lnTo>
                  <a:lnTo>
                    <a:pt x="143" y="124"/>
                  </a:lnTo>
                  <a:lnTo>
                    <a:pt x="149" y="116"/>
                  </a:lnTo>
                  <a:lnTo>
                    <a:pt x="152" y="110"/>
                  </a:lnTo>
                  <a:lnTo>
                    <a:pt x="154" y="103"/>
                  </a:lnTo>
                  <a:lnTo>
                    <a:pt x="156" y="95"/>
                  </a:lnTo>
                  <a:lnTo>
                    <a:pt x="158" y="87"/>
                  </a:lnTo>
                  <a:lnTo>
                    <a:pt x="160" y="80"/>
                  </a:lnTo>
                  <a:lnTo>
                    <a:pt x="158" y="72"/>
                  </a:lnTo>
                  <a:lnTo>
                    <a:pt x="156" y="63"/>
                  </a:lnTo>
                  <a:lnTo>
                    <a:pt x="154" y="55"/>
                  </a:lnTo>
                  <a:lnTo>
                    <a:pt x="152" y="48"/>
                  </a:lnTo>
                  <a:lnTo>
                    <a:pt x="149" y="42"/>
                  </a:lnTo>
                  <a:lnTo>
                    <a:pt x="143" y="34"/>
                  </a:lnTo>
                  <a:lnTo>
                    <a:pt x="139" y="29"/>
                  </a:lnTo>
                  <a:lnTo>
                    <a:pt x="135" y="25"/>
                  </a:lnTo>
                  <a:lnTo>
                    <a:pt x="128" y="17"/>
                  </a:lnTo>
                  <a:lnTo>
                    <a:pt x="122" y="13"/>
                  </a:lnTo>
                  <a:lnTo>
                    <a:pt x="116" y="9"/>
                  </a:lnTo>
                  <a:lnTo>
                    <a:pt x="109" y="6"/>
                  </a:lnTo>
                  <a:lnTo>
                    <a:pt x="101" y="4"/>
                  </a:lnTo>
                  <a:lnTo>
                    <a:pt x="95" y="2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71" y="0"/>
                  </a:lnTo>
                  <a:lnTo>
                    <a:pt x="67" y="0"/>
                  </a:lnTo>
                  <a:lnTo>
                    <a:pt x="63" y="2"/>
                  </a:lnTo>
                  <a:lnTo>
                    <a:pt x="56" y="4"/>
                  </a:lnTo>
                  <a:lnTo>
                    <a:pt x="48" y="6"/>
                  </a:lnTo>
                  <a:lnTo>
                    <a:pt x="40" y="9"/>
                  </a:lnTo>
                  <a:lnTo>
                    <a:pt x="35" y="13"/>
                  </a:lnTo>
                  <a:lnTo>
                    <a:pt x="29" y="17"/>
                  </a:lnTo>
                  <a:lnTo>
                    <a:pt x="23" y="25"/>
                  </a:lnTo>
                  <a:lnTo>
                    <a:pt x="18" y="29"/>
                  </a:lnTo>
                  <a:lnTo>
                    <a:pt x="14" y="34"/>
                  </a:lnTo>
                  <a:lnTo>
                    <a:pt x="8" y="42"/>
                  </a:lnTo>
                  <a:lnTo>
                    <a:pt x="6" y="48"/>
                  </a:lnTo>
                  <a:lnTo>
                    <a:pt x="4" y="55"/>
                  </a:lnTo>
                  <a:lnTo>
                    <a:pt x="0" y="63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0" y="95"/>
                  </a:lnTo>
                  <a:lnTo>
                    <a:pt x="4" y="103"/>
                  </a:lnTo>
                  <a:lnTo>
                    <a:pt x="6" y="110"/>
                  </a:lnTo>
                  <a:lnTo>
                    <a:pt x="8" y="116"/>
                  </a:lnTo>
                  <a:lnTo>
                    <a:pt x="14" y="124"/>
                  </a:lnTo>
                  <a:lnTo>
                    <a:pt x="18" y="129"/>
                  </a:lnTo>
                  <a:lnTo>
                    <a:pt x="23" y="135"/>
                  </a:lnTo>
                  <a:lnTo>
                    <a:pt x="29" y="139"/>
                  </a:lnTo>
                  <a:lnTo>
                    <a:pt x="35" y="144"/>
                  </a:lnTo>
                  <a:lnTo>
                    <a:pt x="40" y="148"/>
                  </a:lnTo>
                  <a:lnTo>
                    <a:pt x="48" y="152"/>
                  </a:lnTo>
                  <a:lnTo>
                    <a:pt x="56" y="154"/>
                  </a:lnTo>
                  <a:lnTo>
                    <a:pt x="63" y="156"/>
                  </a:lnTo>
                  <a:lnTo>
                    <a:pt x="67" y="156"/>
                  </a:lnTo>
                  <a:lnTo>
                    <a:pt x="71" y="158"/>
                  </a:lnTo>
                  <a:lnTo>
                    <a:pt x="75" y="158"/>
                  </a:lnTo>
                  <a:lnTo>
                    <a:pt x="80" y="1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 flipH="1">
              <a:off x="5409852" y="4438805"/>
              <a:ext cx="2164738" cy="1031121"/>
            </a:xfrm>
            <a:custGeom>
              <a:avLst/>
              <a:gdLst>
                <a:gd name="T0" fmla="*/ 0 w 836"/>
                <a:gd name="T1" fmla="*/ 474 h 398"/>
                <a:gd name="T2" fmla="*/ 20 w 836"/>
                <a:gd name="T3" fmla="*/ 551 h 398"/>
                <a:gd name="T4" fmla="*/ 37 w 836"/>
                <a:gd name="T5" fmla="*/ 607 h 398"/>
                <a:gd name="T6" fmla="*/ 61 w 836"/>
                <a:gd name="T7" fmla="*/ 667 h 398"/>
                <a:gd name="T8" fmla="*/ 102 w 836"/>
                <a:gd name="T9" fmla="*/ 734 h 398"/>
                <a:gd name="T10" fmla="*/ 147 w 836"/>
                <a:gd name="T11" fmla="*/ 804 h 398"/>
                <a:gd name="T12" fmla="*/ 208 w 836"/>
                <a:gd name="T13" fmla="*/ 878 h 398"/>
                <a:gd name="T14" fmla="*/ 269 w 836"/>
                <a:gd name="T15" fmla="*/ 944 h 398"/>
                <a:gd name="T16" fmla="*/ 354 w 836"/>
                <a:gd name="T17" fmla="*/ 1012 h 398"/>
                <a:gd name="T18" fmla="*/ 447 w 836"/>
                <a:gd name="T19" fmla="*/ 1073 h 398"/>
                <a:gd name="T20" fmla="*/ 558 w 836"/>
                <a:gd name="T21" fmla="*/ 1134 h 398"/>
                <a:gd name="T22" fmla="*/ 672 w 836"/>
                <a:gd name="T23" fmla="*/ 1177 h 398"/>
                <a:gd name="T24" fmla="*/ 813 w 836"/>
                <a:gd name="T25" fmla="*/ 1218 h 398"/>
                <a:gd name="T26" fmla="*/ 965 w 836"/>
                <a:gd name="T27" fmla="*/ 1249 h 398"/>
                <a:gd name="T28" fmla="*/ 1125 w 836"/>
                <a:gd name="T29" fmla="*/ 1276 h 398"/>
                <a:gd name="T30" fmla="*/ 1290 w 836"/>
                <a:gd name="T31" fmla="*/ 1284 h 398"/>
                <a:gd name="T32" fmla="*/ 1439 w 836"/>
                <a:gd name="T33" fmla="*/ 1284 h 398"/>
                <a:gd name="T34" fmla="*/ 1576 w 836"/>
                <a:gd name="T35" fmla="*/ 1270 h 398"/>
                <a:gd name="T36" fmla="*/ 1699 w 836"/>
                <a:gd name="T37" fmla="*/ 1249 h 398"/>
                <a:gd name="T38" fmla="*/ 1809 w 836"/>
                <a:gd name="T39" fmla="*/ 1225 h 398"/>
                <a:gd name="T40" fmla="*/ 1915 w 836"/>
                <a:gd name="T41" fmla="*/ 1188 h 398"/>
                <a:gd name="T42" fmla="*/ 2008 w 836"/>
                <a:gd name="T43" fmla="*/ 1158 h 398"/>
                <a:gd name="T44" fmla="*/ 2091 w 836"/>
                <a:gd name="T45" fmla="*/ 1122 h 398"/>
                <a:gd name="T46" fmla="*/ 2165 w 836"/>
                <a:gd name="T47" fmla="*/ 1073 h 398"/>
                <a:gd name="T48" fmla="*/ 2233 w 836"/>
                <a:gd name="T49" fmla="*/ 1031 h 398"/>
                <a:gd name="T50" fmla="*/ 2285 w 836"/>
                <a:gd name="T51" fmla="*/ 987 h 398"/>
                <a:gd name="T52" fmla="*/ 2353 w 836"/>
                <a:gd name="T53" fmla="*/ 944 h 398"/>
                <a:gd name="T54" fmla="*/ 2435 w 836"/>
                <a:gd name="T55" fmla="*/ 864 h 398"/>
                <a:gd name="T56" fmla="*/ 2496 w 836"/>
                <a:gd name="T57" fmla="*/ 810 h 398"/>
                <a:gd name="T58" fmla="*/ 2536 w 836"/>
                <a:gd name="T59" fmla="*/ 747 h 398"/>
                <a:gd name="T60" fmla="*/ 2573 w 836"/>
                <a:gd name="T61" fmla="*/ 695 h 398"/>
                <a:gd name="T62" fmla="*/ 2620 w 836"/>
                <a:gd name="T63" fmla="*/ 626 h 398"/>
                <a:gd name="T64" fmla="*/ 2667 w 836"/>
                <a:gd name="T65" fmla="*/ 528 h 398"/>
                <a:gd name="T66" fmla="*/ 2680 w 836"/>
                <a:gd name="T67" fmla="*/ 461 h 398"/>
                <a:gd name="T68" fmla="*/ 2667 w 836"/>
                <a:gd name="T69" fmla="*/ 399 h 398"/>
                <a:gd name="T70" fmla="*/ 2619 w 836"/>
                <a:gd name="T71" fmla="*/ 345 h 398"/>
                <a:gd name="T72" fmla="*/ 2552 w 836"/>
                <a:gd name="T73" fmla="*/ 283 h 398"/>
                <a:gd name="T74" fmla="*/ 2496 w 836"/>
                <a:gd name="T75" fmla="*/ 240 h 398"/>
                <a:gd name="T76" fmla="*/ 2429 w 836"/>
                <a:gd name="T77" fmla="*/ 210 h 398"/>
                <a:gd name="T78" fmla="*/ 2353 w 836"/>
                <a:gd name="T79" fmla="*/ 168 h 398"/>
                <a:gd name="T80" fmla="*/ 2253 w 836"/>
                <a:gd name="T81" fmla="*/ 129 h 398"/>
                <a:gd name="T82" fmla="*/ 2151 w 836"/>
                <a:gd name="T83" fmla="*/ 99 h 398"/>
                <a:gd name="T84" fmla="*/ 2030 w 836"/>
                <a:gd name="T85" fmla="*/ 68 h 398"/>
                <a:gd name="T86" fmla="*/ 1893 w 836"/>
                <a:gd name="T87" fmla="*/ 40 h 398"/>
                <a:gd name="T88" fmla="*/ 1744 w 836"/>
                <a:gd name="T89" fmla="*/ 25 h 398"/>
                <a:gd name="T90" fmla="*/ 1575 w 836"/>
                <a:gd name="T91" fmla="*/ 8 h 398"/>
                <a:gd name="T92" fmla="*/ 1377 w 836"/>
                <a:gd name="T93" fmla="*/ 0 h 398"/>
                <a:gd name="T94" fmla="*/ 1200 w 836"/>
                <a:gd name="T95" fmla="*/ 0 h 398"/>
                <a:gd name="T96" fmla="*/ 1026 w 836"/>
                <a:gd name="T97" fmla="*/ 13 h 398"/>
                <a:gd name="T98" fmla="*/ 880 w 836"/>
                <a:gd name="T99" fmla="*/ 25 h 398"/>
                <a:gd name="T100" fmla="*/ 734 w 836"/>
                <a:gd name="T101" fmla="*/ 40 h 398"/>
                <a:gd name="T102" fmla="*/ 603 w 836"/>
                <a:gd name="T103" fmla="*/ 68 h 398"/>
                <a:gd name="T104" fmla="*/ 496 w 836"/>
                <a:gd name="T105" fmla="*/ 99 h 398"/>
                <a:gd name="T106" fmla="*/ 399 w 836"/>
                <a:gd name="T107" fmla="*/ 129 h 398"/>
                <a:gd name="T108" fmla="*/ 313 w 836"/>
                <a:gd name="T109" fmla="*/ 171 h 398"/>
                <a:gd name="T110" fmla="*/ 236 w 836"/>
                <a:gd name="T111" fmla="*/ 210 h 398"/>
                <a:gd name="T112" fmla="*/ 176 w 836"/>
                <a:gd name="T113" fmla="*/ 240 h 398"/>
                <a:gd name="T114" fmla="*/ 109 w 836"/>
                <a:gd name="T115" fmla="*/ 291 h 398"/>
                <a:gd name="T116" fmla="*/ 40 w 836"/>
                <a:gd name="T117" fmla="*/ 355 h 398"/>
                <a:gd name="T118" fmla="*/ 8 w 836"/>
                <a:gd name="T119" fmla="*/ 416 h 39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6"/>
                <a:gd name="T181" fmla="*/ 0 h 398"/>
                <a:gd name="T182" fmla="*/ 836 w 836"/>
                <a:gd name="T183" fmla="*/ 398 h 39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6" h="398">
                  <a:moveTo>
                    <a:pt x="2" y="133"/>
                  </a:moveTo>
                  <a:lnTo>
                    <a:pt x="0" y="137"/>
                  </a:lnTo>
                  <a:lnTo>
                    <a:pt x="0" y="141"/>
                  </a:lnTo>
                  <a:lnTo>
                    <a:pt x="0" y="147"/>
                  </a:lnTo>
                  <a:lnTo>
                    <a:pt x="2" y="152"/>
                  </a:lnTo>
                  <a:lnTo>
                    <a:pt x="2" y="158"/>
                  </a:lnTo>
                  <a:lnTo>
                    <a:pt x="4" y="167"/>
                  </a:lnTo>
                  <a:lnTo>
                    <a:pt x="6" y="171"/>
                  </a:lnTo>
                  <a:lnTo>
                    <a:pt x="6" y="175"/>
                  </a:lnTo>
                  <a:lnTo>
                    <a:pt x="10" y="179"/>
                  </a:lnTo>
                  <a:lnTo>
                    <a:pt x="11" y="183"/>
                  </a:lnTo>
                  <a:lnTo>
                    <a:pt x="11" y="188"/>
                  </a:lnTo>
                  <a:lnTo>
                    <a:pt x="13" y="192"/>
                  </a:lnTo>
                  <a:lnTo>
                    <a:pt x="15" y="198"/>
                  </a:lnTo>
                  <a:lnTo>
                    <a:pt x="17" y="202"/>
                  </a:lnTo>
                  <a:lnTo>
                    <a:pt x="19" y="207"/>
                  </a:lnTo>
                  <a:lnTo>
                    <a:pt x="23" y="211"/>
                  </a:lnTo>
                  <a:lnTo>
                    <a:pt x="25" y="217"/>
                  </a:lnTo>
                  <a:lnTo>
                    <a:pt x="30" y="223"/>
                  </a:lnTo>
                  <a:lnTo>
                    <a:pt x="32" y="228"/>
                  </a:lnTo>
                  <a:lnTo>
                    <a:pt x="36" y="234"/>
                  </a:lnTo>
                  <a:lnTo>
                    <a:pt x="38" y="240"/>
                  </a:lnTo>
                  <a:lnTo>
                    <a:pt x="42" y="244"/>
                  </a:lnTo>
                  <a:lnTo>
                    <a:pt x="46" y="249"/>
                  </a:lnTo>
                  <a:lnTo>
                    <a:pt x="51" y="255"/>
                  </a:lnTo>
                  <a:lnTo>
                    <a:pt x="55" y="261"/>
                  </a:lnTo>
                  <a:lnTo>
                    <a:pt x="59" y="266"/>
                  </a:lnTo>
                  <a:lnTo>
                    <a:pt x="65" y="272"/>
                  </a:lnTo>
                  <a:lnTo>
                    <a:pt x="70" y="276"/>
                  </a:lnTo>
                  <a:lnTo>
                    <a:pt x="74" y="282"/>
                  </a:lnTo>
                  <a:lnTo>
                    <a:pt x="80" y="287"/>
                  </a:lnTo>
                  <a:lnTo>
                    <a:pt x="84" y="293"/>
                  </a:lnTo>
                  <a:lnTo>
                    <a:pt x="91" y="297"/>
                  </a:lnTo>
                  <a:lnTo>
                    <a:pt x="97" y="302"/>
                  </a:lnTo>
                  <a:lnTo>
                    <a:pt x="103" y="308"/>
                  </a:lnTo>
                  <a:lnTo>
                    <a:pt x="110" y="314"/>
                  </a:lnTo>
                  <a:lnTo>
                    <a:pt x="116" y="318"/>
                  </a:lnTo>
                  <a:lnTo>
                    <a:pt x="124" y="323"/>
                  </a:lnTo>
                  <a:lnTo>
                    <a:pt x="133" y="327"/>
                  </a:lnTo>
                  <a:lnTo>
                    <a:pt x="139" y="333"/>
                  </a:lnTo>
                  <a:lnTo>
                    <a:pt x="146" y="337"/>
                  </a:lnTo>
                  <a:lnTo>
                    <a:pt x="156" y="342"/>
                  </a:lnTo>
                  <a:lnTo>
                    <a:pt x="163" y="348"/>
                  </a:lnTo>
                  <a:lnTo>
                    <a:pt x="173" y="352"/>
                  </a:lnTo>
                  <a:lnTo>
                    <a:pt x="181" y="356"/>
                  </a:lnTo>
                  <a:lnTo>
                    <a:pt x="192" y="359"/>
                  </a:lnTo>
                  <a:lnTo>
                    <a:pt x="200" y="363"/>
                  </a:lnTo>
                  <a:lnTo>
                    <a:pt x="209" y="365"/>
                  </a:lnTo>
                  <a:lnTo>
                    <a:pt x="221" y="369"/>
                  </a:lnTo>
                  <a:lnTo>
                    <a:pt x="230" y="373"/>
                  </a:lnTo>
                  <a:lnTo>
                    <a:pt x="241" y="377"/>
                  </a:lnTo>
                  <a:lnTo>
                    <a:pt x="253" y="378"/>
                  </a:lnTo>
                  <a:lnTo>
                    <a:pt x="264" y="380"/>
                  </a:lnTo>
                  <a:lnTo>
                    <a:pt x="276" y="384"/>
                  </a:lnTo>
                  <a:lnTo>
                    <a:pt x="287" y="386"/>
                  </a:lnTo>
                  <a:lnTo>
                    <a:pt x="300" y="388"/>
                  </a:lnTo>
                  <a:lnTo>
                    <a:pt x="312" y="392"/>
                  </a:lnTo>
                  <a:lnTo>
                    <a:pt x="325" y="392"/>
                  </a:lnTo>
                  <a:lnTo>
                    <a:pt x="338" y="396"/>
                  </a:lnTo>
                  <a:lnTo>
                    <a:pt x="350" y="396"/>
                  </a:lnTo>
                  <a:lnTo>
                    <a:pt x="365" y="396"/>
                  </a:lnTo>
                  <a:lnTo>
                    <a:pt x="376" y="396"/>
                  </a:lnTo>
                  <a:lnTo>
                    <a:pt x="390" y="398"/>
                  </a:lnTo>
                  <a:lnTo>
                    <a:pt x="401" y="398"/>
                  </a:lnTo>
                  <a:lnTo>
                    <a:pt x="412" y="398"/>
                  </a:lnTo>
                  <a:lnTo>
                    <a:pt x="424" y="398"/>
                  </a:lnTo>
                  <a:lnTo>
                    <a:pt x="437" y="398"/>
                  </a:lnTo>
                  <a:lnTo>
                    <a:pt x="447" y="398"/>
                  </a:lnTo>
                  <a:lnTo>
                    <a:pt x="458" y="396"/>
                  </a:lnTo>
                  <a:lnTo>
                    <a:pt x="468" y="396"/>
                  </a:lnTo>
                  <a:lnTo>
                    <a:pt x="479" y="396"/>
                  </a:lnTo>
                  <a:lnTo>
                    <a:pt x="490" y="394"/>
                  </a:lnTo>
                  <a:lnTo>
                    <a:pt x="500" y="392"/>
                  </a:lnTo>
                  <a:lnTo>
                    <a:pt x="509" y="392"/>
                  </a:lnTo>
                  <a:lnTo>
                    <a:pt x="521" y="390"/>
                  </a:lnTo>
                  <a:lnTo>
                    <a:pt x="528" y="388"/>
                  </a:lnTo>
                  <a:lnTo>
                    <a:pt x="538" y="386"/>
                  </a:lnTo>
                  <a:lnTo>
                    <a:pt x="546" y="384"/>
                  </a:lnTo>
                  <a:lnTo>
                    <a:pt x="555" y="382"/>
                  </a:lnTo>
                  <a:lnTo>
                    <a:pt x="563" y="380"/>
                  </a:lnTo>
                  <a:lnTo>
                    <a:pt x="572" y="378"/>
                  </a:lnTo>
                  <a:lnTo>
                    <a:pt x="580" y="375"/>
                  </a:lnTo>
                  <a:lnTo>
                    <a:pt x="587" y="373"/>
                  </a:lnTo>
                  <a:lnTo>
                    <a:pt x="595" y="369"/>
                  </a:lnTo>
                  <a:lnTo>
                    <a:pt x="603" y="367"/>
                  </a:lnTo>
                  <a:lnTo>
                    <a:pt x="610" y="365"/>
                  </a:lnTo>
                  <a:lnTo>
                    <a:pt x="618" y="361"/>
                  </a:lnTo>
                  <a:lnTo>
                    <a:pt x="625" y="359"/>
                  </a:lnTo>
                  <a:lnTo>
                    <a:pt x="631" y="358"/>
                  </a:lnTo>
                  <a:lnTo>
                    <a:pt x="639" y="354"/>
                  </a:lnTo>
                  <a:lnTo>
                    <a:pt x="646" y="352"/>
                  </a:lnTo>
                  <a:lnTo>
                    <a:pt x="650" y="348"/>
                  </a:lnTo>
                  <a:lnTo>
                    <a:pt x="658" y="342"/>
                  </a:lnTo>
                  <a:lnTo>
                    <a:pt x="663" y="340"/>
                  </a:lnTo>
                  <a:lnTo>
                    <a:pt x="669" y="337"/>
                  </a:lnTo>
                  <a:lnTo>
                    <a:pt x="673" y="333"/>
                  </a:lnTo>
                  <a:lnTo>
                    <a:pt x="679" y="331"/>
                  </a:lnTo>
                  <a:lnTo>
                    <a:pt x="684" y="327"/>
                  </a:lnTo>
                  <a:lnTo>
                    <a:pt x="690" y="323"/>
                  </a:lnTo>
                  <a:lnTo>
                    <a:pt x="694" y="320"/>
                  </a:lnTo>
                  <a:lnTo>
                    <a:pt x="698" y="318"/>
                  </a:lnTo>
                  <a:lnTo>
                    <a:pt x="703" y="314"/>
                  </a:lnTo>
                  <a:lnTo>
                    <a:pt x="707" y="312"/>
                  </a:lnTo>
                  <a:lnTo>
                    <a:pt x="711" y="306"/>
                  </a:lnTo>
                  <a:lnTo>
                    <a:pt x="717" y="304"/>
                  </a:lnTo>
                  <a:lnTo>
                    <a:pt x="720" y="301"/>
                  </a:lnTo>
                  <a:lnTo>
                    <a:pt x="724" y="299"/>
                  </a:lnTo>
                  <a:lnTo>
                    <a:pt x="732" y="293"/>
                  </a:lnTo>
                  <a:lnTo>
                    <a:pt x="739" y="285"/>
                  </a:lnTo>
                  <a:lnTo>
                    <a:pt x="745" y="280"/>
                  </a:lnTo>
                  <a:lnTo>
                    <a:pt x="753" y="274"/>
                  </a:lnTo>
                  <a:lnTo>
                    <a:pt x="757" y="268"/>
                  </a:lnTo>
                  <a:lnTo>
                    <a:pt x="762" y="263"/>
                  </a:lnTo>
                  <a:lnTo>
                    <a:pt x="768" y="259"/>
                  </a:lnTo>
                  <a:lnTo>
                    <a:pt x="772" y="255"/>
                  </a:lnTo>
                  <a:lnTo>
                    <a:pt x="776" y="251"/>
                  </a:lnTo>
                  <a:lnTo>
                    <a:pt x="779" y="245"/>
                  </a:lnTo>
                  <a:lnTo>
                    <a:pt x="781" y="242"/>
                  </a:lnTo>
                  <a:lnTo>
                    <a:pt x="787" y="238"/>
                  </a:lnTo>
                  <a:lnTo>
                    <a:pt x="789" y="232"/>
                  </a:lnTo>
                  <a:lnTo>
                    <a:pt x="793" y="230"/>
                  </a:lnTo>
                  <a:lnTo>
                    <a:pt x="795" y="223"/>
                  </a:lnTo>
                  <a:lnTo>
                    <a:pt x="798" y="219"/>
                  </a:lnTo>
                  <a:lnTo>
                    <a:pt x="800" y="215"/>
                  </a:lnTo>
                  <a:lnTo>
                    <a:pt x="804" y="211"/>
                  </a:lnTo>
                  <a:lnTo>
                    <a:pt x="808" y="205"/>
                  </a:lnTo>
                  <a:lnTo>
                    <a:pt x="810" y="202"/>
                  </a:lnTo>
                  <a:lnTo>
                    <a:pt x="815" y="194"/>
                  </a:lnTo>
                  <a:lnTo>
                    <a:pt x="819" y="186"/>
                  </a:lnTo>
                  <a:lnTo>
                    <a:pt x="823" y="177"/>
                  </a:lnTo>
                  <a:lnTo>
                    <a:pt x="827" y="171"/>
                  </a:lnTo>
                  <a:lnTo>
                    <a:pt x="829" y="164"/>
                  </a:lnTo>
                  <a:lnTo>
                    <a:pt x="831" y="158"/>
                  </a:lnTo>
                  <a:lnTo>
                    <a:pt x="833" y="152"/>
                  </a:lnTo>
                  <a:lnTo>
                    <a:pt x="834" y="147"/>
                  </a:lnTo>
                  <a:lnTo>
                    <a:pt x="834" y="143"/>
                  </a:lnTo>
                  <a:lnTo>
                    <a:pt x="836" y="139"/>
                  </a:lnTo>
                  <a:lnTo>
                    <a:pt x="834" y="135"/>
                  </a:lnTo>
                  <a:lnTo>
                    <a:pt x="833" y="129"/>
                  </a:lnTo>
                  <a:lnTo>
                    <a:pt x="829" y="124"/>
                  </a:lnTo>
                  <a:lnTo>
                    <a:pt x="827" y="120"/>
                  </a:lnTo>
                  <a:lnTo>
                    <a:pt x="823" y="116"/>
                  </a:lnTo>
                  <a:lnTo>
                    <a:pt x="819" y="112"/>
                  </a:lnTo>
                  <a:lnTo>
                    <a:pt x="814" y="107"/>
                  </a:lnTo>
                  <a:lnTo>
                    <a:pt x="810" y="99"/>
                  </a:lnTo>
                  <a:lnTo>
                    <a:pt x="802" y="95"/>
                  </a:lnTo>
                  <a:lnTo>
                    <a:pt x="796" y="90"/>
                  </a:lnTo>
                  <a:lnTo>
                    <a:pt x="793" y="88"/>
                  </a:lnTo>
                  <a:lnTo>
                    <a:pt x="789" y="84"/>
                  </a:lnTo>
                  <a:lnTo>
                    <a:pt x="785" y="80"/>
                  </a:lnTo>
                  <a:lnTo>
                    <a:pt x="779" y="78"/>
                  </a:lnTo>
                  <a:lnTo>
                    <a:pt x="776" y="74"/>
                  </a:lnTo>
                  <a:lnTo>
                    <a:pt x="772" y="72"/>
                  </a:lnTo>
                  <a:lnTo>
                    <a:pt x="766" y="69"/>
                  </a:lnTo>
                  <a:lnTo>
                    <a:pt x="762" y="67"/>
                  </a:lnTo>
                  <a:lnTo>
                    <a:pt x="755" y="65"/>
                  </a:lnTo>
                  <a:lnTo>
                    <a:pt x="749" y="61"/>
                  </a:lnTo>
                  <a:lnTo>
                    <a:pt x="743" y="57"/>
                  </a:lnTo>
                  <a:lnTo>
                    <a:pt x="738" y="55"/>
                  </a:lnTo>
                  <a:lnTo>
                    <a:pt x="732" y="52"/>
                  </a:lnTo>
                  <a:lnTo>
                    <a:pt x="724" y="50"/>
                  </a:lnTo>
                  <a:lnTo>
                    <a:pt x="717" y="46"/>
                  </a:lnTo>
                  <a:lnTo>
                    <a:pt x="711" y="44"/>
                  </a:lnTo>
                  <a:lnTo>
                    <a:pt x="701" y="40"/>
                  </a:lnTo>
                  <a:lnTo>
                    <a:pt x="694" y="38"/>
                  </a:lnTo>
                  <a:lnTo>
                    <a:pt x="686" y="34"/>
                  </a:lnTo>
                  <a:lnTo>
                    <a:pt x="677" y="33"/>
                  </a:lnTo>
                  <a:lnTo>
                    <a:pt x="669" y="31"/>
                  </a:lnTo>
                  <a:lnTo>
                    <a:pt x="662" y="29"/>
                  </a:lnTo>
                  <a:lnTo>
                    <a:pt x="650" y="27"/>
                  </a:lnTo>
                  <a:lnTo>
                    <a:pt x="643" y="25"/>
                  </a:lnTo>
                  <a:lnTo>
                    <a:pt x="631" y="21"/>
                  </a:lnTo>
                  <a:lnTo>
                    <a:pt x="622" y="19"/>
                  </a:lnTo>
                  <a:lnTo>
                    <a:pt x="610" y="17"/>
                  </a:lnTo>
                  <a:lnTo>
                    <a:pt x="601" y="15"/>
                  </a:lnTo>
                  <a:lnTo>
                    <a:pt x="589" y="13"/>
                  </a:lnTo>
                  <a:lnTo>
                    <a:pt x="576" y="12"/>
                  </a:lnTo>
                  <a:lnTo>
                    <a:pt x="566" y="10"/>
                  </a:lnTo>
                  <a:lnTo>
                    <a:pt x="553" y="10"/>
                  </a:lnTo>
                  <a:lnTo>
                    <a:pt x="542" y="8"/>
                  </a:lnTo>
                  <a:lnTo>
                    <a:pt x="528" y="6"/>
                  </a:lnTo>
                  <a:lnTo>
                    <a:pt x="515" y="4"/>
                  </a:lnTo>
                  <a:lnTo>
                    <a:pt x="502" y="4"/>
                  </a:lnTo>
                  <a:lnTo>
                    <a:pt x="489" y="2"/>
                  </a:lnTo>
                  <a:lnTo>
                    <a:pt x="473" y="0"/>
                  </a:lnTo>
                  <a:lnTo>
                    <a:pt x="458" y="0"/>
                  </a:lnTo>
                  <a:lnTo>
                    <a:pt x="445" y="0"/>
                  </a:lnTo>
                  <a:lnTo>
                    <a:pt x="428" y="0"/>
                  </a:lnTo>
                  <a:lnTo>
                    <a:pt x="414" y="0"/>
                  </a:lnTo>
                  <a:lnTo>
                    <a:pt x="401" y="0"/>
                  </a:lnTo>
                  <a:lnTo>
                    <a:pt x="386" y="0"/>
                  </a:lnTo>
                  <a:lnTo>
                    <a:pt x="373" y="0"/>
                  </a:lnTo>
                  <a:lnTo>
                    <a:pt x="357" y="0"/>
                  </a:lnTo>
                  <a:lnTo>
                    <a:pt x="344" y="0"/>
                  </a:lnTo>
                  <a:lnTo>
                    <a:pt x="333" y="4"/>
                  </a:lnTo>
                  <a:lnTo>
                    <a:pt x="319" y="4"/>
                  </a:lnTo>
                  <a:lnTo>
                    <a:pt x="306" y="4"/>
                  </a:lnTo>
                  <a:lnTo>
                    <a:pt x="297" y="6"/>
                  </a:lnTo>
                  <a:lnTo>
                    <a:pt x="283" y="8"/>
                  </a:lnTo>
                  <a:lnTo>
                    <a:pt x="274" y="8"/>
                  </a:lnTo>
                  <a:lnTo>
                    <a:pt x="260" y="10"/>
                  </a:lnTo>
                  <a:lnTo>
                    <a:pt x="249" y="12"/>
                  </a:lnTo>
                  <a:lnTo>
                    <a:pt x="240" y="13"/>
                  </a:lnTo>
                  <a:lnTo>
                    <a:pt x="228" y="13"/>
                  </a:lnTo>
                  <a:lnTo>
                    <a:pt x="219" y="15"/>
                  </a:lnTo>
                  <a:lnTo>
                    <a:pt x="207" y="17"/>
                  </a:lnTo>
                  <a:lnTo>
                    <a:pt x="200" y="19"/>
                  </a:lnTo>
                  <a:lnTo>
                    <a:pt x="188" y="21"/>
                  </a:lnTo>
                  <a:lnTo>
                    <a:pt x="181" y="25"/>
                  </a:lnTo>
                  <a:lnTo>
                    <a:pt x="171" y="27"/>
                  </a:lnTo>
                  <a:lnTo>
                    <a:pt x="163" y="29"/>
                  </a:lnTo>
                  <a:lnTo>
                    <a:pt x="154" y="31"/>
                  </a:lnTo>
                  <a:lnTo>
                    <a:pt x="146" y="34"/>
                  </a:lnTo>
                  <a:lnTo>
                    <a:pt x="139" y="36"/>
                  </a:lnTo>
                  <a:lnTo>
                    <a:pt x="133" y="38"/>
                  </a:lnTo>
                  <a:lnTo>
                    <a:pt x="124" y="40"/>
                  </a:lnTo>
                  <a:lnTo>
                    <a:pt x="116" y="46"/>
                  </a:lnTo>
                  <a:lnTo>
                    <a:pt x="110" y="48"/>
                  </a:lnTo>
                  <a:lnTo>
                    <a:pt x="105" y="52"/>
                  </a:lnTo>
                  <a:lnTo>
                    <a:pt x="97" y="53"/>
                  </a:lnTo>
                  <a:lnTo>
                    <a:pt x="91" y="55"/>
                  </a:lnTo>
                  <a:lnTo>
                    <a:pt x="86" y="57"/>
                  </a:lnTo>
                  <a:lnTo>
                    <a:pt x="80" y="61"/>
                  </a:lnTo>
                  <a:lnTo>
                    <a:pt x="74" y="65"/>
                  </a:lnTo>
                  <a:lnTo>
                    <a:pt x="70" y="67"/>
                  </a:lnTo>
                  <a:lnTo>
                    <a:pt x="65" y="71"/>
                  </a:lnTo>
                  <a:lnTo>
                    <a:pt x="59" y="72"/>
                  </a:lnTo>
                  <a:lnTo>
                    <a:pt x="55" y="74"/>
                  </a:lnTo>
                  <a:lnTo>
                    <a:pt x="49" y="78"/>
                  </a:lnTo>
                  <a:lnTo>
                    <a:pt x="46" y="80"/>
                  </a:lnTo>
                  <a:lnTo>
                    <a:pt x="42" y="84"/>
                  </a:lnTo>
                  <a:lnTo>
                    <a:pt x="34" y="90"/>
                  </a:lnTo>
                  <a:lnTo>
                    <a:pt x="30" y="95"/>
                  </a:lnTo>
                  <a:lnTo>
                    <a:pt x="23" y="99"/>
                  </a:lnTo>
                  <a:lnTo>
                    <a:pt x="17" y="107"/>
                  </a:lnTo>
                  <a:lnTo>
                    <a:pt x="13" y="110"/>
                  </a:lnTo>
                  <a:lnTo>
                    <a:pt x="10" y="116"/>
                  </a:lnTo>
                  <a:lnTo>
                    <a:pt x="6" y="120"/>
                  </a:lnTo>
                  <a:lnTo>
                    <a:pt x="4" y="124"/>
                  </a:lnTo>
                  <a:lnTo>
                    <a:pt x="2" y="129"/>
                  </a:lnTo>
                  <a:lnTo>
                    <a:pt x="2" y="1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 flipH="1">
              <a:off x="6586519" y="5093987"/>
              <a:ext cx="676480" cy="202945"/>
            </a:xfrm>
            <a:custGeom>
              <a:avLst/>
              <a:gdLst>
                <a:gd name="T0" fmla="*/ 121 w 262"/>
                <a:gd name="T1" fmla="*/ 8 h 78"/>
                <a:gd name="T2" fmla="*/ 147 w 262"/>
                <a:gd name="T3" fmla="*/ 20 h 78"/>
                <a:gd name="T4" fmla="*/ 194 w 262"/>
                <a:gd name="T5" fmla="*/ 37 h 78"/>
                <a:gd name="T6" fmla="*/ 215 w 262"/>
                <a:gd name="T7" fmla="*/ 41 h 78"/>
                <a:gd name="T8" fmla="*/ 246 w 262"/>
                <a:gd name="T9" fmla="*/ 58 h 78"/>
                <a:gd name="T10" fmla="*/ 277 w 262"/>
                <a:gd name="T11" fmla="*/ 70 h 78"/>
                <a:gd name="T12" fmla="*/ 307 w 262"/>
                <a:gd name="T13" fmla="*/ 76 h 78"/>
                <a:gd name="T14" fmla="*/ 338 w 262"/>
                <a:gd name="T15" fmla="*/ 89 h 78"/>
                <a:gd name="T16" fmla="*/ 377 w 262"/>
                <a:gd name="T17" fmla="*/ 98 h 78"/>
                <a:gd name="T18" fmla="*/ 416 w 262"/>
                <a:gd name="T19" fmla="*/ 107 h 78"/>
                <a:gd name="T20" fmla="*/ 448 w 262"/>
                <a:gd name="T21" fmla="*/ 113 h 78"/>
                <a:gd name="T22" fmla="*/ 487 w 262"/>
                <a:gd name="T23" fmla="*/ 119 h 78"/>
                <a:gd name="T24" fmla="*/ 524 w 262"/>
                <a:gd name="T25" fmla="*/ 124 h 78"/>
                <a:gd name="T26" fmla="*/ 562 w 262"/>
                <a:gd name="T27" fmla="*/ 124 h 78"/>
                <a:gd name="T28" fmla="*/ 591 w 262"/>
                <a:gd name="T29" fmla="*/ 124 h 78"/>
                <a:gd name="T30" fmla="*/ 622 w 262"/>
                <a:gd name="T31" fmla="*/ 124 h 78"/>
                <a:gd name="T32" fmla="*/ 644 w 262"/>
                <a:gd name="T33" fmla="*/ 124 h 78"/>
                <a:gd name="T34" fmla="*/ 698 w 262"/>
                <a:gd name="T35" fmla="*/ 119 h 78"/>
                <a:gd name="T36" fmla="*/ 736 w 262"/>
                <a:gd name="T37" fmla="*/ 113 h 78"/>
                <a:gd name="T38" fmla="*/ 777 w 262"/>
                <a:gd name="T39" fmla="*/ 113 h 78"/>
                <a:gd name="T40" fmla="*/ 802 w 262"/>
                <a:gd name="T41" fmla="*/ 119 h 78"/>
                <a:gd name="T42" fmla="*/ 831 w 262"/>
                <a:gd name="T43" fmla="*/ 145 h 78"/>
                <a:gd name="T44" fmla="*/ 824 w 262"/>
                <a:gd name="T45" fmla="*/ 169 h 78"/>
                <a:gd name="T46" fmla="*/ 795 w 262"/>
                <a:gd name="T47" fmla="*/ 195 h 78"/>
                <a:gd name="T48" fmla="*/ 746 w 262"/>
                <a:gd name="T49" fmla="*/ 214 h 78"/>
                <a:gd name="T50" fmla="*/ 717 w 262"/>
                <a:gd name="T51" fmla="*/ 221 h 78"/>
                <a:gd name="T52" fmla="*/ 685 w 262"/>
                <a:gd name="T53" fmla="*/ 231 h 78"/>
                <a:gd name="T54" fmla="*/ 649 w 262"/>
                <a:gd name="T55" fmla="*/ 235 h 78"/>
                <a:gd name="T56" fmla="*/ 622 w 262"/>
                <a:gd name="T57" fmla="*/ 244 h 78"/>
                <a:gd name="T58" fmla="*/ 576 w 262"/>
                <a:gd name="T59" fmla="*/ 250 h 78"/>
                <a:gd name="T60" fmla="*/ 542 w 262"/>
                <a:gd name="T61" fmla="*/ 258 h 78"/>
                <a:gd name="T62" fmla="*/ 503 w 262"/>
                <a:gd name="T63" fmla="*/ 258 h 78"/>
                <a:gd name="T64" fmla="*/ 464 w 262"/>
                <a:gd name="T65" fmla="*/ 258 h 78"/>
                <a:gd name="T66" fmla="*/ 428 w 262"/>
                <a:gd name="T67" fmla="*/ 258 h 78"/>
                <a:gd name="T68" fmla="*/ 390 w 262"/>
                <a:gd name="T69" fmla="*/ 258 h 78"/>
                <a:gd name="T70" fmla="*/ 349 w 262"/>
                <a:gd name="T71" fmla="*/ 250 h 78"/>
                <a:gd name="T72" fmla="*/ 314 w 262"/>
                <a:gd name="T73" fmla="*/ 244 h 78"/>
                <a:gd name="T74" fmla="*/ 277 w 262"/>
                <a:gd name="T75" fmla="*/ 235 h 78"/>
                <a:gd name="T76" fmla="*/ 254 w 262"/>
                <a:gd name="T77" fmla="*/ 231 h 78"/>
                <a:gd name="T78" fmla="*/ 222 w 262"/>
                <a:gd name="T79" fmla="*/ 222 h 78"/>
                <a:gd name="T80" fmla="*/ 194 w 262"/>
                <a:gd name="T81" fmla="*/ 214 h 78"/>
                <a:gd name="T82" fmla="*/ 169 w 262"/>
                <a:gd name="T83" fmla="*/ 208 h 78"/>
                <a:gd name="T84" fmla="*/ 145 w 262"/>
                <a:gd name="T85" fmla="*/ 199 h 78"/>
                <a:gd name="T86" fmla="*/ 100 w 262"/>
                <a:gd name="T87" fmla="*/ 182 h 78"/>
                <a:gd name="T88" fmla="*/ 67 w 262"/>
                <a:gd name="T89" fmla="*/ 151 h 78"/>
                <a:gd name="T90" fmla="*/ 37 w 262"/>
                <a:gd name="T91" fmla="*/ 119 h 78"/>
                <a:gd name="T92" fmla="*/ 13 w 262"/>
                <a:gd name="T93" fmla="*/ 84 h 78"/>
                <a:gd name="T94" fmla="*/ 0 w 262"/>
                <a:gd name="T95" fmla="*/ 48 h 78"/>
                <a:gd name="T96" fmla="*/ 8 w 262"/>
                <a:gd name="T97" fmla="*/ 25 h 78"/>
                <a:gd name="T98" fmla="*/ 39 w 262"/>
                <a:gd name="T99" fmla="*/ 8 h 78"/>
                <a:gd name="T100" fmla="*/ 67 w 262"/>
                <a:gd name="T101" fmla="*/ 0 h 78"/>
                <a:gd name="T102" fmla="*/ 84 w 262"/>
                <a:gd name="T103" fmla="*/ 0 h 78"/>
                <a:gd name="T104" fmla="*/ 115 w 262"/>
                <a:gd name="T105" fmla="*/ 0 h 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2"/>
                <a:gd name="T160" fmla="*/ 0 h 78"/>
                <a:gd name="T161" fmla="*/ 262 w 262"/>
                <a:gd name="T162" fmla="*/ 78 h 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2" h="78">
                  <a:moveTo>
                    <a:pt x="36" y="0"/>
                  </a:moveTo>
                  <a:lnTo>
                    <a:pt x="38" y="2"/>
                  </a:lnTo>
                  <a:lnTo>
                    <a:pt x="42" y="4"/>
                  </a:lnTo>
                  <a:lnTo>
                    <a:pt x="47" y="6"/>
                  </a:lnTo>
                  <a:lnTo>
                    <a:pt x="53" y="8"/>
                  </a:lnTo>
                  <a:lnTo>
                    <a:pt x="61" y="11"/>
                  </a:lnTo>
                  <a:lnTo>
                    <a:pt x="64" y="11"/>
                  </a:lnTo>
                  <a:lnTo>
                    <a:pt x="68" y="13"/>
                  </a:lnTo>
                  <a:lnTo>
                    <a:pt x="74" y="15"/>
                  </a:lnTo>
                  <a:lnTo>
                    <a:pt x="78" y="17"/>
                  </a:lnTo>
                  <a:lnTo>
                    <a:pt x="81" y="19"/>
                  </a:lnTo>
                  <a:lnTo>
                    <a:pt x="87" y="21"/>
                  </a:lnTo>
                  <a:lnTo>
                    <a:pt x="91" y="21"/>
                  </a:lnTo>
                  <a:lnTo>
                    <a:pt x="97" y="23"/>
                  </a:lnTo>
                  <a:lnTo>
                    <a:pt x="101" y="25"/>
                  </a:lnTo>
                  <a:lnTo>
                    <a:pt x="106" y="27"/>
                  </a:lnTo>
                  <a:lnTo>
                    <a:pt x="112" y="27"/>
                  </a:lnTo>
                  <a:lnTo>
                    <a:pt x="118" y="30"/>
                  </a:lnTo>
                  <a:lnTo>
                    <a:pt x="125" y="30"/>
                  </a:lnTo>
                  <a:lnTo>
                    <a:pt x="131" y="32"/>
                  </a:lnTo>
                  <a:lnTo>
                    <a:pt x="137" y="32"/>
                  </a:lnTo>
                  <a:lnTo>
                    <a:pt x="142" y="34"/>
                  </a:lnTo>
                  <a:lnTo>
                    <a:pt x="148" y="34"/>
                  </a:lnTo>
                  <a:lnTo>
                    <a:pt x="154" y="36"/>
                  </a:lnTo>
                  <a:lnTo>
                    <a:pt x="159" y="36"/>
                  </a:lnTo>
                  <a:lnTo>
                    <a:pt x="165" y="38"/>
                  </a:lnTo>
                  <a:lnTo>
                    <a:pt x="169" y="38"/>
                  </a:lnTo>
                  <a:lnTo>
                    <a:pt x="177" y="38"/>
                  </a:lnTo>
                  <a:lnTo>
                    <a:pt x="180" y="38"/>
                  </a:lnTo>
                  <a:lnTo>
                    <a:pt x="186" y="38"/>
                  </a:lnTo>
                  <a:lnTo>
                    <a:pt x="190" y="38"/>
                  </a:lnTo>
                  <a:lnTo>
                    <a:pt x="196" y="38"/>
                  </a:lnTo>
                  <a:lnTo>
                    <a:pt x="199" y="38"/>
                  </a:lnTo>
                  <a:lnTo>
                    <a:pt x="203" y="38"/>
                  </a:lnTo>
                  <a:lnTo>
                    <a:pt x="211" y="36"/>
                  </a:lnTo>
                  <a:lnTo>
                    <a:pt x="220" y="36"/>
                  </a:lnTo>
                  <a:lnTo>
                    <a:pt x="226" y="34"/>
                  </a:lnTo>
                  <a:lnTo>
                    <a:pt x="232" y="34"/>
                  </a:lnTo>
                  <a:lnTo>
                    <a:pt x="237" y="34"/>
                  </a:lnTo>
                  <a:lnTo>
                    <a:pt x="245" y="34"/>
                  </a:lnTo>
                  <a:lnTo>
                    <a:pt x="247" y="34"/>
                  </a:lnTo>
                  <a:lnTo>
                    <a:pt x="253" y="36"/>
                  </a:lnTo>
                  <a:lnTo>
                    <a:pt x="258" y="38"/>
                  </a:lnTo>
                  <a:lnTo>
                    <a:pt x="262" y="44"/>
                  </a:lnTo>
                  <a:lnTo>
                    <a:pt x="260" y="48"/>
                  </a:lnTo>
                  <a:lnTo>
                    <a:pt x="260" y="51"/>
                  </a:lnTo>
                  <a:lnTo>
                    <a:pt x="254" y="55"/>
                  </a:lnTo>
                  <a:lnTo>
                    <a:pt x="251" y="59"/>
                  </a:lnTo>
                  <a:lnTo>
                    <a:pt x="243" y="61"/>
                  </a:lnTo>
                  <a:lnTo>
                    <a:pt x="235" y="65"/>
                  </a:lnTo>
                  <a:lnTo>
                    <a:pt x="230" y="65"/>
                  </a:lnTo>
                  <a:lnTo>
                    <a:pt x="226" y="67"/>
                  </a:lnTo>
                  <a:lnTo>
                    <a:pt x="220" y="68"/>
                  </a:lnTo>
                  <a:lnTo>
                    <a:pt x="216" y="70"/>
                  </a:lnTo>
                  <a:lnTo>
                    <a:pt x="211" y="72"/>
                  </a:lnTo>
                  <a:lnTo>
                    <a:pt x="205" y="72"/>
                  </a:lnTo>
                  <a:lnTo>
                    <a:pt x="199" y="72"/>
                  </a:lnTo>
                  <a:lnTo>
                    <a:pt x="196" y="74"/>
                  </a:lnTo>
                  <a:lnTo>
                    <a:pt x="188" y="74"/>
                  </a:lnTo>
                  <a:lnTo>
                    <a:pt x="182" y="76"/>
                  </a:lnTo>
                  <a:lnTo>
                    <a:pt x="177" y="76"/>
                  </a:lnTo>
                  <a:lnTo>
                    <a:pt x="171" y="78"/>
                  </a:lnTo>
                  <a:lnTo>
                    <a:pt x="163" y="78"/>
                  </a:lnTo>
                  <a:lnTo>
                    <a:pt x="159" y="78"/>
                  </a:lnTo>
                  <a:lnTo>
                    <a:pt x="152" y="78"/>
                  </a:lnTo>
                  <a:lnTo>
                    <a:pt x="146" y="78"/>
                  </a:lnTo>
                  <a:lnTo>
                    <a:pt x="140" y="78"/>
                  </a:lnTo>
                  <a:lnTo>
                    <a:pt x="135" y="78"/>
                  </a:lnTo>
                  <a:lnTo>
                    <a:pt x="129" y="78"/>
                  </a:lnTo>
                  <a:lnTo>
                    <a:pt x="123" y="78"/>
                  </a:lnTo>
                  <a:lnTo>
                    <a:pt x="116" y="76"/>
                  </a:lnTo>
                  <a:lnTo>
                    <a:pt x="110" y="76"/>
                  </a:lnTo>
                  <a:lnTo>
                    <a:pt x="104" y="74"/>
                  </a:lnTo>
                  <a:lnTo>
                    <a:pt x="99" y="74"/>
                  </a:lnTo>
                  <a:lnTo>
                    <a:pt x="95" y="72"/>
                  </a:lnTo>
                  <a:lnTo>
                    <a:pt x="87" y="72"/>
                  </a:lnTo>
                  <a:lnTo>
                    <a:pt x="83" y="70"/>
                  </a:lnTo>
                  <a:lnTo>
                    <a:pt x="80" y="70"/>
                  </a:lnTo>
                  <a:lnTo>
                    <a:pt x="76" y="68"/>
                  </a:lnTo>
                  <a:lnTo>
                    <a:pt x="70" y="68"/>
                  </a:lnTo>
                  <a:lnTo>
                    <a:pt x="64" y="67"/>
                  </a:lnTo>
                  <a:lnTo>
                    <a:pt x="61" y="65"/>
                  </a:lnTo>
                  <a:lnTo>
                    <a:pt x="57" y="65"/>
                  </a:lnTo>
                  <a:lnTo>
                    <a:pt x="53" y="63"/>
                  </a:lnTo>
                  <a:lnTo>
                    <a:pt x="49" y="63"/>
                  </a:lnTo>
                  <a:lnTo>
                    <a:pt x="45" y="61"/>
                  </a:lnTo>
                  <a:lnTo>
                    <a:pt x="38" y="57"/>
                  </a:lnTo>
                  <a:lnTo>
                    <a:pt x="32" y="55"/>
                  </a:lnTo>
                  <a:lnTo>
                    <a:pt x="24" y="51"/>
                  </a:lnTo>
                  <a:lnTo>
                    <a:pt x="21" y="46"/>
                  </a:lnTo>
                  <a:lnTo>
                    <a:pt x="15" y="40"/>
                  </a:lnTo>
                  <a:lnTo>
                    <a:pt x="11" y="36"/>
                  </a:lnTo>
                  <a:lnTo>
                    <a:pt x="7" y="30"/>
                  </a:lnTo>
                  <a:lnTo>
                    <a:pt x="4" y="25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8"/>
                  </a:lnTo>
                  <a:lnTo>
                    <a:pt x="5" y="4"/>
                  </a:lnTo>
                  <a:lnTo>
                    <a:pt x="13" y="2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74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 flipH="1">
              <a:off x="5715294" y="4526101"/>
              <a:ext cx="498135" cy="196794"/>
            </a:xfrm>
            <a:custGeom>
              <a:avLst/>
              <a:gdLst>
                <a:gd name="T0" fmla="*/ 125 w 192"/>
                <a:gd name="T1" fmla="*/ 0 h 76"/>
                <a:gd name="T2" fmla="*/ 158 w 192"/>
                <a:gd name="T3" fmla="*/ 0 h 76"/>
                <a:gd name="T4" fmla="*/ 200 w 192"/>
                <a:gd name="T5" fmla="*/ 1 h 76"/>
                <a:gd name="T6" fmla="*/ 229 w 192"/>
                <a:gd name="T7" fmla="*/ 10 h 76"/>
                <a:gd name="T8" fmla="*/ 265 w 192"/>
                <a:gd name="T9" fmla="*/ 16 h 76"/>
                <a:gd name="T10" fmla="*/ 290 w 192"/>
                <a:gd name="T11" fmla="*/ 23 h 76"/>
                <a:gd name="T12" fmla="*/ 327 w 192"/>
                <a:gd name="T13" fmla="*/ 29 h 76"/>
                <a:gd name="T14" fmla="*/ 357 w 192"/>
                <a:gd name="T15" fmla="*/ 40 h 76"/>
                <a:gd name="T16" fmla="*/ 394 w 192"/>
                <a:gd name="T17" fmla="*/ 54 h 76"/>
                <a:gd name="T18" fmla="*/ 418 w 192"/>
                <a:gd name="T19" fmla="*/ 61 h 76"/>
                <a:gd name="T20" fmla="*/ 448 w 192"/>
                <a:gd name="T21" fmla="*/ 71 h 76"/>
                <a:gd name="T22" fmla="*/ 475 w 192"/>
                <a:gd name="T23" fmla="*/ 85 h 76"/>
                <a:gd name="T24" fmla="*/ 502 w 192"/>
                <a:gd name="T25" fmla="*/ 109 h 76"/>
                <a:gd name="T26" fmla="*/ 542 w 192"/>
                <a:gd name="T27" fmla="*/ 125 h 76"/>
                <a:gd name="T28" fmla="*/ 572 w 192"/>
                <a:gd name="T29" fmla="*/ 152 h 76"/>
                <a:gd name="T30" fmla="*/ 597 w 192"/>
                <a:gd name="T31" fmla="*/ 176 h 76"/>
                <a:gd name="T32" fmla="*/ 610 w 192"/>
                <a:gd name="T33" fmla="*/ 193 h 76"/>
                <a:gd name="T34" fmla="*/ 625 w 192"/>
                <a:gd name="T35" fmla="*/ 220 h 76"/>
                <a:gd name="T36" fmla="*/ 602 w 192"/>
                <a:gd name="T37" fmla="*/ 244 h 76"/>
                <a:gd name="T38" fmla="*/ 572 w 192"/>
                <a:gd name="T39" fmla="*/ 244 h 76"/>
                <a:gd name="T40" fmla="*/ 549 w 192"/>
                <a:gd name="T41" fmla="*/ 236 h 76"/>
                <a:gd name="T42" fmla="*/ 514 w 192"/>
                <a:gd name="T43" fmla="*/ 224 h 76"/>
                <a:gd name="T44" fmla="*/ 481 w 192"/>
                <a:gd name="T45" fmla="*/ 206 h 76"/>
                <a:gd name="T46" fmla="*/ 438 w 192"/>
                <a:gd name="T47" fmla="*/ 193 h 76"/>
                <a:gd name="T48" fmla="*/ 387 w 192"/>
                <a:gd name="T49" fmla="*/ 176 h 76"/>
                <a:gd name="T50" fmla="*/ 357 w 192"/>
                <a:gd name="T51" fmla="*/ 158 h 76"/>
                <a:gd name="T52" fmla="*/ 330 w 192"/>
                <a:gd name="T53" fmla="*/ 152 h 76"/>
                <a:gd name="T54" fmla="*/ 296 w 192"/>
                <a:gd name="T55" fmla="*/ 138 h 76"/>
                <a:gd name="T56" fmla="*/ 265 w 192"/>
                <a:gd name="T57" fmla="*/ 133 h 76"/>
                <a:gd name="T58" fmla="*/ 234 w 192"/>
                <a:gd name="T59" fmla="*/ 125 h 76"/>
                <a:gd name="T60" fmla="*/ 200 w 192"/>
                <a:gd name="T61" fmla="*/ 125 h 76"/>
                <a:gd name="T62" fmla="*/ 181 w 192"/>
                <a:gd name="T63" fmla="*/ 123 h 76"/>
                <a:gd name="T64" fmla="*/ 152 w 192"/>
                <a:gd name="T65" fmla="*/ 123 h 76"/>
                <a:gd name="T66" fmla="*/ 109 w 192"/>
                <a:gd name="T67" fmla="*/ 115 h 76"/>
                <a:gd name="T68" fmla="*/ 66 w 192"/>
                <a:gd name="T69" fmla="*/ 109 h 76"/>
                <a:gd name="T70" fmla="*/ 37 w 192"/>
                <a:gd name="T71" fmla="*/ 97 h 76"/>
                <a:gd name="T72" fmla="*/ 1 w 192"/>
                <a:gd name="T73" fmla="*/ 64 h 76"/>
                <a:gd name="T74" fmla="*/ 10 w 192"/>
                <a:gd name="T75" fmla="*/ 29 h 76"/>
                <a:gd name="T76" fmla="*/ 56 w 192"/>
                <a:gd name="T77" fmla="*/ 1 h 76"/>
                <a:gd name="T78" fmla="*/ 90 w 192"/>
                <a:gd name="T79" fmla="*/ 0 h 76"/>
                <a:gd name="T80" fmla="*/ 116 w 192"/>
                <a:gd name="T81" fmla="*/ 0 h 7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2"/>
                <a:gd name="T124" fmla="*/ 0 h 76"/>
                <a:gd name="T125" fmla="*/ 192 w 192"/>
                <a:gd name="T126" fmla="*/ 76 h 7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2" h="76">
                  <a:moveTo>
                    <a:pt x="36" y="0"/>
                  </a:moveTo>
                  <a:lnTo>
                    <a:pt x="39" y="0"/>
                  </a:lnTo>
                  <a:lnTo>
                    <a:pt x="43" y="0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2" y="1"/>
                  </a:lnTo>
                  <a:lnTo>
                    <a:pt x="66" y="1"/>
                  </a:lnTo>
                  <a:lnTo>
                    <a:pt x="70" y="3"/>
                  </a:lnTo>
                  <a:lnTo>
                    <a:pt x="76" y="3"/>
                  </a:lnTo>
                  <a:lnTo>
                    <a:pt x="81" y="5"/>
                  </a:lnTo>
                  <a:lnTo>
                    <a:pt x="85" y="5"/>
                  </a:lnTo>
                  <a:lnTo>
                    <a:pt x="89" y="7"/>
                  </a:lnTo>
                  <a:lnTo>
                    <a:pt x="95" y="7"/>
                  </a:lnTo>
                  <a:lnTo>
                    <a:pt x="100" y="9"/>
                  </a:lnTo>
                  <a:lnTo>
                    <a:pt x="104" y="9"/>
                  </a:lnTo>
                  <a:lnTo>
                    <a:pt x="110" y="13"/>
                  </a:lnTo>
                  <a:lnTo>
                    <a:pt x="116" y="13"/>
                  </a:lnTo>
                  <a:lnTo>
                    <a:pt x="121" y="17"/>
                  </a:lnTo>
                  <a:lnTo>
                    <a:pt x="123" y="17"/>
                  </a:lnTo>
                  <a:lnTo>
                    <a:pt x="129" y="19"/>
                  </a:lnTo>
                  <a:lnTo>
                    <a:pt x="135" y="20"/>
                  </a:lnTo>
                  <a:lnTo>
                    <a:pt x="138" y="22"/>
                  </a:lnTo>
                  <a:lnTo>
                    <a:pt x="142" y="24"/>
                  </a:lnTo>
                  <a:lnTo>
                    <a:pt x="146" y="26"/>
                  </a:lnTo>
                  <a:lnTo>
                    <a:pt x="150" y="30"/>
                  </a:lnTo>
                  <a:lnTo>
                    <a:pt x="155" y="34"/>
                  </a:lnTo>
                  <a:lnTo>
                    <a:pt x="161" y="38"/>
                  </a:lnTo>
                  <a:lnTo>
                    <a:pt x="167" y="39"/>
                  </a:lnTo>
                  <a:lnTo>
                    <a:pt x="171" y="43"/>
                  </a:lnTo>
                  <a:lnTo>
                    <a:pt x="176" y="47"/>
                  </a:lnTo>
                  <a:lnTo>
                    <a:pt x="180" y="49"/>
                  </a:lnTo>
                  <a:lnTo>
                    <a:pt x="184" y="55"/>
                  </a:lnTo>
                  <a:lnTo>
                    <a:pt x="186" y="57"/>
                  </a:lnTo>
                  <a:lnTo>
                    <a:pt x="188" y="60"/>
                  </a:lnTo>
                  <a:lnTo>
                    <a:pt x="190" y="64"/>
                  </a:lnTo>
                  <a:lnTo>
                    <a:pt x="192" y="68"/>
                  </a:lnTo>
                  <a:lnTo>
                    <a:pt x="190" y="70"/>
                  </a:lnTo>
                  <a:lnTo>
                    <a:pt x="186" y="76"/>
                  </a:lnTo>
                  <a:lnTo>
                    <a:pt x="180" y="76"/>
                  </a:lnTo>
                  <a:lnTo>
                    <a:pt x="176" y="76"/>
                  </a:lnTo>
                  <a:lnTo>
                    <a:pt x="171" y="76"/>
                  </a:lnTo>
                  <a:lnTo>
                    <a:pt x="169" y="74"/>
                  </a:lnTo>
                  <a:lnTo>
                    <a:pt x="163" y="72"/>
                  </a:lnTo>
                  <a:lnTo>
                    <a:pt x="159" y="70"/>
                  </a:lnTo>
                  <a:lnTo>
                    <a:pt x="154" y="68"/>
                  </a:lnTo>
                  <a:lnTo>
                    <a:pt x="148" y="64"/>
                  </a:lnTo>
                  <a:lnTo>
                    <a:pt x="140" y="62"/>
                  </a:lnTo>
                  <a:lnTo>
                    <a:pt x="135" y="60"/>
                  </a:lnTo>
                  <a:lnTo>
                    <a:pt x="127" y="57"/>
                  </a:lnTo>
                  <a:lnTo>
                    <a:pt x="119" y="55"/>
                  </a:lnTo>
                  <a:lnTo>
                    <a:pt x="116" y="51"/>
                  </a:lnTo>
                  <a:lnTo>
                    <a:pt x="110" y="49"/>
                  </a:lnTo>
                  <a:lnTo>
                    <a:pt x="106" y="47"/>
                  </a:lnTo>
                  <a:lnTo>
                    <a:pt x="102" y="47"/>
                  </a:lnTo>
                  <a:lnTo>
                    <a:pt x="96" y="45"/>
                  </a:lnTo>
                  <a:lnTo>
                    <a:pt x="91" y="43"/>
                  </a:lnTo>
                  <a:lnTo>
                    <a:pt x="87" y="41"/>
                  </a:lnTo>
                  <a:lnTo>
                    <a:pt x="81" y="41"/>
                  </a:lnTo>
                  <a:lnTo>
                    <a:pt x="76" y="39"/>
                  </a:lnTo>
                  <a:lnTo>
                    <a:pt x="72" y="39"/>
                  </a:lnTo>
                  <a:lnTo>
                    <a:pt x="66" y="39"/>
                  </a:lnTo>
                  <a:lnTo>
                    <a:pt x="62" y="39"/>
                  </a:lnTo>
                  <a:lnTo>
                    <a:pt x="58" y="38"/>
                  </a:lnTo>
                  <a:lnTo>
                    <a:pt x="55" y="38"/>
                  </a:lnTo>
                  <a:lnTo>
                    <a:pt x="49" y="38"/>
                  </a:lnTo>
                  <a:lnTo>
                    <a:pt x="47" y="38"/>
                  </a:lnTo>
                  <a:lnTo>
                    <a:pt x="39" y="36"/>
                  </a:lnTo>
                  <a:lnTo>
                    <a:pt x="34" y="36"/>
                  </a:lnTo>
                  <a:lnTo>
                    <a:pt x="26" y="34"/>
                  </a:lnTo>
                  <a:lnTo>
                    <a:pt x="20" y="34"/>
                  </a:lnTo>
                  <a:lnTo>
                    <a:pt x="17" y="32"/>
                  </a:lnTo>
                  <a:lnTo>
                    <a:pt x="11" y="30"/>
                  </a:lnTo>
                  <a:lnTo>
                    <a:pt x="3" y="26"/>
                  </a:lnTo>
                  <a:lnTo>
                    <a:pt x="1" y="20"/>
                  </a:lnTo>
                  <a:lnTo>
                    <a:pt x="0" y="13"/>
                  </a:lnTo>
                  <a:lnTo>
                    <a:pt x="3" y="9"/>
                  </a:lnTo>
                  <a:lnTo>
                    <a:pt x="9" y="3"/>
                  </a:lnTo>
                  <a:lnTo>
                    <a:pt x="17" y="1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74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 flipH="1">
              <a:off x="2518532" y="4977940"/>
              <a:ext cx="65598" cy="467386"/>
            </a:xfrm>
            <a:custGeom>
              <a:avLst/>
              <a:gdLst>
                <a:gd name="T0" fmla="*/ 10 w 32"/>
                <a:gd name="T1" fmla="*/ 0 h 228"/>
                <a:gd name="T2" fmla="*/ 0 w 32"/>
                <a:gd name="T3" fmla="*/ 228 h 228"/>
                <a:gd name="T4" fmla="*/ 9 w 32"/>
                <a:gd name="T5" fmla="*/ 228 h 228"/>
                <a:gd name="T6" fmla="*/ 15 w 32"/>
                <a:gd name="T7" fmla="*/ 228 h 228"/>
                <a:gd name="T8" fmla="*/ 23 w 32"/>
                <a:gd name="T9" fmla="*/ 228 h 228"/>
                <a:gd name="T10" fmla="*/ 32 w 32"/>
                <a:gd name="T11" fmla="*/ 228 h 228"/>
                <a:gd name="T12" fmla="*/ 25 w 32"/>
                <a:gd name="T13" fmla="*/ 0 h 228"/>
                <a:gd name="T14" fmla="*/ 10 w 32"/>
                <a:gd name="T15" fmla="*/ 0 h 2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228"/>
                <a:gd name="T26" fmla="*/ 32 w 32"/>
                <a:gd name="T27" fmla="*/ 228 h 2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228">
                  <a:moveTo>
                    <a:pt x="10" y="0"/>
                  </a:moveTo>
                  <a:lnTo>
                    <a:pt x="0" y="228"/>
                  </a:lnTo>
                  <a:lnTo>
                    <a:pt x="9" y="228"/>
                  </a:lnTo>
                  <a:lnTo>
                    <a:pt x="15" y="228"/>
                  </a:lnTo>
                  <a:lnTo>
                    <a:pt x="23" y="228"/>
                  </a:lnTo>
                  <a:lnTo>
                    <a:pt x="32" y="228"/>
                  </a:lnTo>
                  <a:lnTo>
                    <a:pt x="2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84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 flipH="1">
              <a:off x="1569410" y="4432656"/>
              <a:ext cx="2179086" cy="1020870"/>
            </a:xfrm>
            <a:custGeom>
              <a:avLst/>
              <a:gdLst>
                <a:gd name="T0" fmla="*/ 0 w 842"/>
                <a:gd name="T1" fmla="*/ 478 h 396"/>
                <a:gd name="T2" fmla="*/ 20 w 842"/>
                <a:gd name="T3" fmla="*/ 551 h 396"/>
                <a:gd name="T4" fmla="*/ 40 w 842"/>
                <a:gd name="T5" fmla="*/ 602 h 396"/>
                <a:gd name="T6" fmla="*/ 74 w 842"/>
                <a:gd name="T7" fmla="*/ 670 h 396"/>
                <a:gd name="T8" fmla="*/ 109 w 842"/>
                <a:gd name="T9" fmla="*/ 736 h 396"/>
                <a:gd name="T10" fmla="*/ 157 w 842"/>
                <a:gd name="T11" fmla="*/ 804 h 396"/>
                <a:gd name="T12" fmla="*/ 220 w 842"/>
                <a:gd name="T13" fmla="*/ 874 h 396"/>
                <a:gd name="T14" fmla="*/ 284 w 842"/>
                <a:gd name="T15" fmla="*/ 941 h 396"/>
                <a:gd name="T16" fmla="*/ 366 w 842"/>
                <a:gd name="T17" fmla="*/ 1006 h 396"/>
                <a:gd name="T18" fmla="*/ 462 w 842"/>
                <a:gd name="T19" fmla="*/ 1066 h 396"/>
                <a:gd name="T20" fmla="*/ 567 w 842"/>
                <a:gd name="T21" fmla="*/ 1119 h 396"/>
                <a:gd name="T22" fmla="*/ 688 w 842"/>
                <a:gd name="T23" fmla="*/ 1167 h 396"/>
                <a:gd name="T24" fmla="*/ 828 w 842"/>
                <a:gd name="T25" fmla="*/ 1205 h 396"/>
                <a:gd name="T26" fmla="*/ 980 w 842"/>
                <a:gd name="T27" fmla="*/ 1226 h 396"/>
                <a:gd name="T28" fmla="*/ 1144 w 842"/>
                <a:gd name="T29" fmla="*/ 1236 h 396"/>
                <a:gd name="T30" fmla="*/ 1305 w 842"/>
                <a:gd name="T31" fmla="*/ 1236 h 396"/>
                <a:gd name="T32" fmla="*/ 1456 w 842"/>
                <a:gd name="T33" fmla="*/ 1234 h 396"/>
                <a:gd name="T34" fmla="*/ 1589 w 842"/>
                <a:gd name="T35" fmla="*/ 1221 h 396"/>
                <a:gd name="T36" fmla="*/ 1712 w 842"/>
                <a:gd name="T37" fmla="*/ 1205 h 396"/>
                <a:gd name="T38" fmla="*/ 1822 w 842"/>
                <a:gd name="T39" fmla="*/ 1173 h 396"/>
                <a:gd name="T40" fmla="*/ 1927 w 842"/>
                <a:gd name="T41" fmla="*/ 1148 h 396"/>
                <a:gd name="T42" fmla="*/ 2016 w 842"/>
                <a:gd name="T43" fmla="*/ 1113 h 396"/>
                <a:gd name="T44" fmla="*/ 2111 w 842"/>
                <a:gd name="T45" fmla="*/ 1079 h 396"/>
                <a:gd name="T46" fmla="*/ 2178 w 842"/>
                <a:gd name="T47" fmla="*/ 1036 h 396"/>
                <a:gd name="T48" fmla="*/ 2240 w 842"/>
                <a:gd name="T49" fmla="*/ 1001 h 396"/>
                <a:gd name="T50" fmla="*/ 2301 w 842"/>
                <a:gd name="T51" fmla="*/ 960 h 396"/>
                <a:gd name="T52" fmla="*/ 2370 w 842"/>
                <a:gd name="T53" fmla="*/ 914 h 396"/>
                <a:gd name="T54" fmla="*/ 2452 w 842"/>
                <a:gd name="T55" fmla="*/ 843 h 396"/>
                <a:gd name="T56" fmla="*/ 2506 w 842"/>
                <a:gd name="T57" fmla="*/ 790 h 396"/>
                <a:gd name="T58" fmla="*/ 2545 w 842"/>
                <a:gd name="T59" fmla="*/ 736 h 396"/>
                <a:gd name="T60" fmla="*/ 2592 w 842"/>
                <a:gd name="T61" fmla="*/ 682 h 396"/>
                <a:gd name="T62" fmla="*/ 2631 w 842"/>
                <a:gd name="T63" fmla="*/ 610 h 396"/>
                <a:gd name="T64" fmla="*/ 2674 w 842"/>
                <a:gd name="T65" fmla="*/ 516 h 396"/>
                <a:gd name="T66" fmla="*/ 2700 w 842"/>
                <a:gd name="T67" fmla="*/ 449 h 396"/>
                <a:gd name="T68" fmla="*/ 2680 w 842"/>
                <a:gd name="T69" fmla="*/ 389 h 396"/>
                <a:gd name="T70" fmla="*/ 2631 w 842"/>
                <a:gd name="T71" fmla="*/ 338 h 396"/>
                <a:gd name="T72" fmla="*/ 2558 w 842"/>
                <a:gd name="T73" fmla="*/ 270 h 396"/>
                <a:gd name="T74" fmla="*/ 2506 w 842"/>
                <a:gd name="T75" fmla="*/ 240 h 396"/>
                <a:gd name="T76" fmla="*/ 2443 w 842"/>
                <a:gd name="T77" fmla="*/ 197 h 396"/>
                <a:gd name="T78" fmla="*/ 2362 w 842"/>
                <a:gd name="T79" fmla="*/ 171 h 396"/>
                <a:gd name="T80" fmla="*/ 2267 w 842"/>
                <a:gd name="T81" fmla="*/ 125 h 396"/>
                <a:gd name="T82" fmla="*/ 2164 w 842"/>
                <a:gd name="T83" fmla="*/ 98 h 396"/>
                <a:gd name="T84" fmla="*/ 2050 w 842"/>
                <a:gd name="T85" fmla="*/ 72 h 396"/>
                <a:gd name="T86" fmla="*/ 1908 w 842"/>
                <a:gd name="T87" fmla="*/ 45 h 396"/>
                <a:gd name="T88" fmla="*/ 1755 w 842"/>
                <a:gd name="T89" fmla="*/ 25 h 396"/>
                <a:gd name="T90" fmla="*/ 1586 w 842"/>
                <a:gd name="T91" fmla="*/ 8 h 396"/>
                <a:gd name="T92" fmla="*/ 1395 w 842"/>
                <a:gd name="T93" fmla="*/ 8 h 396"/>
                <a:gd name="T94" fmla="*/ 1211 w 842"/>
                <a:gd name="T95" fmla="*/ 8 h 396"/>
                <a:gd name="T96" fmla="*/ 1043 w 842"/>
                <a:gd name="T97" fmla="*/ 13 h 396"/>
                <a:gd name="T98" fmla="*/ 889 w 842"/>
                <a:gd name="T99" fmla="*/ 31 h 396"/>
                <a:gd name="T100" fmla="*/ 745 w 842"/>
                <a:gd name="T101" fmla="*/ 57 h 396"/>
                <a:gd name="T102" fmla="*/ 621 w 842"/>
                <a:gd name="T103" fmla="*/ 78 h 396"/>
                <a:gd name="T104" fmla="*/ 505 w 842"/>
                <a:gd name="T105" fmla="*/ 117 h 396"/>
                <a:gd name="T106" fmla="*/ 407 w 842"/>
                <a:gd name="T107" fmla="*/ 146 h 396"/>
                <a:gd name="T108" fmla="*/ 317 w 842"/>
                <a:gd name="T109" fmla="*/ 185 h 396"/>
                <a:gd name="T110" fmla="*/ 236 w 842"/>
                <a:gd name="T111" fmla="*/ 223 h 396"/>
                <a:gd name="T112" fmla="*/ 175 w 842"/>
                <a:gd name="T113" fmla="*/ 258 h 396"/>
                <a:gd name="T114" fmla="*/ 109 w 842"/>
                <a:gd name="T115" fmla="*/ 312 h 396"/>
                <a:gd name="T116" fmla="*/ 37 w 842"/>
                <a:gd name="T117" fmla="*/ 379 h 396"/>
                <a:gd name="T118" fmla="*/ 8 w 842"/>
                <a:gd name="T119" fmla="*/ 430 h 3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2"/>
                <a:gd name="T181" fmla="*/ 0 h 396"/>
                <a:gd name="T182" fmla="*/ 842 w 842"/>
                <a:gd name="T183" fmla="*/ 396 h 3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2" h="396">
                  <a:moveTo>
                    <a:pt x="2" y="141"/>
                  </a:moveTo>
                  <a:lnTo>
                    <a:pt x="0" y="143"/>
                  </a:lnTo>
                  <a:lnTo>
                    <a:pt x="0" y="147"/>
                  </a:lnTo>
                  <a:lnTo>
                    <a:pt x="0" y="152"/>
                  </a:lnTo>
                  <a:lnTo>
                    <a:pt x="2" y="158"/>
                  </a:lnTo>
                  <a:lnTo>
                    <a:pt x="4" y="164"/>
                  </a:lnTo>
                  <a:lnTo>
                    <a:pt x="6" y="173"/>
                  </a:lnTo>
                  <a:lnTo>
                    <a:pt x="6" y="175"/>
                  </a:lnTo>
                  <a:lnTo>
                    <a:pt x="8" y="179"/>
                  </a:lnTo>
                  <a:lnTo>
                    <a:pt x="9" y="185"/>
                  </a:lnTo>
                  <a:lnTo>
                    <a:pt x="11" y="189"/>
                  </a:lnTo>
                  <a:lnTo>
                    <a:pt x="13" y="192"/>
                  </a:lnTo>
                  <a:lnTo>
                    <a:pt x="15" y="198"/>
                  </a:lnTo>
                  <a:lnTo>
                    <a:pt x="17" y="202"/>
                  </a:lnTo>
                  <a:lnTo>
                    <a:pt x="21" y="206"/>
                  </a:lnTo>
                  <a:lnTo>
                    <a:pt x="23" y="213"/>
                  </a:lnTo>
                  <a:lnTo>
                    <a:pt x="25" y="217"/>
                  </a:lnTo>
                  <a:lnTo>
                    <a:pt x="28" y="223"/>
                  </a:lnTo>
                  <a:lnTo>
                    <a:pt x="32" y="229"/>
                  </a:lnTo>
                  <a:lnTo>
                    <a:pt x="34" y="234"/>
                  </a:lnTo>
                  <a:lnTo>
                    <a:pt x="38" y="240"/>
                  </a:lnTo>
                  <a:lnTo>
                    <a:pt x="42" y="244"/>
                  </a:lnTo>
                  <a:lnTo>
                    <a:pt x="46" y="249"/>
                  </a:lnTo>
                  <a:lnTo>
                    <a:pt x="49" y="255"/>
                  </a:lnTo>
                  <a:lnTo>
                    <a:pt x="53" y="261"/>
                  </a:lnTo>
                  <a:lnTo>
                    <a:pt x="59" y="267"/>
                  </a:lnTo>
                  <a:lnTo>
                    <a:pt x="65" y="272"/>
                  </a:lnTo>
                  <a:lnTo>
                    <a:pt x="68" y="278"/>
                  </a:lnTo>
                  <a:lnTo>
                    <a:pt x="72" y="282"/>
                  </a:lnTo>
                  <a:lnTo>
                    <a:pt x="78" y="287"/>
                  </a:lnTo>
                  <a:lnTo>
                    <a:pt x="84" y="293"/>
                  </a:lnTo>
                  <a:lnTo>
                    <a:pt x="89" y="299"/>
                  </a:lnTo>
                  <a:lnTo>
                    <a:pt x="95" y="305"/>
                  </a:lnTo>
                  <a:lnTo>
                    <a:pt x="103" y="308"/>
                  </a:lnTo>
                  <a:lnTo>
                    <a:pt x="108" y="314"/>
                  </a:lnTo>
                  <a:lnTo>
                    <a:pt x="114" y="320"/>
                  </a:lnTo>
                  <a:lnTo>
                    <a:pt x="123" y="324"/>
                  </a:lnTo>
                  <a:lnTo>
                    <a:pt x="129" y="327"/>
                  </a:lnTo>
                  <a:lnTo>
                    <a:pt x="137" y="335"/>
                  </a:lnTo>
                  <a:lnTo>
                    <a:pt x="144" y="339"/>
                  </a:lnTo>
                  <a:lnTo>
                    <a:pt x="154" y="344"/>
                  </a:lnTo>
                  <a:lnTo>
                    <a:pt x="160" y="348"/>
                  </a:lnTo>
                  <a:lnTo>
                    <a:pt x="171" y="352"/>
                  </a:lnTo>
                  <a:lnTo>
                    <a:pt x="177" y="356"/>
                  </a:lnTo>
                  <a:lnTo>
                    <a:pt x="186" y="360"/>
                  </a:lnTo>
                  <a:lnTo>
                    <a:pt x="196" y="363"/>
                  </a:lnTo>
                  <a:lnTo>
                    <a:pt x="207" y="367"/>
                  </a:lnTo>
                  <a:lnTo>
                    <a:pt x="215" y="371"/>
                  </a:lnTo>
                  <a:lnTo>
                    <a:pt x="226" y="373"/>
                  </a:lnTo>
                  <a:lnTo>
                    <a:pt x="236" y="377"/>
                  </a:lnTo>
                  <a:lnTo>
                    <a:pt x="249" y="381"/>
                  </a:lnTo>
                  <a:lnTo>
                    <a:pt x="258" y="383"/>
                  </a:lnTo>
                  <a:lnTo>
                    <a:pt x="270" y="384"/>
                  </a:lnTo>
                  <a:lnTo>
                    <a:pt x="281" y="386"/>
                  </a:lnTo>
                  <a:lnTo>
                    <a:pt x="295" y="390"/>
                  </a:lnTo>
                  <a:lnTo>
                    <a:pt x="306" y="390"/>
                  </a:lnTo>
                  <a:lnTo>
                    <a:pt x="319" y="392"/>
                  </a:lnTo>
                  <a:lnTo>
                    <a:pt x="331" y="392"/>
                  </a:lnTo>
                  <a:lnTo>
                    <a:pt x="346" y="394"/>
                  </a:lnTo>
                  <a:lnTo>
                    <a:pt x="357" y="394"/>
                  </a:lnTo>
                  <a:lnTo>
                    <a:pt x="371" y="394"/>
                  </a:lnTo>
                  <a:lnTo>
                    <a:pt x="382" y="394"/>
                  </a:lnTo>
                  <a:lnTo>
                    <a:pt x="395" y="396"/>
                  </a:lnTo>
                  <a:lnTo>
                    <a:pt x="407" y="394"/>
                  </a:lnTo>
                  <a:lnTo>
                    <a:pt x="418" y="394"/>
                  </a:lnTo>
                  <a:lnTo>
                    <a:pt x="430" y="394"/>
                  </a:lnTo>
                  <a:lnTo>
                    <a:pt x="443" y="394"/>
                  </a:lnTo>
                  <a:lnTo>
                    <a:pt x="454" y="392"/>
                  </a:lnTo>
                  <a:lnTo>
                    <a:pt x="464" y="392"/>
                  </a:lnTo>
                  <a:lnTo>
                    <a:pt x="473" y="390"/>
                  </a:lnTo>
                  <a:lnTo>
                    <a:pt x="485" y="390"/>
                  </a:lnTo>
                  <a:lnTo>
                    <a:pt x="496" y="388"/>
                  </a:lnTo>
                  <a:lnTo>
                    <a:pt x="506" y="386"/>
                  </a:lnTo>
                  <a:lnTo>
                    <a:pt x="515" y="384"/>
                  </a:lnTo>
                  <a:lnTo>
                    <a:pt x="525" y="384"/>
                  </a:lnTo>
                  <a:lnTo>
                    <a:pt x="534" y="383"/>
                  </a:lnTo>
                  <a:lnTo>
                    <a:pt x="544" y="381"/>
                  </a:lnTo>
                  <a:lnTo>
                    <a:pt x="551" y="379"/>
                  </a:lnTo>
                  <a:lnTo>
                    <a:pt x="561" y="377"/>
                  </a:lnTo>
                  <a:lnTo>
                    <a:pt x="568" y="373"/>
                  </a:lnTo>
                  <a:lnTo>
                    <a:pt x="578" y="371"/>
                  </a:lnTo>
                  <a:lnTo>
                    <a:pt x="585" y="369"/>
                  </a:lnTo>
                  <a:lnTo>
                    <a:pt x="593" y="367"/>
                  </a:lnTo>
                  <a:lnTo>
                    <a:pt x="601" y="365"/>
                  </a:lnTo>
                  <a:lnTo>
                    <a:pt x="608" y="363"/>
                  </a:lnTo>
                  <a:lnTo>
                    <a:pt x="616" y="360"/>
                  </a:lnTo>
                  <a:lnTo>
                    <a:pt x="623" y="358"/>
                  </a:lnTo>
                  <a:lnTo>
                    <a:pt x="629" y="354"/>
                  </a:lnTo>
                  <a:lnTo>
                    <a:pt x="637" y="352"/>
                  </a:lnTo>
                  <a:lnTo>
                    <a:pt x="644" y="350"/>
                  </a:lnTo>
                  <a:lnTo>
                    <a:pt x="650" y="346"/>
                  </a:lnTo>
                  <a:lnTo>
                    <a:pt x="658" y="343"/>
                  </a:lnTo>
                  <a:lnTo>
                    <a:pt x="663" y="341"/>
                  </a:lnTo>
                  <a:lnTo>
                    <a:pt x="667" y="337"/>
                  </a:lnTo>
                  <a:lnTo>
                    <a:pt x="675" y="335"/>
                  </a:lnTo>
                  <a:lnTo>
                    <a:pt x="679" y="329"/>
                  </a:lnTo>
                  <a:lnTo>
                    <a:pt x="684" y="327"/>
                  </a:lnTo>
                  <a:lnTo>
                    <a:pt x="690" y="324"/>
                  </a:lnTo>
                  <a:lnTo>
                    <a:pt x="696" y="322"/>
                  </a:lnTo>
                  <a:lnTo>
                    <a:pt x="699" y="318"/>
                  </a:lnTo>
                  <a:lnTo>
                    <a:pt x="705" y="314"/>
                  </a:lnTo>
                  <a:lnTo>
                    <a:pt x="709" y="310"/>
                  </a:lnTo>
                  <a:lnTo>
                    <a:pt x="715" y="308"/>
                  </a:lnTo>
                  <a:lnTo>
                    <a:pt x="718" y="305"/>
                  </a:lnTo>
                  <a:lnTo>
                    <a:pt x="722" y="303"/>
                  </a:lnTo>
                  <a:lnTo>
                    <a:pt x="728" y="299"/>
                  </a:lnTo>
                  <a:lnTo>
                    <a:pt x="732" y="297"/>
                  </a:lnTo>
                  <a:lnTo>
                    <a:pt x="739" y="291"/>
                  </a:lnTo>
                  <a:lnTo>
                    <a:pt x="745" y="286"/>
                  </a:lnTo>
                  <a:lnTo>
                    <a:pt x="751" y="280"/>
                  </a:lnTo>
                  <a:lnTo>
                    <a:pt x="758" y="274"/>
                  </a:lnTo>
                  <a:lnTo>
                    <a:pt x="764" y="268"/>
                  </a:lnTo>
                  <a:lnTo>
                    <a:pt x="768" y="265"/>
                  </a:lnTo>
                  <a:lnTo>
                    <a:pt x="774" y="259"/>
                  </a:lnTo>
                  <a:lnTo>
                    <a:pt x="779" y="255"/>
                  </a:lnTo>
                  <a:lnTo>
                    <a:pt x="781" y="251"/>
                  </a:lnTo>
                  <a:lnTo>
                    <a:pt x="785" y="246"/>
                  </a:lnTo>
                  <a:lnTo>
                    <a:pt x="789" y="242"/>
                  </a:lnTo>
                  <a:lnTo>
                    <a:pt x="791" y="238"/>
                  </a:lnTo>
                  <a:lnTo>
                    <a:pt x="794" y="234"/>
                  </a:lnTo>
                  <a:lnTo>
                    <a:pt x="798" y="229"/>
                  </a:lnTo>
                  <a:lnTo>
                    <a:pt x="802" y="225"/>
                  </a:lnTo>
                  <a:lnTo>
                    <a:pt x="804" y="221"/>
                  </a:lnTo>
                  <a:lnTo>
                    <a:pt x="808" y="217"/>
                  </a:lnTo>
                  <a:lnTo>
                    <a:pt x="810" y="211"/>
                  </a:lnTo>
                  <a:lnTo>
                    <a:pt x="812" y="206"/>
                  </a:lnTo>
                  <a:lnTo>
                    <a:pt x="815" y="202"/>
                  </a:lnTo>
                  <a:lnTo>
                    <a:pt x="821" y="194"/>
                  </a:lnTo>
                  <a:lnTo>
                    <a:pt x="825" y="187"/>
                  </a:lnTo>
                  <a:lnTo>
                    <a:pt x="829" y="179"/>
                  </a:lnTo>
                  <a:lnTo>
                    <a:pt x="831" y="171"/>
                  </a:lnTo>
                  <a:lnTo>
                    <a:pt x="834" y="164"/>
                  </a:lnTo>
                  <a:lnTo>
                    <a:pt x="838" y="158"/>
                  </a:lnTo>
                  <a:lnTo>
                    <a:pt x="838" y="152"/>
                  </a:lnTo>
                  <a:lnTo>
                    <a:pt x="840" y="147"/>
                  </a:lnTo>
                  <a:lnTo>
                    <a:pt x="842" y="143"/>
                  </a:lnTo>
                  <a:lnTo>
                    <a:pt x="842" y="141"/>
                  </a:lnTo>
                  <a:lnTo>
                    <a:pt x="840" y="135"/>
                  </a:lnTo>
                  <a:lnTo>
                    <a:pt x="838" y="128"/>
                  </a:lnTo>
                  <a:lnTo>
                    <a:pt x="836" y="124"/>
                  </a:lnTo>
                  <a:lnTo>
                    <a:pt x="832" y="120"/>
                  </a:lnTo>
                  <a:lnTo>
                    <a:pt x="829" y="116"/>
                  </a:lnTo>
                  <a:lnTo>
                    <a:pt x="825" y="113"/>
                  </a:lnTo>
                  <a:lnTo>
                    <a:pt x="821" y="107"/>
                  </a:lnTo>
                  <a:lnTo>
                    <a:pt x="815" y="101"/>
                  </a:lnTo>
                  <a:lnTo>
                    <a:pt x="810" y="95"/>
                  </a:lnTo>
                  <a:lnTo>
                    <a:pt x="804" y="92"/>
                  </a:lnTo>
                  <a:lnTo>
                    <a:pt x="798" y="86"/>
                  </a:lnTo>
                  <a:lnTo>
                    <a:pt x="794" y="84"/>
                  </a:lnTo>
                  <a:lnTo>
                    <a:pt x="791" y="80"/>
                  </a:lnTo>
                  <a:lnTo>
                    <a:pt x="787" y="78"/>
                  </a:lnTo>
                  <a:lnTo>
                    <a:pt x="781" y="76"/>
                  </a:lnTo>
                  <a:lnTo>
                    <a:pt x="777" y="73"/>
                  </a:lnTo>
                  <a:lnTo>
                    <a:pt x="772" y="71"/>
                  </a:lnTo>
                  <a:lnTo>
                    <a:pt x="768" y="67"/>
                  </a:lnTo>
                  <a:lnTo>
                    <a:pt x="762" y="63"/>
                  </a:lnTo>
                  <a:lnTo>
                    <a:pt x="756" y="61"/>
                  </a:lnTo>
                  <a:lnTo>
                    <a:pt x="749" y="57"/>
                  </a:lnTo>
                  <a:lnTo>
                    <a:pt x="745" y="56"/>
                  </a:lnTo>
                  <a:lnTo>
                    <a:pt x="737" y="54"/>
                  </a:lnTo>
                  <a:lnTo>
                    <a:pt x="730" y="50"/>
                  </a:lnTo>
                  <a:lnTo>
                    <a:pt x="722" y="46"/>
                  </a:lnTo>
                  <a:lnTo>
                    <a:pt x="717" y="44"/>
                  </a:lnTo>
                  <a:lnTo>
                    <a:pt x="707" y="40"/>
                  </a:lnTo>
                  <a:lnTo>
                    <a:pt x="699" y="38"/>
                  </a:lnTo>
                  <a:lnTo>
                    <a:pt x="692" y="37"/>
                  </a:lnTo>
                  <a:lnTo>
                    <a:pt x="684" y="33"/>
                  </a:lnTo>
                  <a:lnTo>
                    <a:pt x="675" y="31"/>
                  </a:lnTo>
                  <a:lnTo>
                    <a:pt x="667" y="29"/>
                  </a:lnTo>
                  <a:lnTo>
                    <a:pt x="658" y="25"/>
                  </a:lnTo>
                  <a:lnTo>
                    <a:pt x="648" y="25"/>
                  </a:lnTo>
                  <a:lnTo>
                    <a:pt x="639" y="23"/>
                  </a:lnTo>
                  <a:lnTo>
                    <a:pt x="627" y="19"/>
                  </a:lnTo>
                  <a:lnTo>
                    <a:pt x="618" y="18"/>
                  </a:lnTo>
                  <a:lnTo>
                    <a:pt x="606" y="16"/>
                  </a:lnTo>
                  <a:lnTo>
                    <a:pt x="595" y="14"/>
                  </a:lnTo>
                  <a:lnTo>
                    <a:pt x="583" y="14"/>
                  </a:lnTo>
                  <a:lnTo>
                    <a:pt x="572" y="12"/>
                  </a:lnTo>
                  <a:lnTo>
                    <a:pt x="561" y="10"/>
                  </a:lnTo>
                  <a:lnTo>
                    <a:pt x="547" y="8"/>
                  </a:lnTo>
                  <a:lnTo>
                    <a:pt x="536" y="6"/>
                  </a:lnTo>
                  <a:lnTo>
                    <a:pt x="521" y="6"/>
                  </a:lnTo>
                  <a:lnTo>
                    <a:pt x="507" y="4"/>
                  </a:lnTo>
                  <a:lnTo>
                    <a:pt x="494" y="2"/>
                  </a:lnTo>
                  <a:lnTo>
                    <a:pt x="479" y="2"/>
                  </a:lnTo>
                  <a:lnTo>
                    <a:pt x="464" y="2"/>
                  </a:lnTo>
                  <a:lnTo>
                    <a:pt x="450" y="2"/>
                  </a:lnTo>
                  <a:lnTo>
                    <a:pt x="435" y="2"/>
                  </a:lnTo>
                  <a:lnTo>
                    <a:pt x="420" y="0"/>
                  </a:lnTo>
                  <a:lnTo>
                    <a:pt x="407" y="0"/>
                  </a:lnTo>
                  <a:lnTo>
                    <a:pt x="393" y="2"/>
                  </a:lnTo>
                  <a:lnTo>
                    <a:pt x="378" y="2"/>
                  </a:lnTo>
                  <a:lnTo>
                    <a:pt x="363" y="2"/>
                  </a:lnTo>
                  <a:lnTo>
                    <a:pt x="350" y="2"/>
                  </a:lnTo>
                  <a:lnTo>
                    <a:pt x="338" y="4"/>
                  </a:lnTo>
                  <a:lnTo>
                    <a:pt x="325" y="4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9" y="10"/>
                  </a:lnTo>
                  <a:lnTo>
                    <a:pt x="277" y="10"/>
                  </a:lnTo>
                  <a:lnTo>
                    <a:pt x="266" y="12"/>
                  </a:lnTo>
                  <a:lnTo>
                    <a:pt x="255" y="14"/>
                  </a:lnTo>
                  <a:lnTo>
                    <a:pt x="245" y="16"/>
                  </a:lnTo>
                  <a:lnTo>
                    <a:pt x="232" y="18"/>
                  </a:lnTo>
                  <a:lnTo>
                    <a:pt x="222" y="19"/>
                  </a:lnTo>
                  <a:lnTo>
                    <a:pt x="213" y="21"/>
                  </a:lnTo>
                  <a:lnTo>
                    <a:pt x="203" y="23"/>
                  </a:lnTo>
                  <a:lnTo>
                    <a:pt x="194" y="25"/>
                  </a:lnTo>
                  <a:lnTo>
                    <a:pt x="184" y="29"/>
                  </a:lnTo>
                  <a:lnTo>
                    <a:pt x="175" y="31"/>
                  </a:lnTo>
                  <a:lnTo>
                    <a:pt x="167" y="33"/>
                  </a:lnTo>
                  <a:lnTo>
                    <a:pt x="158" y="37"/>
                  </a:lnTo>
                  <a:lnTo>
                    <a:pt x="150" y="38"/>
                  </a:lnTo>
                  <a:lnTo>
                    <a:pt x="142" y="40"/>
                  </a:lnTo>
                  <a:lnTo>
                    <a:pt x="135" y="44"/>
                  </a:lnTo>
                  <a:lnTo>
                    <a:pt x="127" y="46"/>
                  </a:lnTo>
                  <a:lnTo>
                    <a:pt x="120" y="50"/>
                  </a:lnTo>
                  <a:lnTo>
                    <a:pt x="112" y="54"/>
                  </a:lnTo>
                  <a:lnTo>
                    <a:pt x="106" y="57"/>
                  </a:lnTo>
                  <a:lnTo>
                    <a:pt x="99" y="59"/>
                  </a:lnTo>
                  <a:lnTo>
                    <a:pt x="91" y="61"/>
                  </a:lnTo>
                  <a:lnTo>
                    <a:pt x="85" y="65"/>
                  </a:lnTo>
                  <a:lnTo>
                    <a:pt x="82" y="67"/>
                  </a:lnTo>
                  <a:lnTo>
                    <a:pt x="74" y="71"/>
                  </a:lnTo>
                  <a:lnTo>
                    <a:pt x="68" y="75"/>
                  </a:lnTo>
                  <a:lnTo>
                    <a:pt x="65" y="76"/>
                  </a:lnTo>
                  <a:lnTo>
                    <a:pt x="61" y="80"/>
                  </a:lnTo>
                  <a:lnTo>
                    <a:pt x="55" y="82"/>
                  </a:lnTo>
                  <a:lnTo>
                    <a:pt x="49" y="86"/>
                  </a:lnTo>
                  <a:lnTo>
                    <a:pt x="46" y="90"/>
                  </a:lnTo>
                  <a:lnTo>
                    <a:pt x="42" y="94"/>
                  </a:lnTo>
                  <a:lnTo>
                    <a:pt x="34" y="99"/>
                  </a:lnTo>
                  <a:lnTo>
                    <a:pt x="28" y="105"/>
                  </a:lnTo>
                  <a:lnTo>
                    <a:pt x="23" y="111"/>
                  </a:lnTo>
                  <a:lnTo>
                    <a:pt x="17" y="116"/>
                  </a:lnTo>
                  <a:lnTo>
                    <a:pt x="11" y="120"/>
                  </a:lnTo>
                  <a:lnTo>
                    <a:pt x="9" y="124"/>
                  </a:lnTo>
                  <a:lnTo>
                    <a:pt x="6" y="128"/>
                  </a:lnTo>
                  <a:lnTo>
                    <a:pt x="4" y="133"/>
                  </a:lnTo>
                  <a:lnTo>
                    <a:pt x="2" y="137"/>
                  </a:lnTo>
                  <a:lnTo>
                    <a:pt x="2" y="141"/>
                  </a:lnTo>
                  <a:close/>
                </a:path>
              </a:pathLst>
            </a:custGeom>
            <a:solidFill>
              <a:srgbClr val="00206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 flipH="1">
              <a:off x="2729677" y="5166535"/>
              <a:ext cx="645731" cy="223444"/>
            </a:xfrm>
            <a:custGeom>
              <a:avLst/>
              <a:gdLst>
                <a:gd name="T0" fmla="*/ 132 w 249"/>
                <a:gd name="T1" fmla="*/ 8 h 85"/>
                <a:gd name="T2" fmla="*/ 156 w 249"/>
                <a:gd name="T3" fmla="*/ 13 h 85"/>
                <a:gd name="T4" fmla="*/ 197 w 249"/>
                <a:gd name="T5" fmla="*/ 24 h 85"/>
                <a:gd name="T6" fmla="*/ 223 w 249"/>
                <a:gd name="T7" fmla="*/ 31 h 85"/>
                <a:gd name="T8" fmla="*/ 253 w 249"/>
                <a:gd name="T9" fmla="*/ 37 h 85"/>
                <a:gd name="T10" fmla="*/ 283 w 249"/>
                <a:gd name="T11" fmla="*/ 46 h 85"/>
                <a:gd name="T12" fmla="*/ 315 w 249"/>
                <a:gd name="T13" fmla="*/ 51 h 85"/>
                <a:gd name="T14" fmla="*/ 354 w 249"/>
                <a:gd name="T15" fmla="*/ 59 h 85"/>
                <a:gd name="T16" fmla="*/ 388 w 249"/>
                <a:gd name="T17" fmla="*/ 65 h 85"/>
                <a:gd name="T18" fmla="*/ 428 w 249"/>
                <a:gd name="T19" fmla="*/ 74 h 85"/>
                <a:gd name="T20" fmla="*/ 464 w 249"/>
                <a:gd name="T21" fmla="*/ 74 h 85"/>
                <a:gd name="T22" fmla="*/ 500 w 249"/>
                <a:gd name="T23" fmla="*/ 77 h 85"/>
                <a:gd name="T24" fmla="*/ 539 w 249"/>
                <a:gd name="T25" fmla="*/ 87 h 85"/>
                <a:gd name="T26" fmla="*/ 567 w 249"/>
                <a:gd name="T27" fmla="*/ 87 h 85"/>
                <a:gd name="T28" fmla="*/ 598 w 249"/>
                <a:gd name="T29" fmla="*/ 88 h 85"/>
                <a:gd name="T30" fmla="*/ 627 w 249"/>
                <a:gd name="T31" fmla="*/ 97 h 85"/>
                <a:gd name="T32" fmla="*/ 657 w 249"/>
                <a:gd name="T33" fmla="*/ 97 h 85"/>
                <a:gd name="T34" fmla="*/ 696 w 249"/>
                <a:gd name="T35" fmla="*/ 104 h 85"/>
                <a:gd name="T36" fmla="*/ 736 w 249"/>
                <a:gd name="T37" fmla="*/ 112 h 85"/>
                <a:gd name="T38" fmla="*/ 765 w 249"/>
                <a:gd name="T39" fmla="*/ 118 h 85"/>
                <a:gd name="T40" fmla="*/ 792 w 249"/>
                <a:gd name="T41" fmla="*/ 136 h 85"/>
                <a:gd name="T42" fmla="*/ 805 w 249"/>
                <a:gd name="T43" fmla="*/ 174 h 85"/>
                <a:gd name="T44" fmla="*/ 801 w 249"/>
                <a:gd name="T45" fmla="*/ 199 h 85"/>
                <a:gd name="T46" fmla="*/ 779 w 249"/>
                <a:gd name="T47" fmla="*/ 222 h 85"/>
                <a:gd name="T48" fmla="*/ 735 w 249"/>
                <a:gd name="T49" fmla="*/ 242 h 85"/>
                <a:gd name="T50" fmla="*/ 708 w 249"/>
                <a:gd name="T51" fmla="*/ 256 h 85"/>
                <a:gd name="T52" fmla="*/ 677 w 249"/>
                <a:gd name="T53" fmla="*/ 269 h 85"/>
                <a:gd name="T54" fmla="*/ 640 w 249"/>
                <a:gd name="T55" fmla="*/ 278 h 85"/>
                <a:gd name="T56" fmla="*/ 611 w 249"/>
                <a:gd name="T57" fmla="*/ 285 h 85"/>
                <a:gd name="T58" fmla="*/ 573 w 249"/>
                <a:gd name="T59" fmla="*/ 285 h 85"/>
                <a:gd name="T60" fmla="*/ 539 w 249"/>
                <a:gd name="T61" fmla="*/ 296 h 85"/>
                <a:gd name="T62" fmla="*/ 500 w 249"/>
                <a:gd name="T63" fmla="*/ 296 h 85"/>
                <a:gd name="T64" fmla="*/ 457 w 249"/>
                <a:gd name="T65" fmla="*/ 296 h 85"/>
                <a:gd name="T66" fmla="*/ 419 w 249"/>
                <a:gd name="T67" fmla="*/ 296 h 85"/>
                <a:gd name="T68" fmla="*/ 381 w 249"/>
                <a:gd name="T69" fmla="*/ 296 h 85"/>
                <a:gd name="T70" fmla="*/ 345 w 249"/>
                <a:gd name="T71" fmla="*/ 285 h 85"/>
                <a:gd name="T72" fmla="*/ 307 w 249"/>
                <a:gd name="T73" fmla="*/ 285 h 85"/>
                <a:gd name="T74" fmla="*/ 280 w 249"/>
                <a:gd name="T75" fmla="*/ 278 h 85"/>
                <a:gd name="T76" fmla="*/ 245 w 249"/>
                <a:gd name="T77" fmla="*/ 262 h 85"/>
                <a:gd name="T78" fmla="*/ 219 w 249"/>
                <a:gd name="T79" fmla="*/ 256 h 85"/>
                <a:gd name="T80" fmla="*/ 192 w 249"/>
                <a:gd name="T81" fmla="*/ 249 h 85"/>
                <a:gd name="T82" fmla="*/ 147 w 249"/>
                <a:gd name="T83" fmla="*/ 222 h 85"/>
                <a:gd name="T84" fmla="*/ 108 w 249"/>
                <a:gd name="T85" fmla="*/ 199 h 85"/>
                <a:gd name="T86" fmla="*/ 68 w 249"/>
                <a:gd name="T87" fmla="*/ 171 h 85"/>
                <a:gd name="T88" fmla="*/ 38 w 249"/>
                <a:gd name="T89" fmla="*/ 136 h 85"/>
                <a:gd name="T90" fmla="*/ 20 w 249"/>
                <a:gd name="T91" fmla="*/ 104 h 85"/>
                <a:gd name="T92" fmla="*/ 0 w 249"/>
                <a:gd name="T93" fmla="*/ 59 h 85"/>
                <a:gd name="T94" fmla="*/ 8 w 249"/>
                <a:gd name="T95" fmla="*/ 37 h 85"/>
                <a:gd name="T96" fmla="*/ 47 w 249"/>
                <a:gd name="T97" fmla="*/ 8 h 85"/>
                <a:gd name="T98" fmla="*/ 68 w 249"/>
                <a:gd name="T99" fmla="*/ 0 h 85"/>
                <a:gd name="T100" fmla="*/ 95 w 249"/>
                <a:gd name="T101" fmla="*/ 0 h 85"/>
                <a:gd name="T102" fmla="*/ 116 w 249"/>
                <a:gd name="T103" fmla="*/ 8 h 8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9"/>
                <a:gd name="T157" fmla="*/ 0 h 85"/>
                <a:gd name="T158" fmla="*/ 249 w 249"/>
                <a:gd name="T159" fmla="*/ 85 h 8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9" h="85">
                  <a:moveTo>
                    <a:pt x="36" y="2"/>
                  </a:moveTo>
                  <a:lnTo>
                    <a:pt x="40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5"/>
                  </a:lnTo>
                  <a:lnTo>
                    <a:pt x="61" y="7"/>
                  </a:lnTo>
                  <a:lnTo>
                    <a:pt x="65" y="7"/>
                  </a:lnTo>
                  <a:lnTo>
                    <a:pt x="69" y="9"/>
                  </a:lnTo>
                  <a:lnTo>
                    <a:pt x="73" y="11"/>
                  </a:lnTo>
                  <a:lnTo>
                    <a:pt x="78" y="11"/>
                  </a:lnTo>
                  <a:lnTo>
                    <a:pt x="84" y="11"/>
                  </a:lnTo>
                  <a:lnTo>
                    <a:pt x="88" y="13"/>
                  </a:lnTo>
                  <a:lnTo>
                    <a:pt x="92" y="15"/>
                  </a:lnTo>
                  <a:lnTo>
                    <a:pt x="97" y="15"/>
                  </a:lnTo>
                  <a:lnTo>
                    <a:pt x="103" y="15"/>
                  </a:lnTo>
                  <a:lnTo>
                    <a:pt x="109" y="17"/>
                  </a:lnTo>
                  <a:lnTo>
                    <a:pt x="114" y="17"/>
                  </a:lnTo>
                  <a:lnTo>
                    <a:pt x="120" y="19"/>
                  </a:lnTo>
                  <a:lnTo>
                    <a:pt x="124" y="19"/>
                  </a:lnTo>
                  <a:lnTo>
                    <a:pt x="132" y="21"/>
                  </a:lnTo>
                  <a:lnTo>
                    <a:pt x="135" y="21"/>
                  </a:lnTo>
                  <a:lnTo>
                    <a:pt x="143" y="21"/>
                  </a:lnTo>
                  <a:lnTo>
                    <a:pt x="149" y="23"/>
                  </a:lnTo>
                  <a:lnTo>
                    <a:pt x="154" y="23"/>
                  </a:lnTo>
                  <a:lnTo>
                    <a:pt x="158" y="25"/>
                  </a:lnTo>
                  <a:lnTo>
                    <a:pt x="166" y="25"/>
                  </a:lnTo>
                  <a:lnTo>
                    <a:pt x="170" y="25"/>
                  </a:lnTo>
                  <a:lnTo>
                    <a:pt x="175" y="25"/>
                  </a:lnTo>
                  <a:lnTo>
                    <a:pt x="179" y="25"/>
                  </a:lnTo>
                  <a:lnTo>
                    <a:pt x="185" y="26"/>
                  </a:lnTo>
                  <a:lnTo>
                    <a:pt x="189" y="26"/>
                  </a:lnTo>
                  <a:lnTo>
                    <a:pt x="194" y="28"/>
                  </a:lnTo>
                  <a:lnTo>
                    <a:pt x="198" y="28"/>
                  </a:lnTo>
                  <a:lnTo>
                    <a:pt x="202" y="28"/>
                  </a:lnTo>
                  <a:lnTo>
                    <a:pt x="209" y="28"/>
                  </a:lnTo>
                  <a:lnTo>
                    <a:pt x="215" y="30"/>
                  </a:lnTo>
                  <a:lnTo>
                    <a:pt x="223" y="30"/>
                  </a:lnTo>
                  <a:lnTo>
                    <a:pt x="228" y="32"/>
                  </a:lnTo>
                  <a:lnTo>
                    <a:pt x="232" y="32"/>
                  </a:lnTo>
                  <a:lnTo>
                    <a:pt x="236" y="34"/>
                  </a:lnTo>
                  <a:lnTo>
                    <a:pt x="238" y="36"/>
                  </a:lnTo>
                  <a:lnTo>
                    <a:pt x="244" y="40"/>
                  </a:lnTo>
                  <a:lnTo>
                    <a:pt x="247" y="44"/>
                  </a:lnTo>
                  <a:lnTo>
                    <a:pt x="249" y="51"/>
                  </a:lnTo>
                  <a:lnTo>
                    <a:pt x="249" y="53"/>
                  </a:lnTo>
                  <a:lnTo>
                    <a:pt x="247" y="57"/>
                  </a:lnTo>
                  <a:lnTo>
                    <a:pt x="244" y="61"/>
                  </a:lnTo>
                  <a:lnTo>
                    <a:pt x="240" y="64"/>
                  </a:lnTo>
                  <a:lnTo>
                    <a:pt x="232" y="66"/>
                  </a:lnTo>
                  <a:lnTo>
                    <a:pt x="227" y="70"/>
                  </a:lnTo>
                  <a:lnTo>
                    <a:pt x="223" y="72"/>
                  </a:lnTo>
                  <a:lnTo>
                    <a:pt x="219" y="74"/>
                  </a:lnTo>
                  <a:lnTo>
                    <a:pt x="213" y="76"/>
                  </a:lnTo>
                  <a:lnTo>
                    <a:pt x="209" y="78"/>
                  </a:lnTo>
                  <a:lnTo>
                    <a:pt x="204" y="78"/>
                  </a:lnTo>
                  <a:lnTo>
                    <a:pt x="198" y="80"/>
                  </a:lnTo>
                  <a:lnTo>
                    <a:pt x="192" y="80"/>
                  </a:lnTo>
                  <a:lnTo>
                    <a:pt x="189" y="82"/>
                  </a:lnTo>
                  <a:lnTo>
                    <a:pt x="183" y="82"/>
                  </a:lnTo>
                  <a:lnTo>
                    <a:pt x="177" y="82"/>
                  </a:lnTo>
                  <a:lnTo>
                    <a:pt x="171" y="83"/>
                  </a:lnTo>
                  <a:lnTo>
                    <a:pt x="166" y="85"/>
                  </a:lnTo>
                  <a:lnTo>
                    <a:pt x="158" y="85"/>
                  </a:lnTo>
                  <a:lnTo>
                    <a:pt x="154" y="85"/>
                  </a:lnTo>
                  <a:lnTo>
                    <a:pt x="147" y="85"/>
                  </a:lnTo>
                  <a:lnTo>
                    <a:pt x="141" y="85"/>
                  </a:lnTo>
                  <a:lnTo>
                    <a:pt x="135" y="85"/>
                  </a:lnTo>
                  <a:lnTo>
                    <a:pt x="130" y="85"/>
                  </a:lnTo>
                  <a:lnTo>
                    <a:pt x="124" y="85"/>
                  </a:lnTo>
                  <a:lnTo>
                    <a:pt x="118" y="85"/>
                  </a:lnTo>
                  <a:lnTo>
                    <a:pt x="113" y="83"/>
                  </a:lnTo>
                  <a:lnTo>
                    <a:pt x="107" y="82"/>
                  </a:lnTo>
                  <a:lnTo>
                    <a:pt x="101" y="82"/>
                  </a:lnTo>
                  <a:lnTo>
                    <a:pt x="95" y="82"/>
                  </a:lnTo>
                  <a:lnTo>
                    <a:pt x="90" y="80"/>
                  </a:lnTo>
                  <a:lnTo>
                    <a:pt x="86" y="80"/>
                  </a:lnTo>
                  <a:lnTo>
                    <a:pt x="80" y="78"/>
                  </a:lnTo>
                  <a:lnTo>
                    <a:pt x="76" y="76"/>
                  </a:lnTo>
                  <a:lnTo>
                    <a:pt x="71" y="76"/>
                  </a:lnTo>
                  <a:lnTo>
                    <a:pt x="67" y="74"/>
                  </a:lnTo>
                  <a:lnTo>
                    <a:pt x="63" y="72"/>
                  </a:lnTo>
                  <a:lnTo>
                    <a:pt x="59" y="72"/>
                  </a:lnTo>
                  <a:lnTo>
                    <a:pt x="52" y="68"/>
                  </a:lnTo>
                  <a:lnTo>
                    <a:pt x="46" y="64"/>
                  </a:lnTo>
                  <a:lnTo>
                    <a:pt x="38" y="61"/>
                  </a:lnTo>
                  <a:lnTo>
                    <a:pt x="33" y="57"/>
                  </a:lnTo>
                  <a:lnTo>
                    <a:pt x="27" y="53"/>
                  </a:lnTo>
                  <a:lnTo>
                    <a:pt x="21" y="49"/>
                  </a:lnTo>
                  <a:lnTo>
                    <a:pt x="16" y="44"/>
                  </a:lnTo>
                  <a:lnTo>
                    <a:pt x="12" y="40"/>
                  </a:lnTo>
                  <a:lnTo>
                    <a:pt x="8" y="34"/>
                  </a:lnTo>
                  <a:lnTo>
                    <a:pt x="6" y="30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6" y="4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 flipH="1">
              <a:off x="1899450" y="4604851"/>
              <a:ext cx="397689" cy="213194"/>
            </a:xfrm>
            <a:custGeom>
              <a:avLst/>
              <a:gdLst>
                <a:gd name="T0" fmla="*/ 108 w 154"/>
                <a:gd name="T1" fmla="*/ 0 h 82"/>
                <a:gd name="T2" fmla="*/ 115 w 154"/>
                <a:gd name="T3" fmla="*/ 0 h 82"/>
                <a:gd name="T4" fmla="*/ 121 w 154"/>
                <a:gd name="T5" fmla="*/ 8 h 82"/>
                <a:gd name="T6" fmla="*/ 146 w 154"/>
                <a:gd name="T7" fmla="*/ 13 h 82"/>
                <a:gd name="T8" fmla="*/ 159 w 154"/>
                <a:gd name="T9" fmla="*/ 20 h 82"/>
                <a:gd name="T10" fmla="*/ 175 w 154"/>
                <a:gd name="T11" fmla="*/ 25 h 82"/>
                <a:gd name="T12" fmla="*/ 200 w 154"/>
                <a:gd name="T13" fmla="*/ 38 h 82"/>
                <a:gd name="T14" fmla="*/ 231 w 154"/>
                <a:gd name="T15" fmla="*/ 41 h 82"/>
                <a:gd name="T16" fmla="*/ 246 w 154"/>
                <a:gd name="T17" fmla="*/ 58 h 82"/>
                <a:gd name="T18" fmla="*/ 280 w 154"/>
                <a:gd name="T19" fmla="*/ 70 h 82"/>
                <a:gd name="T20" fmla="*/ 291 w 154"/>
                <a:gd name="T21" fmla="*/ 70 h 82"/>
                <a:gd name="T22" fmla="*/ 301 w 154"/>
                <a:gd name="T23" fmla="*/ 76 h 82"/>
                <a:gd name="T24" fmla="*/ 314 w 154"/>
                <a:gd name="T25" fmla="*/ 96 h 82"/>
                <a:gd name="T26" fmla="*/ 331 w 154"/>
                <a:gd name="T27" fmla="*/ 100 h 82"/>
                <a:gd name="T28" fmla="*/ 355 w 154"/>
                <a:gd name="T29" fmla="*/ 113 h 82"/>
                <a:gd name="T30" fmla="*/ 379 w 154"/>
                <a:gd name="T31" fmla="*/ 124 h 82"/>
                <a:gd name="T32" fmla="*/ 406 w 154"/>
                <a:gd name="T33" fmla="*/ 145 h 82"/>
                <a:gd name="T34" fmla="*/ 423 w 154"/>
                <a:gd name="T35" fmla="*/ 162 h 82"/>
                <a:gd name="T36" fmla="*/ 436 w 154"/>
                <a:gd name="T37" fmla="*/ 174 h 82"/>
                <a:gd name="T38" fmla="*/ 454 w 154"/>
                <a:gd name="T39" fmla="*/ 193 h 82"/>
                <a:gd name="T40" fmla="*/ 466 w 154"/>
                <a:gd name="T41" fmla="*/ 199 h 82"/>
                <a:gd name="T42" fmla="*/ 476 w 154"/>
                <a:gd name="T43" fmla="*/ 212 h 82"/>
                <a:gd name="T44" fmla="*/ 482 w 154"/>
                <a:gd name="T45" fmla="*/ 230 h 82"/>
                <a:gd name="T46" fmla="*/ 488 w 154"/>
                <a:gd name="T47" fmla="*/ 235 h 82"/>
                <a:gd name="T48" fmla="*/ 482 w 154"/>
                <a:gd name="T49" fmla="*/ 250 h 82"/>
                <a:gd name="T50" fmla="*/ 462 w 154"/>
                <a:gd name="T51" fmla="*/ 269 h 82"/>
                <a:gd name="T52" fmla="*/ 447 w 154"/>
                <a:gd name="T53" fmla="*/ 269 h 82"/>
                <a:gd name="T54" fmla="*/ 436 w 154"/>
                <a:gd name="T55" fmla="*/ 269 h 82"/>
                <a:gd name="T56" fmla="*/ 416 w 154"/>
                <a:gd name="T57" fmla="*/ 260 h 82"/>
                <a:gd name="T58" fmla="*/ 406 w 154"/>
                <a:gd name="T59" fmla="*/ 257 h 82"/>
                <a:gd name="T60" fmla="*/ 387 w 154"/>
                <a:gd name="T61" fmla="*/ 250 h 82"/>
                <a:gd name="T62" fmla="*/ 379 w 154"/>
                <a:gd name="T63" fmla="*/ 244 h 82"/>
                <a:gd name="T64" fmla="*/ 362 w 154"/>
                <a:gd name="T65" fmla="*/ 230 h 82"/>
                <a:gd name="T66" fmla="*/ 346 w 154"/>
                <a:gd name="T67" fmla="*/ 228 h 82"/>
                <a:gd name="T68" fmla="*/ 329 w 154"/>
                <a:gd name="T69" fmla="*/ 212 h 82"/>
                <a:gd name="T70" fmla="*/ 307 w 154"/>
                <a:gd name="T71" fmla="*/ 199 h 82"/>
                <a:gd name="T72" fmla="*/ 291 w 154"/>
                <a:gd name="T73" fmla="*/ 185 h 82"/>
                <a:gd name="T74" fmla="*/ 268 w 154"/>
                <a:gd name="T75" fmla="*/ 181 h 82"/>
                <a:gd name="T76" fmla="*/ 246 w 154"/>
                <a:gd name="T77" fmla="*/ 167 h 82"/>
                <a:gd name="T78" fmla="*/ 233 w 154"/>
                <a:gd name="T79" fmla="*/ 162 h 82"/>
                <a:gd name="T80" fmla="*/ 224 w 154"/>
                <a:gd name="T81" fmla="*/ 157 h 82"/>
                <a:gd name="T82" fmla="*/ 213 w 154"/>
                <a:gd name="T83" fmla="*/ 151 h 82"/>
                <a:gd name="T84" fmla="*/ 185 w 154"/>
                <a:gd name="T85" fmla="*/ 145 h 82"/>
                <a:gd name="T86" fmla="*/ 166 w 154"/>
                <a:gd name="T87" fmla="*/ 137 h 82"/>
                <a:gd name="T88" fmla="*/ 139 w 154"/>
                <a:gd name="T89" fmla="*/ 124 h 82"/>
                <a:gd name="T90" fmla="*/ 115 w 154"/>
                <a:gd name="T91" fmla="*/ 119 h 82"/>
                <a:gd name="T92" fmla="*/ 98 w 154"/>
                <a:gd name="T93" fmla="*/ 119 h 82"/>
                <a:gd name="T94" fmla="*/ 78 w 154"/>
                <a:gd name="T95" fmla="*/ 113 h 82"/>
                <a:gd name="T96" fmla="*/ 60 w 154"/>
                <a:gd name="T97" fmla="*/ 107 h 82"/>
                <a:gd name="T98" fmla="*/ 48 w 154"/>
                <a:gd name="T99" fmla="*/ 100 h 82"/>
                <a:gd name="T100" fmla="*/ 31 w 154"/>
                <a:gd name="T101" fmla="*/ 96 h 82"/>
                <a:gd name="T102" fmla="*/ 25 w 154"/>
                <a:gd name="T103" fmla="*/ 89 h 82"/>
                <a:gd name="T104" fmla="*/ 8 w 154"/>
                <a:gd name="T105" fmla="*/ 70 h 82"/>
                <a:gd name="T106" fmla="*/ 0 w 154"/>
                <a:gd name="T107" fmla="*/ 48 h 82"/>
                <a:gd name="T108" fmla="*/ 0 w 154"/>
                <a:gd name="T109" fmla="*/ 32 h 82"/>
                <a:gd name="T110" fmla="*/ 13 w 154"/>
                <a:gd name="T111" fmla="*/ 13 h 82"/>
                <a:gd name="T112" fmla="*/ 25 w 154"/>
                <a:gd name="T113" fmla="*/ 8 h 82"/>
                <a:gd name="T114" fmla="*/ 48 w 154"/>
                <a:gd name="T115" fmla="*/ 0 h 82"/>
                <a:gd name="T116" fmla="*/ 67 w 154"/>
                <a:gd name="T117" fmla="*/ 0 h 82"/>
                <a:gd name="T118" fmla="*/ 93 w 154"/>
                <a:gd name="T119" fmla="*/ 0 h 82"/>
                <a:gd name="T120" fmla="*/ 106 w 154"/>
                <a:gd name="T121" fmla="*/ 0 h 82"/>
                <a:gd name="T122" fmla="*/ 108 w 154"/>
                <a:gd name="T123" fmla="*/ 0 h 82"/>
                <a:gd name="T124" fmla="*/ 108 w 154"/>
                <a:gd name="T125" fmla="*/ 0 h 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4"/>
                <a:gd name="T190" fmla="*/ 0 h 82"/>
                <a:gd name="T191" fmla="*/ 154 w 154"/>
                <a:gd name="T192" fmla="*/ 82 h 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4" h="82">
                  <a:moveTo>
                    <a:pt x="34" y="0"/>
                  </a:moveTo>
                  <a:lnTo>
                    <a:pt x="36" y="0"/>
                  </a:lnTo>
                  <a:lnTo>
                    <a:pt x="38" y="2"/>
                  </a:lnTo>
                  <a:lnTo>
                    <a:pt x="46" y="4"/>
                  </a:lnTo>
                  <a:lnTo>
                    <a:pt x="50" y="6"/>
                  </a:lnTo>
                  <a:lnTo>
                    <a:pt x="55" y="8"/>
                  </a:lnTo>
                  <a:lnTo>
                    <a:pt x="63" y="12"/>
                  </a:lnTo>
                  <a:lnTo>
                    <a:pt x="72" y="13"/>
                  </a:lnTo>
                  <a:lnTo>
                    <a:pt x="78" y="17"/>
                  </a:lnTo>
                  <a:lnTo>
                    <a:pt x="88" y="21"/>
                  </a:lnTo>
                  <a:lnTo>
                    <a:pt x="91" y="21"/>
                  </a:lnTo>
                  <a:lnTo>
                    <a:pt x="95" y="23"/>
                  </a:lnTo>
                  <a:lnTo>
                    <a:pt x="99" y="29"/>
                  </a:lnTo>
                  <a:lnTo>
                    <a:pt x="105" y="31"/>
                  </a:lnTo>
                  <a:lnTo>
                    <a:pt x="112" y="34"/>
                  </a:lnTo>
                  <a:lnTo>
                    <a:pt x="120" y="38"/>
                  </a:lnTo>
                  <a:lnTo>
                    <a:pt x="128" y="44"/>
                  </a:lnTo>
                  <a:lnTo>
                    <a:pt x="133" y="50"/>
                  </a:lnTo>
                  <a:lnTo>
                    <a:pt x="137" y="53"/>
                  </a:lnTo>
                  <a:lnTo>
                    <a:pt x="143" y="59"/>
                  </a:lnTo>
                  <a:lnTo>
                    <a:pt x="147" y="61"/>
                  </a:lnTo>
                  <a:lnTo>
                    <a:pt x="150" y="65"/>
                  </a:lnTo>
                  <a:lnTo>
                    <a:pt x="152" y="70"/>
                  </a:lnTo>
                  <a:lnTo>
                    <a:pt x="154" y="72"/>
                  </a:lnTo>
                  <a:lnTo>
                    <a:pt x="152" y="76"/>
                  </a:lnTo>
                  <a:lnTo>
                    <a:pt x="145" y="82"/>
                  </a:lnTo>
                  <a:lnTo>
                    <a:pt x="141" y="82"/>
                  </a:lnTo>
                  <a:lnTo>
                    <a:pt x="137" y="82"/>
                  </a:lnTo>
                  <a:lnTo>
                    <a:pt x="131" y="80"/>
                  </a:lnTo>
                  <a:lnTo>
                    <a:pt x="128" y="78"/>
                  </a:lnTo>
                  <a:lnTo>
                    <a:pt x="122" y="76"/>
                  </a:lnTo>
                  <a:lnTo>
                    <a:pt x="120" y="74"/>
                  </a:lnTo>
                  <a:lnTo>
                    <a:pt x="114" y="70"/>
                  </a:lnTo>
                  <a:lnTo>
                    <a:pt x="109" y="69"/>
                  </a:lnTo>
                  <a:lnTo>
                    <a:pt x="103" y="65"/>
                  </a:lnTo>
                  <a:lnTo>
                    <a:pt x="97" y="61"/>
                  </a:lnTo>
                  <a:lnTo>
                    <a:pt x="91" y="57"/>
                  </a:lnTo>
                  <a:lnTo>
                    <a:pt x="84" y="55"/>
                  </a:lnTo>
                  <a:lnTo>
                    <a:pt x="78" y="51"/>
                  </a:lnTo>
                  <a:lnTo>
                    <a:pt x="74" y="50"/>
                  </a:lnTo>
                  <a:lnTo>
                    <a:pt x="71" y="48"/>
                  </a:lnTo>
                  <a:lnTo>
                    <a:pt x="67" y="46"/>
                  </a:lnTo>
                  <a:lnTo>
                    <a:pt x="59" y="44"/>
                  </a:lnTo>
                  <a:lnTo>
                    <a:pt x="52" y="42"/>
                  </a:lnTo>
                  <a:lnTo>
                    <a:pt x="44" y="38"/>
                  </a:lnTo>
                  <a:lnTo>
                    <a:pt x="36" y="36"/>
                  </a:lnTo>
                  <a:lnTo>
                    <a:pt x="31" y="36"/>
                  </a:lnTo>
                  <a:lnTo>
                    <a:pt x="25" y="34"/>
                  </a:lnTo>
                  <a:lnTo>
                    <a:pt x="19" y="32"/>
                  </a:lnTo>
                  <a:lnTo>
                    <a:pt x="15" y="31"/>
                  </a:lnTo>
                  <a:lnTo>
                    <a:pt x="10" y="29"/>
                  </a:lnTo>
                  <a:lnTo>
                    <a:pt x="8" y="27"/>
                  </a:lnTo>
                  <a:lnTo>
                    <a:pt x="2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4" y="4"/>
                  </a:lnTo>
                  <a:lnTo>
                    <a:pt x="8" y="2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  <p:sp>
          <p:nvSpPr>
            <p:cNvPr id="26" name="Rectangle 50"/>
            <p:cNvSpPr/>
            <p:nvPr/>
          </p:nvSpPr>
          <p:spPr>
            <a:xfrm>
              <a:off x="1905712" y="4576298"/>
              <a:ext cx="148309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Mincho" pitchFamily="49" charset="-128"/>
                </a:rPr>
                <a:t>↓ST/MI</a:t>
              </a:r>
              <a:endParaRPr lang="en-US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S Mincho" pitchFamily="49" charset="-128"/>
              </a:endParaRPr>
            </a:p>
          </p:txBody>
        </p:sp>
        <p:sp>
          <p:nvSpPr>
            <p:cNvPr id="27" name="Rectangle 43"/>
            <p:cNvSpPr/>
            <p:nvPr/>
          </p:nvSpPr>
          <p:spPr>
            <a:xfrm>
              <a:off x="5426711" y="4576298"/>
              <a:ext cx="21194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MS PGothic" pitchFamily="34" charset="-128"/>
                  <a:cs typeface="Arial"/>
                </a:rPr>
                <a:t>↑</a:t>
              </a:r>
              <a:r>
                <a:rPr lang="en-US" sz="32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</a:rPr>
                <a:t>Bleeding</a:t>
              </a:r>
              <a:endParaRPr lang="en-US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S Mincho" pitchFamily="49" charset="-128"/>
              </a:endParaRPr>
            </a:p>
          </p:txBody>
        </p:sp>
        <p:sp>
          <p:nvSpPr>
            <p:cNvPr id="28" name="Rounded Rectangle 2048"/>
            <p:cNvSpPr/>
            <p:nvPr/>
          </p:nvSpPr>
          <p:spPr bwMode="auto">
            <a:xfrm>
              <a:off x="2674961" y="3084394"/>
              <a:ext cx="3794078" cy="641445"/>
            </a:xfrm>
            <a:prstGeom prst="roundRect">
              <a:avLst/>
            </a:prstGeom>
            <a:solidFill>
              <a:srgbClr val="FDE25E">
                <a:lumMod val="75000"/>
              </a:srgb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kern="0" dirty="0" smtClean="0">
                  <a:solidFill>
                    <a:srgbClr val="000000"/>
                  </a:solidFill>
                  <a:latin typeface="Arial" pitchFamily="34" charset="0"/>
                </a:rPr>
                <a:t>Antiplatelet </a:t>
              </a:r>
              <a:r>
                <a:rPr lang="en-US" sz="3200" b="1" kern="0" dirty="0" err="1" smtClean="0">
                  <a:solidFill>
                    <a:srgbClr val="000000"/>
                  </a:solidFill>
                  <a:latin typeface="Arial" pitchFamily="34" charset="0"/>
                </a:rPr>
                <a:t>Tx</a:t>
              </a:r>
              <a:endParaRPr lang="en-US" sz="3200" b="1" kern="0" dirty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3886642" y="5564223"/>
              <a:ext cx="481735" cy="526835"/>
            </a:xfrm>
            <a:custGeom>
              <a:avLst/>
              <a:gdLst>
                <a:gd name="T0" fmla="*/ 65 w 187"/>
                <a:gd name="T1" fmla="*/ 329 h 203"/>
                <a:gd name="T2" fmla="*/ 98 w 187"/>
                <a:gd name="T3" fmla="*/ 282 h 203"/>
                <a:gd name="T4" fmla="*/ 124 w 187"/>
                <a:gd name="T5" fmla="*/ 242 h 203"/>
                <a:gd name="T6" fmla="*/ 148 w 187"/>
                <a:gd name="T7" fmla="*/ 209 h 203"/>
                <a:gd name="T8" fmla="*/ 185 w 187"/>
                <a:gd name="T9" fmla="*/ 185 h 203"/>
                <a:gd name="T10" fmla="*/ 216 w 187"/>
                <a:gd name="T11" fmla="*/ 154 h 203"/>
                <a:gd name="T12" fmla="*/ 245 w 187"/>
                <a:gd name="T13" fmla="*/ 132 h 203"/>
                <a:gd name="T14" fmla="*/ 281 w 187"/>
                <a:gd name="T15" fmla="*/ 97 h 203"/>
                <a:gd name="T16" fmla="*/ 318 w 187"/>
                <a:gd name="T17" fmla="*/ 68 h 203"/>
                <a:gd name="T18" fmla="*/ 353 w 187"/>
                <a:gd name="T19" fmla="*/ 48 h 203"/>
                <a:gd name="T20" fmla="*/ 388 w 187"/>
                <a:gd name="T21" fmla="*/ 29 h 203"/>
                <a:gd name="T22" fmla="*/ 429 w 187"/>
                <a:gd name="T23" fmla="*/ 13 h 203"/>
                <a:gd name="T24" fmla="*/ 466 w 187"/>
                <a:gd name="T25" fmla="*/ 0 h 203"/>
                <a:gd name="T26" fmla="*/ 503 w 187"/>
                <a:gd name="T27" fmla="*/ 0 h 203"/>
                <a:gd name="T28" fmla="*/ 534 w 187"/>
                <a:gd name="T29" fmla="*/ 0 h 203"/>
                <a:gd name="T30" fmla="*/ 562 w 187"/>
                <a:gd name="T31" fmla="*/ 0 h 203"/>
                <a:gd name="T32" fmla="*/ 586 w 187"/>
                <a:gd name="T33" fmla="*/ 8 h 203"/>
                <a:gd name="T34" fmla="*/ 586 w 187"/>
                <a:gd name="T35" fmla="*/ 23 h 203"/>
                <a:gd name="T36" fmla="*/ 566 w 187"/>
                <a:gd name="T37" fmla="*/ 48 h 203"/>
                <a:gd name="T38" fmla="*/ 525 w 187"/>
                <a:gd name="T39" fmla="*/ 85 h 203"/>
                <a:gd name="T40" fmla="*/ 488 w 187"/>
                <a:gd name="T41" fmla="*/ 116 h 203"/>
                <a:gd name="T42" fmla="*/ 461 w 187"/>
                <a:gd name="T43" fmla="*/ 144 h 203"/>
                <a:gd name="T44" fmla="*/ 436 w 187"/>
                <a:gd name="T45" fmla="*/ 173 h 203"/>
                <a:gd name="T46" fmla="*/ 407 w 187"/>
                <a:gd name="T47" fmla="*/ 197 h 203"/>
                <a:gd name="T48" fmla="*/ 388 w 187"/>
                <a:gd name="T49" fmla="*/ 234 h 203"/>
                <a:gd name="T50" fmla="*/ 363 w 187"/>
                <a:gd name="T51" fmla="*/ 267 h 203"/>
                <a:gd name="T52" fmla="*/ 341 w 187"/>
                <a:gd name="T53" fmla="*/ 303 h 203"/>
                <a:gd name="T54" fmla="*/ 322 w 187"/>
                <a:gd name="T55" fmla="*/ 335 h 203"/>
                <a:gd name="T56" fmla="*/ 309 w 187"/>
                <a:gd name="T57" fmla="*/ 368 h 203"/>
                <a:gd name="T58" fmla="*/ 299 w 187"/>
                <a:gd name="T59" fmla="*/ 399 h 203"/>
                <a:gd name="T60" fmla="*/ 289 w 187"/>
                <a:gd name="T61" fmla="*/ 433 h 203"/>
                <a:gd name="T62" fmla="*/ 281 w 187"/>
                <a:gd name="T63" fmla="*/ 463 h 203"/>
                <a:gd name="T64" fmla="*/ 270 w 187"/>
                <a:gd name="T65" fmla="*/ 494 h 203"/>
                <a:gd name="T66" fmla="*/ 264 w 187"/>
                <a:gd name="T67" fmla="*/ 520 h 203"/>
                <a:gd name="T68" fmla="*/ 256 w 187"/>
                <a:gd name="T69" fmla="*/ 555 h 203"/>
                <a:gd name="T70" fmla="*/ 240 w 187"/>
                <a:gd name="T71" fmla="*/ 590 h 203"/>
                <a:gd name="T72" fmla="*/ 222 w 187"/>
                <a:gd name="T73" fmla="*/ 632 h 203"/>
                <a:gd name="T74" fmla="*/ 196 w 187"/>
                <a:gd name="T75" fmla="*/ 647 h 203"/>
                <a:gd name="T76" fmla="*/ 168 w 187"/>
                <a:gd name="T77" fmla="*/ 655 h 203"/>
                <a:gd name="T78" fmla="*/ 124 w 187"/>
                <a:gd name="T79" fmla="*/ 658 h 203"/>
                <a:gd name="T80" fmla="*/ 98 w 187"/>
                <a:gd name="T81" fmla="*/ 658 h 203"/>
                <a:gd name="T82" fmla="*/ 65 w 187"/>
                <a:gd name="T83" fmla="*/ 658 h 203"/>
                <a:gd name="T84" fmla="*/ 31 w 187"/>
                <a:gd name="T85" fmla="*/ 647 h 203"/>
                <a:gd name="T86" fmla="*/ 8 w 187"/>
                <a:gd name="T87" fmla="*/ 625 h 203"/>
                <a:gd name="T88" fmla="*/ 0 w 187"/>
                <a:gd name="T89" fmla="*/ 590 h 203"/>
                <a:gd name="T90" fmla="*/ 0 w 187"/>
                <a:gd name="T91" fmla="*/ 562 h 203"/>
                <a:gd name="T92" fmla="*/ 0 w 187"/>
                <a:gd name="T93" fmla="*/ 524 h 203"/>
                <a:gd name="T94" fmla="*/ 8 w 187"/>
                <a:gd name="T95" fmla="*/ 494 h 203"/>
                <a:gd name="T96" fmla="*/ 13 w 187"/>
                <a:gd name="T97" fmla="*/ 463 h 203"/>
                <a:gd name="T98" fmla="*/ 20 w 187"/>
                <a:gd name="T99" fmla="*/ 438 h 203"/>
                <a:gd name="T100" fmla="*/ 25 w 187"/>
                <a:gd name="T101" fmla="*/ 405 h 203"/>
                <a:gd name="T102" fmla="*/ 49 w 187"/>
                <a:gd name="T103" fmla="*/ 377 h 203"/>
                <a:gd name="T104" fmla="*/ 60 w 187"/>
                <a:gd name="T105" fmla="*/ 344 h 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7"/>
                <a:gd name="T160" fmla="*/ 0 h 203"/>
                <a:gd name="T161" fmla="*/ 187 w 187"/>
                <a:gd name="T162" fmla="*/ 203 h 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7" h="203">
                  <a:moveTo>
                    <a:pt x="19" y="106"/>
                  </a:moveTo>
                  <a:lnTo>
                    <a:pt x="21" y="101"/>
                  </a:lnTo>
                  <a:lnTo>
                    <a:pt x="25" y="95"/>
                  </a:lnTo>
                  <a:lnTo>
                    <a:pt x="31" y="87"/>
                  </a:lnTo>
                  <a:lnTo>
                    <a:pt x="38" y="80"/>
                  </a:lnTo>
                  <a:lnTo>
                    <a:pt x="40" y="74"/>
                  </a:lnTo>
                  <a:lnTo>
                    <a:pt x="44" y="70"/>
                  </a:lnTo>
                  <a:lnTo>
                    <a:pt x="48" y="64"/>
                  </a:lnTo>
                  <a:lnTo>
                    <a:pt x="54" y="61"/>
                  </a:lnTo>
                  <a:lnTo>
                    <a:pt x="59" y="57"/>
                  </a:lnTo>
                  <a:lnTo>
                    <a:pt x="63" y="53"/>
                  </a:lnTo>
                  <a:lnTo>
                    <a:pt x="69" y="47"/>
                  </a:lnTo>
                  <a:lnTo>
                    <a:pt x="75" y="44"/>
                  </a:lnTo>
                  <a:lnTo>
                    <a:pt x="78" y="40"/>
                  </a:lnTo>
                  <a:lnTo>
                    <a:pt x="84" y="34"/>
                  </a:lnTo>
                  <a:lnTo>
                    <a:pt x="90" y="30"/>
                  </a:lnTo>
                  <a:lnTo>
                    <a:pt x="95" y="26"/>
                  </a:lnTo>
                  <a:lnTo>
                    <a:pt x="101" y="21"/>
                  </a:lnTo>
                  <a:lnTo>
                    <a:pt x="107" y="19"/>
                  </a:lnTo>
                  <a:lnTo>
                    <a:pt x="113" y="15"/>
                  </a:lnTo>
                  <a:lnTo>
                    <a:pt x="120" y="13"/>
                  </a:lnTo>
                  <a:lnTo>
                    <a:pt x="124" y="9"/>
                  </a:lnTo>
                  <a:lnTo>
                    <a:pt x="130" y="7"/>
                  </a:lnTo>
                  <a:lnTo>
                    <a:pt x="137" y="4"/>
                  </a:lnTo>
                  <a:lnTo>
                    <a:pt x="143" y="2"/>
                  </a:lnTo>
                  <a:lnTo>
                    <a:pt x="149" y="0"/>
                  </a:lnTo>
                  <a:lnTo>
                    <a:pt x="154" y="0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70" y="0"/>
                  </a:lnTo>
                  <a:lnTo>
                    <a:pt x="175" y="0"/>
                  </a:lnTo>
                  <a:lnTo>
                    <a:pt x="179" y="0"/>
                  </a:lnTo>
                  <a:lnTo>
                    <a:pt x="183" y="0"/>
                  </a:lnTo>
                  <a:lnTo>
                    <a:pt x="187" y="2"/>
                  </a:lnTo>
                  <a:lnTo>
                    <a:pt x="187" y="4"/>
                  </a:lnTo>
                  <a:lnTo>
                    <a:pt x="187" y="7"/>
                  </a:lnTo>
                  <a:lnTo>
                    <a:pt x="185" y="11"/>
                  </a:lnTo>
                  <a:lnTo>
                    <a:pt x="181" y="15"/>
                  </a:lnTo>
                  <a:lnTo>
                    <a:pt x="175" y="21"/>
                  </a:lnTo>
                  <a:lnTo>
                    <a:pt x="168" y="26"/>
                  </a:lnTo>
                  <a:lnTo>
                    <a:pt x="160" y="34"/>
                  </a:lnTo>
                  <a:lnTo>
                    <a:pt x="156" y="36"/>
                  </a:lnTo>
                  <a:lnTo>
                    <a:pt x="151" y="40"/>
                  </a:lnTo>
                  <a:lnTo>
                    <a:pt x="147" y="44"/>
                  </a:lnTo>
                  <a:lnTo>
                    <a:pt x="143" y="49"/>
                  </a:lnTo>
                  <a:lnTo>
                    <a:pt x="139" y="53"/>
                  </a:lnTo>
                  <a:lnTo>
                    <a:pt x="135" y="57"/>
                  </a:lnTo>
                  <a:lnTo>
                    <a:pt x="130" y="61"/>
                  </a:lnTo>
                  <a:lnTo>
                    <a:pt x="126" y="68"/>
                  </a:lnTo>
                  <a:lnTo>
                    <a:pt x="124" y="72"/>
                  </a:lnTo>
                  <a:lnTo>
                    <a:pt x="120" y="76"/>
                  </a:lnTo>
                  <a:lnTo>
                    <a:pt x="116" y="82"/>
                  </a:lnTo>
                  <a:lnTo>
                    <a:pt x="113" y="87"/>
                  </a:lnTo>
                  <a:lnTo>
                    <a:pt x="109" y="93"/>
                  </a:lnTo>
                  <a:lnTo>
                    <a:pt x="105" y="97"/>
                  </a:lnTo>
                  <a:lnTo>
                    <a:pt x="103" y="103"/>
                  </a:lnTo>
                  <a:lnTo>
                    <a:pt x="101" y="108"/>
                  </a:lnTo>
                  <a:lnTo>
                    <a:pt x="99" y="114"/>
                  </a:lnTo>
                  <a:lnTo>
                    <a:pt x="97" y="118"/>
                  </a:lnTo>
                  <a:lnTo>
                    <a:pt x="95" y="123"/>
                  </a:lnTo>
                  <a:lnTo>
                    <a:pt x="94" y="129"/>
                  </a:lnTo>
                  <a:lnTo>
                    <a:pt x="92" y="133"/>
                  </a:lnTo>
                  <a:lnTo>
                    <a:pt x="90" y="139"/>
                  </a:lnTo>
                  <a:lnTo>
                    <a:pt x="90" y="142"/>
                  </a:lnTo>
                  <a:lnTo>
                    <a:pt x="88" y="146"/>
                  </a:lnTo>
                  <a:lnTo>
                    <a:pt x="86" y="152"/>
                  </a:lnTo>
                  <a:lnTo>
                    <a:pt x="86" y="156"/>
                  </a:lnTo>
                  <a:lnTo>
                    <a:pt x="84" y="160"/>
                  </a:lnTo>
                  <a:lnTo>
                    <a:pt x="84" y="163"/>
                  </a:lnTo>
                  <a:lnTo>
                    <a:pt x="82" y="171"/>
                  </a:lnTo>
                  <a:lnTo>
                    <a:pt x="80" y="179"/>
                  </a:lnTo>
                  <a:lnTo>
                    <a:pt x="76" y="182"/>
                  </a:lnTo>
                  <a:lnTo>
                    <a:pt x="75" y="188"/>
                  </a:lnTo>
                  <a:lnTo>
                    <a:pt x="71" y="194"/>
                  </a:lnTo>
                  <a:lnTo>
                    <a:pt x="67" y="198"/>
                  </a:lnTo>
                  <a:lnTo>
                    <a:pt x="63" y="199"/>
                  </a:lnTo>
                  <a:lnTo>
                    <a:pt x="59" y="201"/>
                  </a:lnTo>
                  <a:lnTo>
                    <a:pt x="54" y="201"/>
                  </a:lnTo>
                  <a:lnTo>
                    <a:pt x="46" y="203"/>
                  </a:lnTo>
                  <a:lnTo>
                    <a:pt x="40" y="203"/>
                  </a:lnTo>
                  <a:lnTo>
                    <a:pt x="37" y="203"/>
                  </a:lnTo>
                  <a:lnTo>
                    <a:pt x="31" y="203"/>
                  </a:lnTo>
                  <a:lnTo>
                    <a:pt x="25" y="203"/>
                  </a:lnTo>
                  <a:lnTo>
                    <a:pt x="21" y="203"/>
                  </a:lnTo>
                  <a:lnTo>
                    <a:pt x="18" y="203"/>
                  </a:lnTo>
                  <a:lnTo>
                    <a:pt x="10" y="199"/>
                  </a:lnTo>
                  <a:lnTo>
                    <a:pt x="6" y="196"/>
                  </a:lnTo>
                  <a:lnTo>
                    <a:pt x="2" y="192"/>
                  </a:lnTo>
                  <a:lnTo>
                    <a:pt x="2" y="188"/>
                  </a:lnTo>
                  <a:lnTo>
                    <a:pt x="0" y="182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0" y="167"/>
                  </a:lnTo>
                  <a:lnTo>
                    <a:pt x="0" y="161"/>
                  </a:lnTo>
                  <a:lnTo>
                    <a:pt x="2" y="158"/>
                  </a:lnTo>
                  <a:lnTo>
                    <a:pt x="2" y="152"/>
                  </a:lnTo>
                  <a:lnTo>
                    <a:pt x="2" y="148"/>
                  </a:lnTo>
                  <a:lnTo>
                    <a:pt x="4" y="142"/>
                  </a:lnTo>
                  <a:lnTo>
                    <a:pt x="6" y="139"/>
                  </a:lnTo>
                  <a:lnTo>
                    <a:pt x="6" y="135"/>
                  </a:lnTo>
                  <a:lnTo>
                    <a:pt x="8" y="131"/>
                  </a:lnTo>
                  <a:lnTo>
                    <a:pt x="8" y="125"/>
                  </a:lnTo>
                  <a:lnTo>
                    <a:pt x="12" y="122"/>
                  </a:lnTo>
                  <a:lnTo>
                    <a:pt x="16" y="116"/>
                  </a:lnTo>
                  <a:lnTo>
                    <a:pt x="19" y="1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latinLnBrk="0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b="1" i="1" kern="0" smtClean="0">
                <a:solidFill>
                  <a:srgbClr val="B4EBFE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8848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57158" y="-27384"/>
            <a:ext cx="83913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6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Role of Platelets in </a:t>
            </a:r>
            <a:r>
              <a:rPr lang="en-US" altLang="ko-KR" sz="26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Inflammatory </a:t>
            </a:r>
            <a:r>
              <a:rPr lang="en-US" altLang="ko-KR" sz="26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Responses for Post-MI LV Remodeling</a:t>
            </a:r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0" y="1037255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marR="0" lvl="1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Platelet-Leukocyte Accumulation in </a:t>
            </a:r>
            <a:r>
              <a:rPr kumimoji="1" lang="en-US" altLang="ko-KR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Infarcted</a:t>
            </a:r>
            <a:r>
              <a:rPr kumimoji="1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 Myocardium (C57BL/6 mice)</a:t>
            </a:r>
            <a:endParaRPr kumimoji="1" lang="en-US" altLang="ko-KR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0" y="6460488"/>
            <a:ext cx="91440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a-DK" altLang="ko-KR" sz="1400" b="0" kern="0" dirty="0">
                <a:solidFill>
                  <a:srgbClr val="000000"/>
                </a:solidFill>
              </a:rPr>
              <a:t>Liu Y, et al. ATVB 2011;31:834-41.</a:t>
            </a:r>
          </a:p>
        </p:txBody>
      </p:sp>
      <p:grpSp>
        <p:nvGrpSpPr>
          <p:cNvPr id="16" name="그룹 15"/>
          <p:cNvGrpSpPr/>
          <p:nvPr/>
        </p:nvGrpSpPr>
        <p:grpSpPr>
          <a:xfrm>
            <a:off x="0" y="1392238"/>
            <a:ext cx="9144000" cy="4865683"/>
            <a:chOff x="0" y="1392238"/>
            <a:chExt cx="9144000" cy="486568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1127" y="1453439"/>
              <a:ext cx="6240937" cy="4804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0" y="1392238"/>
              <a:ext cx="9144000" cy="1446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</a:rPr>
                <a:t>Randomized treatment started 2 hrs after MI and lasted for 3 days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</a:rPr>
                <a:t>   </a:t>
              </a:r>
              <a:r>
                <a:rPr kumimoji="0" lang="en-US" altLang="ko-KR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</a:rPr>
                <a:t>   Low-dose clopidogrel (15/5/5 mg/kg) </a:t>
              </a:r>
              <a:r>
                <a:rPr kumimoji="0" lang="en-US" altLang="ko-KR" sz="1400" b="1" i="1" u="sng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</a:rPr>
                <a:t>vs. </a:t>
              </a:r>
              <a:r>
                <a:rPr kumimoji="0" lang="en-US" altLang="ko-KR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</a:rPr>
                <a:t>High-dose clopidogrel (50/15/15 mg/kg)                                     </a:t>
              </a:r>
              <a:r>
                <a:rPr kumimoji="0" lang="en-US" altLang="ko-KR" sz="1400" b="1" i="1" u="sng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</a:rPr>
                <a:t>vs. </a:t>
              </a:r>
              <a:r>
                <a:rPr kumimoji="0" lang="en-US" altLang="ko-KR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</a:rPr>
                <a:t>Prasugrel (5/5/5 mg/kg) </a:t>
              </a:r>
              <a:r>
                <a:rPr kumimoji="0" lang="en-US" altLang="ko-KR" sz="1400" b="1" i="1" u="sng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</a:rPr>
                <a:t>vs. </a:t>
              </a:r>
              <a:r>
                <a:rPr kumimoji="0" lang="en-US" altLang="ko-KR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</a:rPr>
                <a:t>PD </a:t>
              </a:r>
              <a:r>
                <a:rPr kumimoji="0" lang="en-US" altLang="ko-KR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</a:rPr>
                <a:t>(platelet depletion) by CD41 </a:t>
              </a:r>
              <a:r>
                <a:rPr kumimoji="0" lang="en-US" altLang="ko-KR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</a:rPr>
                <a:t>antibody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3" t="7971"/>
            <a:stretch>
              <a:fillRect/>
            </a:stretch>
          </p:blipFill>
          <p:spPr bwMode="auto">
            <a:xfrm>
              <a:off x="26988" y="2492896"/>
              <a:ext cx="4403725" cy="374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02"/>
            <a:stretch>
              <a:fillRect/>
            </a:stretch>
          </p:blipFill>
          <p:spPr bwMode="auto">
            <a:xfrm>
              <a:off x="4394200" y="2412454"/>
              <a:ext cx="4613275" cy="375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362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57158" y="128245"/>
            <a:ext cx="8391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Role of Platelets </a:t>
            </a:r>
            <a:r>
              <a:rPr lang="en-US" altLang="ko-KR" sz="28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for </a:t>
            </a:r>
            <a:r>
              <a:rPr lang="en-US" altLang="ko-KR" sz="28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Post-MI LV Remodeling</a:t>
            </a:r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0" y="908720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lvl="1"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800" kern="0" dirty="0">
                <a:solidFill>
                  <a:srgbClr val="000000"/>
                </a:solidFill>
              </a:rPr>
              <a:t>Platelet-Leukocyte Accumulation in </a:t>
            </a:r>
            <a:r>
              <a:rPr kumimoji="1" lang="en-US" altLang="ko-KR" sz="1800" kern="0" dirty="0" err="1">
                <a:solidFill>
                  <a:srgbClr val="000000"/>
                </a:solidFill>
              </a:rPr>
              <a:t>Infarcted</a:t>
            </a:r>
            <a:r>
              <a:rPr kumimoji="1" lang="en-US" altLang="ko-KR" sz="1800" kern="0" dirty="0">
                <a:solidFill>
                  <a:srgbClr val="000000"/>
                </a:solidFill>
              </a:rPr>
              <a:t> Myocardium (C57BL/6 mice)</a:t>
            </a:r>
            <a:endParaRPr kumimoji="1" lang="en-US" altLang="ko-KR" sz="1800" i="1" kern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0" y="1196752"/>
            <a:ext cx="9144000" cy="144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800" kern="0" dirty="0">
                <a:solidFill>
                  <a:srgbClr val="0000CC"/>
                </a:solidFill>
              </a:rPr>
              <a:t>Randomized treatment started 2 hrs after MI and lasted for 3 days</a:t>
            </a:r>
          </a:p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1400" i="1" kern="0" dirty="0">
                <a:solidFill>
                  <a:srgbClr val="0000CC"/>
                </a:solidFill>
              </a:rPr>
              <a:t>   </a:t>
            </a:r>
            <a:r>
              <a:rPr lang="en-US" altLang="ko-KR" sz="1400" i="1" kern="0" dirty="0" smtClean="0">
                <a:solidFill>
                  <a:srgbClr val="0000CC"/>
                </a:solidFill>
              </a:rPr>
              <a:t>   Low-dose clopidogrel (15/5/5 mg/kg) </a:t>
            </a:r>
            <a:r>
              <a:rPr lang="en-US" altLang="ko-KR" sz="1400" i="1" u="sng" kern="0" dirty="0" smtClean="0">
                <a:solidFill>
                  <a:srgbClr val="0000CC"/>
                </a:solidFill>
              </a:rPr>
              <a:t>vs. </a:t>
            </a:r>
            <a:r>
              <a:rPr lang="en-US" altLang="ko-KR" sz="1400" i="1" kern="0" dirty="0" smtClean="0">
                <a:solidFill>
                  <a:srgbClr val="0000CC"/>
                </a:solidFill>
              </a:rPr>
              <a:t>High-dose clopidogrel (50/15/15 mg/kg)                                     </a:t>
            </a:r>
            <a:r>
              <a:rPr lang="en-US" altLang="ko-KR" sz="1400" i="1" u="sng" kern="0" dirty="0" smtClean="0">
                <a:solidFill>
                  <a:srgbClr val="0000CC"/>
                </a:solidFill>
              </a:rPr>
              <a:t>vs. </a:t>
            </a:r>
            <a:r>
              <a:rPr lang="en-US" altLang="ko-KR" sz="1400" i="1" kern="0" dirty="0" smtClean="0">
                <a:solidFill>
                  <a:srgbClr val="0000CC"/>
                </a:solidFill>
              </a:rPr>
              <a:t>Prasugrel (5/5/5 mg/kg) </a:t>
            </a:r>
            <a:r>
              <a:rPr lang="en-US" altLang="ko-KR" sz="1400" i="1" u="sng" kern="0" dirty="0" smtClean="0">
                <a:solidFill>
                  <a:srgbClr val="0000CC"/>
                </a:solidFill>
              </a:rPr>
              <a:t>vs. </a:t>
            </a:r>
            <a:r>
              <a:rPr lang="en-US" altLang="ko-KR" sz="1400" i="1" kern="0" dirty="0" smtClean="0">
                <a:solidFill>
                  <a:srgbClr val="0000CC"/>
                </a:solidFill>
              </a:rPr>
              <a:t>PD </a:t>
            </a:r>
            <a:r>
              <a:rPr lang="en-US" altLang="ko-KR" sz="1400" i="1" kern="0" dirty="0">
                <a:solidFill>
                  <a:srgbClr val="0000CC"/>
                </a:solidFill>
              </a:rPr>
              <a:t>(platelet depletion) by CD41 </a:t>
            </a:r>
            <a:r>
              <a:rPr lang="en-US" altLang="ko-KR" sz="1400" i="1" kern="0" dirty="0" smtClean="0">
                <a:solidFill>
                  <a:srgbClr val="0000CC"/>
                </a:solidFill>
              </a:rPr>
              <a:t>antibody</a:t>
            </a:r>
          </a:p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en-US" altLang="ko-KR" sz="1400" i="1" kern="0" dirty="0" smtClean="0">
              <a:solidFill>
                <a:srgbClr val="0000CC"/>
              </a:solidFill>
            </a:endParaRPr>
          </a:p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en-US" altLang="ko-KR" sz="1400" i="1" kern="0" dirty="0" smtClean="0">
              <a:solidFill>
                <a:srgbClr val="0000CC"/>
              </a:solidFill>
            </a:endParaRPr>
          </a:p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ko-KR" altLang="en-US" sz="1400" i="1" kern="0" dirty="0">
              <a:solidFill>
                <a:srgbClr val="0000CC"/>
              </a:solidFill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0" y="6460488"/>
            <a:ext cx="91440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a-DK" altLang="ko-KR" sz="1400" b="0" kern="0" dirty="0">
                <a:solidFill>
                  <a:srgbClr val="000000"/>
                </a:solidFill>
              </a:rPr>
              <a:t>Liu Y, et al. ATVB 2011;31:834-41.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/>
          <a:stretch>
            <a:fillRect/>
          </a:stretch>
        </p:blipFill>
        <p:spPr bwMode="auto">
          <a:xfrm>
            <a:off x="68263" y="2317898"/>
            <a:ext cx="9028112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0" y="2030934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         </a:t>
            </a:r>
            <a:r>
              <a:rPr kumimoji="0" lang="en-US" altLang="ko-KR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Acute </a:t>
            </a:r>
            <a:r>
              <a:rPr kumimoji="0" lang="en-US" altLang="ko-KR" sz="2000" b="1" i="0" u="sng" strike="noStrike" kern="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phase: LV </a:t>
            </a:r>
            <a:r>
              <a:rPr kumimoji="0" lang="en-US" altLang="ko-KR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rupture</a:t>
            </a:r>
            <a:r>
              <a:rPr kumimoji="0" lang="en-US" altLang="ko-KR" sz="2000" b="1" i="0" strike="noStrike" kern="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                   </a:t>
            </a:r>
            <a:r>
              <a:rPr kumimoji="0" lang="en-US" altLang="ko-KR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Chronic </a:t>
            </a:r>
            <a:r>
              <a:rPr kumimoji="0" lang="en-US" altLang="ko-KR" sz="2000" b="1" i="0" u="sng" strike="noStrike" kern="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phase: LV remodeling</a:t>
            </a:r>
          </a:p>
        </p:txBody>
      </p:sp>
    </p:spTree>
    <p:extLst>
      <p:ext uri="{BB962C8B-B14F-4D97-AF65-F5344CB8AC3E}">
        <p14:creationId xmlns:p14="http://schemas.microsoft.com/office/powerpoint/2010/main" val="251159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7158" y="-27384"/>
            <a:ext cx="83913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6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Novel Role of Platelet Reactivity and Inflammation                   in LV Remodeling Following STEMI</a:t>
            </a: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81978" y="908720"/>
            <a:ext cx="8993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marR="0" lvl="1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REMODELING Study: PPCI-treated STEMI Patients on </a:t>
            </a:r>
            <a:r>
              <a:rPr kumimoji="1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ASP+CLPD </a:t>
            </a:r>
            <a:r>
              <a:rPr kumimoji="1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(n = 150)</a:t>
            </a:r>
            <a:endParaRPr kumimoji="1" lang="en-US" altLang="ko-KR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6063" y="1196752"/>
            <a:ext cx="85836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LV Remodeling: a relative </a:t>
            </a:r>
            <a:r>
              <a:rPr kumimoji="0" lang="en-US" altLang="ko-KR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&gt;20% increase in LV EDV between baseline and 1-month F/U 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굴림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4303"/>
          <a:stretch/>
        </p:blipFill>
        <p:spPr>
          <a:xfrm>
            <a:off x="1922611" y="1539554"/>
            <a:ext cx="4665614" cy="5326352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336318" y="1609636"/>
            <a:ext cx="27718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a-DK" altLang="ko-KR" sz="1400" b="0" kern="0" dirty="0" smtClean="0">
                <a:solidFill>
                  <a:srgbClr val="000000"/>
                </a:solidFill>
              </a:rPr>
              <a:t>Park YH,  Jeong YH, et al. </a:t>
            </a:r>
            <a:r>
              <a:rPr lang="en-US" altLang="ko-KR" sz="1400" b="0" kern="0" dirty="0" err="1" smtClean="0">
                <a:solidFill>
                  <a:srgbClr val="000000"/>
                </a:solidFill>
              </a:rPr>
              <a:t>Thromb</a:t>
            </a:r>
            <a:r>
              <a:rPr lang="en-US" altLang="ko-KR" sz="1400" b="0" kern="0" dirty="0" smtClean="0">
                <a:solidFill>
                  <a:srgbClr val="000000"/>
                </a:solidFill>
              </a:rPr>
              <a:t> </a:t>
            </a:r>
            <a:r>
              <a:rPr lang="en-US" altLang="ko-KR" sz="1400" b="0" kern="0" dirty="0" err="1" smtClean="0">
                <a:solidFill>
                  <a:srgbClr val="000000"/>
                </a:solidFill>
              </a:rPr>
              <a:t>Haemos</a:t>
            </a:r>
            <a:r>
              <a:rPr lang="en-US" altLang="ko-KR" sz="1400" b="0" kern="0" dirty="0" smtClean="0">
                <a:solidFill>
                  <a:srgbClr val="000000"/>
                </a:solidFill>
              </a:rPr>
              <a:t> 2017;in press.</a:t>
            </a:r>
            <a:endParaRPr lang="en-US" altLang="ko-KR" sz="1600" b="0" kern="0" dirty="0" smtClean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19547" y="2558800"/>
            <a:ext cx="872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b="1" dirty="0" smtClean="0">
                <a:solidFill>
                  <a:srgbClr val="9900CC"/>
                </a:solidFill>
                <a:latin typeface="Arial"/>
                <a:ea typeface="굴림" pitchFamily="50" charset="-127"/>
              </a:rPr>
              <a:t>TICA PRAS</a:t>
            </a:r>
            <a:endParaRPr lang="ko-KR" altLang="en-US" b="1" dirty="0">
              <a:solidFill>
                <a:srgbClr val="9900CC"/>
              </a:solidFill>
              <a:latin typeface="Arial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59479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460488"/>
            <a:ext cx="91440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a-DK" altLang="ko-KR" sz="1400" b="0" kern="0" dirty="0" smtClean="0">
                <a:solidFill>
                  <a:srgbClr val="000000"/>
                </a:solidFill>
              </a:rPr>
              <a:t>Park YH,  Jeong YH, et al. </a:t>
            </a:r>
            <a:r>
              <a:rPr lang="en-US" altLang="ko-KR" sz="1400" b="0" kern="0" dirty="0" err="1" smtClean="0">
                <a:solidFill>
                  <a:srgbClr val="000000"/>
                </a:solidFill>
              </a:rPr>
              <a:t>Thromb</a:t>
            </a:r>
            <a:r>
              <a:rPr lang="en-US" altLang="ko-KR" sz="1400" b="0" kern="0" dirty="0" smtClean="0">
                <a:solidFill>
                  <a:srgbClr val="000000"/>
                </a:solidFill>
              </a:rPr>
              <a:t> </a:t>
            </a:r>
            <a:r>
              <a:rPr lang="en-US" altLang="ko-KR" sz="1400" b="0" kern="0" dirty="0" err="1" smtClean="0">
                <a:solidFill>
                  <a:srgbClr val="000000"/>
                </a:solidFill>
              </a:rPr>
              <a:t>Haemos</a:t>
            </a:r>
            <a:r>
              <a:rPr lang="en-US" altLang="ko-KR" sz="1400" b="0" kern="0" dirty="0" smtClean="0">
                <a:solidFill>
                  <a:srgbClr val="000000"/>
                </a:solidFill>
              </a:rPr>
              <a:t> 2017;in press.</a:t>
            </a:r>
            <a:endParaRPr lang="en-US" altLang="ko-KR" sz="1600" b="0" kern="0" dirty="0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128245"/>
            <a:ext cx="87868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6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Predictors of LV Remodeling: Platelet &amp; Inflammation</a:t>
            </a:r>
            <a:endParaRPr lang="en-US" altLang="ko-KR" sz="2600" dirty="0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0" y="980728"/>
            <a:ext cx="90751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lvl="1"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kern="0" dirty="0">
                <a:solidFill>
                  <a:srgbClr val="CC00CC"/>
                </a:solidFill>
              </a:rPr>
              <a:t>REMODELING Study: </a:t>
            </a:r>
            <a:r>
              <a:rPr kumimoji="1" lang="en-US" altLang="ko-KR" kern="0" dirty="0" smtClean="0">
                <a:solidFill>
                  <a:srgbClr val="CC00CC"/>
                </a:solidFill>
              </a:rPr>
              <a:t>The first human study for role of platelet in LVR</a:t>
            </a:r>
            <a:endParaRPr kumimoji="1" lang="en-US" altLang="ko-KR" i="1" kern="0" dirty="0">
              <a:solidFill>
                <a:srgbClr val="CC00CC"/>
              </a:solidFill>
              <a:latin typeface="Times New Roman" pitchFamily="18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4" t="11801" r="12201" b="4019"/>
          <a:stretch/>
        </p:blipFill>
        <p:spPr>
          <a:xfrm>
            <a:off x="683568" y="1380837"/>
            <a:ext cx="7920880" cy="494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078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7158" y="128245"/>
            <a:ext cx="8535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HEALING-AMI: The First RCT of Ticagrelor for LVR</a:t>
            </a:r>
          </a:p>
        </p:txBody>
      </p:sp>
      <p:pic>
        <p:nvPicPr>
          <p:cNvPr id="6" name="Picture 6" descr="K:\HEALING-AMI\Flow_diagr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012" y="1000328"/>
            <a:ext cx="7164388" cy="53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683568" y="6392007"/>
            <a:ext cx="90751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lvl="1"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kern="0" dirty="0" smtClean="0">
                <a:solidFill>
                  <a:srgbClr val="CC00CC"/>
                </a:solidFill>
              </a:rPr>
              <a:t>Enrollment will be finished in June-2017.</a:t>
            </a:r>
            <a:endParaRPr kumimoji="1" lang="en-US" altLang="ko-KR" sz="1600" i="1" kern="0" dirty="0">
              <a:solidFill>
                <a:srgbClr val="CC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590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/>
      </p:sp>
      <p:pic>
        <p:nvPicPr>
          <p:cNvPr id="133122" name="Picture 2" descr="http://nice-cool-pics.com/data/media/33/pandora_s_box_legen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96" y="119534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i="1" dirty="0" smtClean="0">
                <a:solidFill>
                  <a:srgbClr val="CCFF33"/>
                </a:solidFill>
                <a:latin typeface="Goudy Stout" panose="0202090407030B020401" pitchFamily="18" charset="0"/>
                <a:ea typeface="Segoe UI Black" panose="020B0A02040204020203" pitchFamily="34" charset="0"/>
                <a:cs typeface="Segoe UI Black" panose="020B0A02040204020203" pitchFamily="34" charset="0"/>
              </a:rPr>
              <a:t>PANDORA’S BOX</a:t>
            </a:r>
            <a:endParaRPr lang="ko-KR" altLang="en-US" sz="3200" b="1" i="1" dirty="0">
              <a:solidFill>
                <a:srgbClr val="CCFF33"/>
              </a:solidFill>
              <a:latin typeface="Goudy Stout" panose="0202090407030B020401" pitchFamily="18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7158" y="128245"/>
            <a:ext cx="896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Antiplatelet </a:t>
            </a:r>
            <a:r>
              <a:rPr lang="en-US" altLang="ko-KR" sz="28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Therapy: Balance btw Risk &amp; Benefit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1" t="12456" r="17342" b="64062"/>
          <a:stretch/>
        </p:blipFill>
        <p:spPr bwMode="auto">
          <a:xfrm>
            <a:off x="3603625" y="1340768"/>
            <a:ext cx="536257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3294" y="1980262"/>
            <a:ext cx="3849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E80000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굴림" pitchFamily="50" charset="-127"/>
              </a:rPr>
              <a:t>“Classic Concept”</a:t>
            </a:r>
          </a:p>
        </p:txBody>
      </p:sp>
      <p:grpSp>
        <p:nvGrpSpPr>
          <p:cNvPr id="10" name="그룹 7"/>
          <p:cNvGrpSpPr>
            <a:grpSpLocks/>
          </p:cNvGrpSpPr>
          <p:nvPr/>
        </p:nvGrpSpPr>
        <p:grpSpPr bwMode="auto">
          <a:xfrm>
            <a:off x="-284163" y="3207345"/>
            <a:ext cx="9413876" cy="3541712"/>
            <a:chOff x="-284639" y="3316406"/>
            <a:chExt cx="9414992" cy="354159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67" t="60399" r="17807"/>
            <a:stretch>
              <a:fillRect/>
            </a:stretch>
          </p:blipFill>
          <p:spPr bwMode="auto">
            <a:xfrm>
              <a:off x="3316407" y="3316406"/>
              <a:ext cx="5813946" cy="3541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-284639" y="4710185"/>
              <a:ext cx="3969221" cy="584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E80000">
                  <a:gamma/>
                  <a:shade val="60000"/>
                  <a:invGamma/>
                </a:srgbClr>
              </a:prst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"/>
                  <a:ea typeface="굴림" pitchFamily="50" charset="-127"/>
                </a:rPr>
                <a:t>“New Concept”</a:t>
              </a:r>
            </a:p>
          </p:txBody>
        </p:sp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 rot="-1438329">
              <a:off x="3563774" y="4357007"/>
              <a:ext cx="1844348" cy="83099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</a:rPr>
                <a:t>Repair Inflammation Vasoprotection </a:t>
              </a:r>
              <a:endParaRPr kumimoji="0" lang="ko-KR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725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07601-6F78-874F-8ED8-13EC12166D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balance에 대한 이미지 검색결과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8"/>
            <a:ext cx="9144000" cy="685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7942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7158" y="142852"/>
            <a:ext cx="8607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Platelet Function Beyond Hemostasis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hidden">
          <a:xfrm>
            <a:off x="190500" y="974700"/>
            <a:ext cx="8763000" cy="4176712"/>
          </a:xfrm>
          <a:prstGeom prst="rect">
            <a:avLst/>
          </a:prstGeom>
          <a:solidFill>
            <a:srgbClr val="14202E"/>
          </a:solidFill>
          <a:ln w="19050" algn="ctr">
            <a:solidFill>
              <a:srgbClr val="39536E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ko-KR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굴림" pitchFamily="50" charset="-127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464050" y="981050"/>
            <a:ext cx="4557713" cy="42481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8B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marR="0" lvl="0" indent="0" defTabSz="91440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1" i="1" u="sng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Underlying mechanisms</a:t>
            </a:r>
          </a:p>
          <a:p>
            <a:pPr marL="0" marR="0" lvl="0" indent="0" defTabSz="91440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 - Recruit leukocytes and progenitor</a:t>
            </a:r>
            <a:r>
              <a:rPr kumimoji="1" lang="ko-KR" altLang="en-US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 </a:t>
            </a:r>
            <a:r>
              <a:rPr kumimoji="1" lang="en-US" altLang="ko-KR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cells to the sites of vascular injury or thrombosis</a:t>
            </a:r>
          </a:p>
          <a:p>
            <a:pPr marL="0" marR="0" lvl="0" indent="0" defTabSz="91440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- Store, produce and release pro-inflammatory, anti-inflammatory  and angiogenic factors and microparticles into the circulation </a:t>
            </a:r>
          </a:p>
          <a:p>
            <a:pPr marL="0" marR="0" lvl="0" indent="0" defTabSz="91440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- Spur thrombin generation</a:t>
            </a:r>
          </a:p>
        </p:txBody>
      </p:sp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14288" y="5102324"/>
            <a:ext cx="9107487" cy="1754188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0">
              <a:spcBef>
                <a:spcPct val="50000"/>
              </a:spcBef>
              <a:defRPr/>
            </a:pPr>
            <a:r>
              <a:rPr lang="en-US" altLang="ko-KR" sz="3600" b="1" i="1" kern="0" dirty="0">
                <a:solidFill>
                  <a:srgbClr val="CCFF33"/>
                </a:solidFill>
                <a:latin typeface="Arial" pitchFamily="34" charset="0"/>
                <a:ea typeface="굴림" pitchFamily="50" charset="-127"/>
              </a:rPr>
              <a:t>Disease entities related with platelets                                                                                                        </a:t>
            </a:r>
            <a:r>
              <a:rPr lang="en-US" altLang="ko-KR" sz="2400" b="1" i="1" u="sng" kern="0" dirty="0">
                <a:solidFill>
                  <a:srgbClr val="FF0000"/>
                </a:solidFill>
                <a:latin typeface="Arial" pitchFamily="34" charset="0"/>
                <a:ea typeface="굴림" pitchFamily="50" charset="-127"/>
              </a:rPr>
              <a:t>endothelial dysfunction, atherosclerosis</a:t>
            </a:r>
            <a:r>
              <a:rPr lang="en-US" altLang="ko-KR" sz="2400" b="1" u="sng" kern="0" dirty="0">
                <a:solidFill>
                  <a:srgbClr val="FF0000"/>
                </a:solidFill>
                <a:latin typeface="Arial" pitchFamily="34" charset="0"/>
                <a:ea typeface="굴림" pitchFamily="50" charset="-127"/>
              </a:rPr>
              <a:t>, </a:t>
            </a:r>
            <a:r>
              <a:rPr lang="en-US" altLang="ko-KR" sz="2400" b="1" u="sng" kern="0" dirty="0" err="1">
                <a:solidFill>
                  <a:srgbClr val="FF0000"/>
                </a:solidFill>
                <a:latin typeface="Arial" pitchFamily="34" charset="0"/>
                <a:ea typeface="굴림" pitchFamily="50" charset="-127"/>
              </a:rPr>
              <a:t>restenosis</a:t>
            </a:r>
            <a:r>
              <a:rPr lang="en-US" altLang="ko-KR" sz="2400" b="1" u="sng" kern="0" dirty="0">
                <a:solidFill>
                  <a:srgbClr val="FF0000"/>
                </a:solidFill>
                <a:latin typeface="Arial" pitchFamily="34" charset="0"/>
                <a:ea typeface="굴림" pitchFamily="50" charset="-127"/>
              </a:rPr>
              <a:t>,           LV remodeling</a:t>
            </a:r>
            <a:r>
              <a:rPr lang="en-US" altLang="ko-KR" sz="2400" b="1" kern="0" dirty="0">
                <a:solidFill>
                  <a:srgbClr val="FF0000"/>
                </a:solidFill>
                <a:latin typeface="Arial" pitchFamily="34" charset="0"/>
                <a:ea typeface="굴림" pitchFamily="50" charset="-127"/>
              </a:rPr>
              <a:t>, cancer, IBD, RA, SLE, psoriasis, sepsis,      acute lung injury, transplantation rejection…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74638" y="850999"/>
            <a:ext cx="47767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ts val="3600"/>
              </a:lnSpc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2400" b="1" i="1" u="sng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Diverse roles </a:t>
            </a:r>
            <a:r>
              <a:rPr kumimoji="0" lang="en-US" altLang="ko-KR" sz="24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                             </a:t>
            </a:r>
          </a:p>
          <a:p>
            <a:pPr marL="342900" marR="0" lvl="0" indent="-342900" defTabSz="914400" eaLnBrk="1" fontAlgn="base" latinLnBrk="0" hangingPunct="1">
              <a:lnSpc>
                <a:spcPts val="3600"/>
              </a:lnSpc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- Promoting inflammatory and  immune response                                 </a:t>
            </a:r>
          </a:p>
          <a:p>
            <a:pPr marL="342900" marR="0" lvl="0" indent="-342900" defTabSz="914400" eaLnBrk="1" fontAlgn="base" latinLnBrk="0" hangingPunct="1">
              <a:lnSpc>
                <a:spcPts val="3600"/>
              </a:lnSpc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- Maintaining vascular integrity                                </a:t>
            </a:r>
          </a:p>
          <a:p>
            <a:pPr marL="342900" marR="0" lvl="0" indent="-342900" defTabSz="914400" eaLnBrk="1" fontAlgn="base" latinLnBrk="0" hangingPunct="1">
              <a:lnSpc>
                <a:spcPts val="3600"/>
              </a:lnSpc>
              <a:spcBef>
                <a:spcPct val="4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- Contributing wound healing</a:t>
            </a:r>
          </a:p>
        </p:txBody>
      </p:sp>
    </p:spTree>
    <p:extLst>
      <p:ext uri="{BB962C8B-B14F-4D97-AF65-F5344CB8AC3E}">
        <p14:creationId xmlns:p14="http://schemas.microsoft.com/office/powerpoint/2010/main" val="14766284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7158" y="142852"/>
            <a:ext cx="8607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Central Role of Platelets in Atherosclerosis</a:t>
            </a:r>
            <a:endParaRPr lang="en-US" altLang="ko-KR" sz="2800" dirty="0" smtClean="0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0" y="6477000"/>
            <a:ext cx="91440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50000"/>
              </a:spcBef>
              <a:defRPr/>
            </a:pPr>
            <a:r>
              <a:rPr lang="da-DK" altLang="ko-KR" sz="1400" b="0" kern="0" dirty="0">
                <a:solidFill>
                  <a:srgbClr val="000000"/>
                </a:solidFill>
              </a:rPr>
              <a:t>J Clin Invest J. 2005;115:3378-84.</a:t>
            </a:r>
            <a:endParaRPr lang="da-DK" altLang="ko-KR" sz="1400" b="0" kern="0" dirty="0" smtClean="0">
              <a:solidFill>
                <a:srgbClr val="000000"/>
              </a:solidFill>
            </a:endParaRPr>
          </a:p>
        </p:txBody>
      </p:sp>
      <p:pic>
        <p:nvPicPr>
          <p:cNvPr id="5" name="Content Placeholder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227" y="1428847"/>
            <a:ext cx="478155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925" r="3547"/>
          <a:stretch>
            <a:fillRect/>
          </a:stretch>
        </p:blipFill>
        <p:spPr bwMode="auto">
          <a:xfrm>
            <a:off x="4804014" y="1565228"/>
            <a:ext cx="4271749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34079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7158" y="142852"/>
            <a:ext cx="8607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Distribution of </a:t>
            </a:r>
            <a:r>
              <a:rPr lang="en-US" altLang="ko-KR" sz="28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P2Y</a:t>
            </a:r>
            <a:r>
              <a:rPr lang="en-US" altLang="ko-KR" sz="2800" baseline="-250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12</a:t>
            </a:r>
            <a:r>
              <a:rPr lang="en-US" altLang="ko-KR" sz="28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 Receptor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0" y="6477000"/>
            <a:ext cx="91440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50000"/>
              </a:spcBef>
              <a:defRPr/>
            </a:pPr>
            <a:r>
              <a:rPr lang="da-DK" altLang="ko-KR" sz="1400" b="0" kern="0" dirty="0" smtClean="0">
                <a:solidFill>
                  <a:srgbClr val="000000"/>
                </a:solidFill>
              </a:rPr>
              <a:t>Adamski P, et al. </a:t>
            </a:r>
            <a:r>
              <a:rPr lang="da-DK" altLang="ko-KR" sz="1400" b="0" i="1" kern="0" dirty="0" smtClean="0">
                <a:solidFill>
                  <a:srgbClr val="000000"/>
                </a:solidFill>
              </a:rPr>
              <a:t>Thromb Haemost</a:t>
            </a:r>
            <a:r>
              <a:rPr lang="da-DK" altLang="ko-KR" sz="1400" b="0" kern="0" dirty="0" smtClean="0">
                <a:solidFill>
                  <a:srgbClr val="000000"/>
                </a:solidFill>
              </a:rPr>
              <a:t> 2014;112</a:t>
            </a:r>
            <a:r>
              <a:rPr lang="en-US" altLang="ko-KR" sz="1400" b="0" kern="0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774" y="965576"/>
            <a:ext cx="6419855" cy="542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04987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7158" y="142852"/>
            <a:ext cx="8607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“P2Y”: Control of Vessel Tone &amp; Thrombosis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2178318" y="6504152"/>
            <a:ext cx="5498563" cy="2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rIns="0" bIns="0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ko-KR" sz="1400" dirty="0" smtClean="0">
                <a:solidFill>
                  <a:srgbClr val="333333"/>
                </a:solidFill>
                <a:ea typeface="굴림" pitchFamily="50" charset="-127"/>
                <a:cs typeface="Arial" panose="020B0604020202020204" pitchFamily="34" charset="0"/>
              </a:rPr>
              <a:t>Burnstock G, et al. </a:t>
            </a:r>
            <a:r>
              <a:rPr lang="de-DE" altLang="ko-KR" sz="1400" i="1" dirty="0" smtClean="0">
                <a:solidFill>
                  <a:srgbClr val="333333"/>
                </a:solidFill>
                <a:ea typeface="굴림" pitchFamily="50" charset="-127"/>
                <a:cs typeface="Arial" panose="020B0604020202020204" pitchFamily="34" charset="0"/>
              </a:rPr>
              <a:t>Pharmacol Rev </a:t>
            </a:r>
            <a:r>
              <a:rPr lang="de-DE" altLang="ko-KR" sz="1400" dirty="0" smtClean="0">
                <a:solidFill>
                  <a:srgbClr val="333333"/>
                </a:solidFill>
                <a:ea typeface="굴림" pitchFamily="50" charset="-127"/>
                <a:cs typeface="Arial" panose="020B0604020202020204" pitchFamily="34" charset="0"/>
              </a:rPr>
              <a:t>2013;66:102-92.</a:t>
            </a:r>
            <a:endParaRPr lang="de-DE" altLang="ko-KR" sz="1400" dirty="0">
              <a:solidFill>
                <a:srgbClr val="333333"/>
              </a:solidFill>
              <a:ea typeface="굴림" pitchFamily="50" charset="-127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353"/>
          <a:stretch>
            <a:fillRect/>
          </a:stretch>
        </p:blipFill>
        <p:spPr bwMode="auto">
          <a:xfrm>
            <a:off x="-19049" y="1307461"/>
            <a:ext cx="9151714" cy="506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1796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7158" y="142852"/>
            <a:ext cx="8607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Role of Platelet in CV Disease Entities 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313897" y="1646984"/>
            <a:ext cx="8461393" cy="5022376"/>
            <a:chOff x="755650" y="1196284"/>
            <a:chExt cx="7848600" cy="4259780"/>
          </a:xfrm>
        </p:grpSpPr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755650" y="1196284"/>
              <a:ext cx="7847013" cy="1073150"/>
              <a:chOff x="585" y="391"/>
              <a:chExt cx="4943" cy="676"/>
            </a:xfrm>
          </p:grpSpPr>
          <p:grpSp>
            <p:nvGrpSpPr>
              <p:cNvPr id="44" name="Group 11"/>
              <p:cNvGrpSpPr>
                <a:grpSpLocks/>
              </p:cNvGrpSpPr>
              <p:nvPr/>
            </p:nvGrpSpPr>
            <p:grpSpPr bwMode="auto">
              <a:xfrm>
                <a:off x="612" y="663"/>
                <a:ext cx="4853" cy="404"/>
                <a:chOff x="449" y="799"/>
                <a:chExt cx="4943" cy="404"/>
              </a:xfrm>
            </p:grpSpPr>
            <p:sp>
              <p:nvSpPr>
                <p:cNvPr id="52" name="AutoShape 12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53" name="Oval 13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54" name="Oval 14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45" name="Group 15"/>
              <p:cNvGrpSpPr>
                <a:grpSpLocks/>
              </p:cNvGrpSpPr>
              <p:nvPr/>
            </p:nvGrpSpPr>
            <p:grpSpPr bwMode="auto">
              <a:xfrm>
                <a:off x="585" y="436"/>
                <a:ext cx="4943" cy="404"/>
                <a:chOff x="449" y="799"/>
                <a:chExt cx="4943" cy="404"/>
              </a:xfrm>
            </p:grpSpPr>
            <p:sp>
              <p:nvSpPr>
                <p:cNvPr id="49" name="AutoShape 16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50" name="Oval 17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solidFill>
                  <a:srgbClr val="99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51" name="Oval 18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solidFill>
                  <a:srgbClr val="99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sp>
            <p:nvSpPr>
              <p:cNvPr id="46" name="AutoShape 19"/>
              <p:cNvSpPr>
                <a:spLocks noChangeArrowheads="1"/>
              </p:cNvSpPr>
              <p:nvPr/>
            </p:nvSpPr>
            <p:spPr bwMode="auto">
              <a:xfrm>
                <a:off x="720" y="637"/>
                <a:ext cx="4717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BFE09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47" name="AutoShape 20"/>
              <p:cNvSpPr>
                <a:spLocks noChangeArrowheads="1"/>
              </p:cNvSpPr>
              <p:nvPr/>
            </p:nvSpPr>
            <p:spPr bwMode="auto">
              <a:xfrm>
                <a:off x="712" y="464"/>
                <a:ext cx="4717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BF7CD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48" name="Rectangle 21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2676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800" kern="0" dirty="0" smtClean="0">
                    <a:solidFill>
                      <a:prstClr val="white"/>
                    </a:solidFill>
                    <a:latin typeface="HY헤드라인M" pitchFamily="18" charset="-127"/>
                    <a:ea typeface="HY헤드라인M" pitchFamily="18" charset="-127"/>
                  </a:rPr>
                  <a:t>Endothelial Function</a:t>
                </a:r>
                <a:endParaRPr kumimoji="1" lang="en-US" altLang="ko-KR" sz="2800" kern="0" dirty="0">
                  <a:solidFill>
                    <a:prstClr val="white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2" name="Group 119"/>
            <p:cNvGrpSpPr>
              <a:grpSpLocks/>
            </p:cNvGrpSpPr>
            <p:nvPr/>
          </p:nvGrpSpPr>
          <p:grpSpPr bwMode="auto">
            <a:xfrm>
              <a:off x="755650" y="2306088"/>
              <a:ext cx="7815263" cy="1027113"/>
              <a:chOff x="476" y="1777"/>
              <a:chExt cx="4923" cy="647"/>
            </a:xfrm>
          </p:grpSpPr>
          <p:grpSp>
            <p:nvGrpSpPr>
              <p:cNvPr id="33" name="Group 6"/>
              <p:cNvGrpSpPr>
                <a:grpSpLocks/>
              </p:cNvGrpSpPr>
              <p:nvPr/>
            </p:nvGrpSpPr>
            <p:grpSpPr bwMode="auto">
              <a:xfrm>
                <a:off x="503" y="2020"/>
                <a:ext cx="4853" cy="404"/>
                <a:chOff x="449" y="799"/>
                <a:chExt cx="4943" cy="404"/>
              </a:xfrm>
            </p:grpSpPr>
            <p:sp>
              <p:nvSpPr>
                <p:cNvPr id="41" name="AutoShape 7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42" name="Oval 8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43" name="Oval 9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34" name="Group 67"/>
              <p:cNvGrpSpPr>
                <a:grpSpLocks/>
              </p:cNvGrpSpPr>
              <p:nvPr/>
            </p:nvGrpSpPr>
            <p:grpSpPr bwMode="auto">
              <a:xfrm>
                <a:off x="476" y="1842"/>
                <a:ext cx="4923" cy="404"/>
                <a:chOff x="449" y="799"/>
                <a:chExt cx="4943" cy="404"/>
              </a:xfrm>
            </p:grpSpPr>
            <p:sp>
              <p:nvSpPr>
                <p:cNvPr id="38" name="AutoShape 68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33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39" name="Oval 69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solidFill>
                  <a:srgbClr val="0033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40" name="Oval 70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solidFill>
                  <a:srgbClr val="0033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sp>
            <p:nvSpPr>
              <p:cNvPr id="35" name="AutoShape 71"/>
              <p:cNvSpPr>
                <a:spLocks noChangeArrowheads="1"/>
              </p:cNvSpPr>
              <p:nvPr/>
            </p:nvSpPr>
            <p:spPr bwMode="auto">
              <a:xfrm>
                <a:off x="620" y="2058"/>
                <a:ext cx="4698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777DD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36" name="AutoShape 72"/>
              <p:cNvSpPr>
                <a:spLocks noChangeArrowheads="1"/>
              </p:cNvSpPr>
              <p:nvPr/>
            </p:nvSpPr>
            <p:spPr bwMode="auto">
              <a:xfrm>
                <a:off x="602" y="1870"/>
                <a:ext cx="4698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BF7CD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37" name="Rectangle 73"/>
              <p:cNvSpPr>
                <a:spLocks noChangeArrowheads="1"/>
              </p:cNvSpPr>
              <p:nvPr/>
            </p:nvSpPr>
            <p:spPr bwMode="auto">
              <a:xfrm>
                <a:off x="1610" y="1777"/>
                <a:ext cx="2676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800" kern="0" dirty="0" smtClean="0">
                    <a:solidFill>
                      <a:prstClr val="white"/>
                    </a:solidFill>
                    <a:latin typeface="HY헤드라인M" pitchFamily="18" charset="-127"/>
                    <a:ea typeface="HY헤드라인M" pitchFamily="18" charset="-127"/>
                  </a:rPr>
                  <a:t>Atherosclerosis &amp; Restenosis</a:t>
                </a:r>
                <a:endParaRPr kumimoji="1" lang="en-US" altLang="ko-KR" sz="2800" kern="0" dirty="0">
                  <a:solidFill>
                    <a:prstClr val="white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3" name="Group 44"/>
            <p:cNvGrpSpPr>
              <a:grpSpLocks/>
            </p:cNvGrpSpPr>
            <p:nvPr/>
          </p:nvGrpSpPr>
          <p:grpSpPr bwMode="auto">
            <a:xfrm>
              <a:off x="757238" y="3429000"/>
              <a:ext cx="7847012" cy="1073150"/>
              <a:chOff x="476" y="1238"/>
              <a:chExt cx="4943" cy="676"/>
            </a:xfrm>
          </p:grpSpPr>
          <p:grpSp>
            <p:nvGrpSpPr>
              <p:cNvPr id="22" name="Group 45"/>
              <p:cNvGrpSpPr>
                <a:grpSpLocks/>
              </p:cNvGrpSpPr>
              <p:nvPr/>
            </p:nvGrpSpPr>
            <p:grpSpPr bwMode="auto">
              <a:xfrm>
                <a:off x="503" y="1510"/>
                <a:ext cx="4853" cy="404"/>
                <a:chOff x="449" y="799"/>
                <a:chExt cx="4943" cy="404"/>
              </a:xfrm>
            </p:grpSpPr>
            <p:sp>
              <p:nvSpPr>
                <p:cNvPr id="30" name="AutoShape 46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31" name="Oval 47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32" name="Oval 48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23" name="Group 49"/>
              <p:cNvGrpSpPr>
                <a:grpSpLocks/>
              </p:cNvGrpSpPr>
              <p:nvPr/>
            </p:nvGrpSpPr>
            <p:grpSpPr bwMode="auto">
              <a:xfrm>
                <a:off x="476" y="1283"/>
                <a:ext cx="4943" cy="404"/>
                <a:chOff x="449" y="799"/>
                <a:chExt cx="4943" cy="404"/>
              </a:xfrm>
            </p:grpSpPr>
            <p:sp>
              <p:nvSpPr>
                <p:cNvPr id="27" name="AutoShape 50"/>
                <p:cNvSpPr>
                  <a:spLocks noChangeArrowheads="1"/>
                </p:cNvSpPr>
                <p:nvPr/>
              </p:nvSpPr>
              <p:spPr bwMode="auto">
                <a:xfrm>
                  <a:off x="567" y="799"/>
                  <a:ext cx="4717" cy="40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00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28" name="Oval 51"/>
                <p:cNvSpPr>
                  <a:spLocks noChangeArrowheads="1"/>
                </p:cNvSpPr>
                <p:nvPr/>
              </p:nvSpPr>
              <p:spPr bwMode="auto">
                <a:xfrm>
                  <a:off x="449" y="801"/>
                  <a:ext cx="302" cy="397"/>
                </a:xfrm>
                <a:prstGeom prst="ellipse">
                  <a:avLst/>
                </a:prstGeom>
                <a:solidFill>
                  <a:srgbClr val="9900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29" name="Oval 52"/>
                <p:cNvSpPr>
                  <a:spLocks noChangeArrowheads="1"/>
                </p:cNvSpPr>
                <p:nvPr/>
              </p:nvSpPr>
              <p:spPr bwMode="auto">
                <a:xfrm>
                  <a:off x="5098" y="801"/>
                  <a:ext cx="294" cy="389"/>
                </a:xfrm>
                <a:prstGeom prst="ellipse">
                  <a:avLst/>
                </a:prstGeom>
                <a:solidFill>
                  <a:srgbClr val="9900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 latinLnBrk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ko-KR" altLang="en-US" b="1" kern="0" smtClean="0">
                    <a:solidFill>
                      <a:srgbClr val="000000"/>
                    </a:solidFill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sp>
            <p:nvSpPr>
              <p:cNvPr id="24" name="AutoShape 53"/>
              <p:cNvSpPr>
                <a:spLocks noChangeArrowheads="1"/>
              </p:cNvSpPr>
              <p:nvPr/>
            </p:nvSpPr>
            <p:spPr bwMode="auto">
              <a:xfrm>
                <a:off x="611" y="1484"/>
                <a:ext cx="4717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C1A3C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b="1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5" name="AutoShape 54"/>
              <p:cNvSpPr>
                <a:spLocks noChangeArrowheads="1"/>
              </p:cNvSpPr>
              <p:nvPr/>
            </p:nvSpPr>
            <p:spPr bwMode="auto">
              <a:xfrm>
                <a:off x="603" y="1323"/>
                <a:ext cx="4717" cy="15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BF7CD"/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ko-KR" kern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6" name="Rectangle 55"/>
              <p:cNvSpPr>
                <a:spLocks noChangeArrowheads="1"/>
              </p:cNvSpPr>
              <p:nvPr/>
            </p:nvSpPr>
            <p:spPr bwMode="auto">
              <a:xfrm>
                <a:off x="1592" y="1238"/>
                <a:ext cx="2676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 latinLnBrk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2800" kern="0" dirty="0" smtClean="0">
                    <a:solidFill>
                      <a:prstClr val="white"/>
                    </a:solidFill>
                    <a:latin typeface="HY헤드라인M" pitchFamily="18" charset="-127"/>
                    <a:ea typeface="HY헤드라인M" pitchFamily="18" charset="-127"/>
                  </a:rPr>
                  <a:t>Wound Healing &amp; Remodeling</a:t>
                </a:r>
              </a:p>
            </p:txBody>
          </p:sp>
        </p:grpSp>
        <p:sp>
          <p:nvSpPr>
            <p:cNvPr id="18" name="Rectangle 80"/>
            <p:cNvSpPr>
              <a:spLocks noChangeArrowheads="1"/>
            </p:cNvSpPr>
            <p:nvPr/>
          </p:nvSpPr>
          <p:spPr bwMode="auto">
            <a:xfrm>
              <a:off x="2543175" y="4648027"/>
              <a:ext cx="4281488" cy="808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800" kern="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Adenosine-related Effect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95004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medtronic design templat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00"/>
      </a:lt2>
      <a:accent1>
        <a:srgbClr val="E80000"/>
      </a:accent1>
      <a:accent2>
        <a:srgbClr val="FFFF00"/>
      </a:accent2>
      <a:accent3>
        <a:srgbClr val="AAAAAA"/>
      </a:accent3>
      <a:accent4>
        <a:srgbClr val="DADADA"/>
      </a:accent4>
      <a:accent5>
        <a:srgbClr val="F2AAAA"/>
      </a:accent5>
      <a:accent6>
        <a:srgbClr val="E7E700"/>
      </a:accent6>
      <a:hlink>
        <a:srgbClr val="1FB714"/>
      </a:hlink>
      <a:folHlink>
        <a:srgbClr val="618FFD"/>
      </a:folHlink>
    </a:clrScheme>
    <a:fontScheme name="medtronic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triangle" w="med" len="med"/>
        </a:ln>
        <a:effectLst>
          <a:prstShdw prst="shdw17" dist="17961" dir="2700000">
            <a:schemeClr val="accent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triangle" w="med" len="med"/>
        </a:ln>
        <a:effectLst>
          <a:prstShdw prst="shdw17" dist="17961" dir="2700000">
            <a:schemeClr val="accent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dtronic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3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FF0000"/>
        </a:accent1>
        <a:accent2>
          <a:srgbClr val="FFFF00"/>
        </a:accent2>
        <a:accent3>
          <a:srgbClr val="FFFFFF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14">
        <a:dk1>
          <a:srgbClr val="808080"/>
        </a:dk1>
        <a:lt1>
          <a:srgbClr val="FFFFFF"/>
        </a:lt1>
        <a:dk2>
          <a:srgbClr val="000000"/>
        </a:dk2>
        <a:lt2>
          <a:srgbClr val="FFFF00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5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FF0000"/>
        </a:accent1>
        <a:accent2>
          <a:srgbClr val="FFFF00"/>
        </a:accent2>
        <a:accent3>
          <a:srgbClr val="FFFFFF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00FF"/>
        </a:hlink>
        <a:folHlink>
          <a:srgbClr val="FF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16">
        <a:dk1>
          <a:srgbClr val="808080"/>
        </a:dk1>
        <a:lt1>
          <a:srgbClr val="FFFFFF"/>
        </a:lt1>
        <a:dk2>
          <a:srgbClr val="000000"/>
        </a:dk2>
        <a:lt2>
          <a:srgbClr val="FFFF00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00FF"/>
        </a:hlink>
        <a:folHlink>
          <a:srgbClr val="FF00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Y Template">
  <a:themeElements>
    <a:clrScheme name="1_Y Template 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DC002E"/>
      </a:accent1>
      <a:accent2>
        <a:srgbClr val="C6C7C4"/>
      </a:accent2>
      <a:accent3>
        <a:srgbClr val="FFFFFF"/>
      </a:accent3>
      <a:accent4>
        <a:srgbClr val="000000"/>
      </a:accent4>
      <a:accent5>
        <a:srgbClr val="EBAAAD"/>
      </a:accent5>
      <a:accent6>
        <a:srgbClr val="B3B4B1"/>
      </a:accent6>
      <a:hlink>
        <a:srgbClr val="C4C809"/>
      </a:hlink>
      <a:folHlink>
        <a:srgbClr val="88BCE2"/>
      </a:folHlink>
    </a:clrScheme>
    <a:fontScheme name="1_Y Template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64" charset="-128"/>
          </a:defRPr>
        </a:defPPr>
      </a:lstStyle>
    </a:lnDef>
  </a:objectDefaults>
  <a:extraClrSchemeLst>
    <a:extraClrScheme>
      <a:clrScheme name="1_Y Template 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DC002E"/>
        </a:accent1>
        <a:accent2>
          <a:srgbClr val="C6C7C4"/>
        </a:accent2>
        <a:accent3>
          <a:srgbClr val="FFFFFF"/>
        </a:accent3>
        <a:accent4>
          <a:srgbClr val="000000"/>
        </a:accent4>
        <a:accent5>
          <a:srgbClr val="EBAAAD"/>
        </a:accent5>
        <a:accent6>
          <a:srgbClr val="B3B4B1"/>
        </a:accent6>
        <a:hlink>
          <a:srgbClr val="C4C809"/>
        </a:hlink>
        <a:folHlink>
          <a:srgbClr val="88BCE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medtronic design templat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00"/>
      </a:lt2>
      <a:accent1>
        <a:srgbClr val="E80000"/>
      </a:accent1>
      <a:accent2>
        <a:srgbClr val="FFFF00"/>
      </a:accent2>
      <a:accent3>
        <a:srgbClr val="AAAAAA"/>
      </a:accent3>
      <a:accent4>
        <a:srgbClr val="DADADA"/>
      </a:accent4>
      <a:accent5>
        <a:srgbClr val="F2AAAA"/>
      </a:accent5>
      <a:accent6>
        <a:srgbClr val="E7E700"/>
      </a:accent6>
      <a:hlink>
        <a:srgbClr val="1FB714"/>
      </a:hlink>
      <a:folHlink>
        <a:srgbClr val="618FFD"/>
      </a:folHlink>
    </a:clrScheme>
    <a:fontScheme name="medtronic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triangle" w="med" len="med"/>
        </a:ln>
        <a:effectLst>
          <a:prstShdw prst="shdw17" dist="17961" dir="2700000">
            <a:schemeClr val="accent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triangle" w="med" len="med"/>
        </a:ln>
        <a:effectLst>
          <a:prstShdw prst="shdw17" dist="17961" dir="2700000">
            <a:schemeClr val="accent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edtronic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3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FF0000"/>
        </a:accent1>
        <a:accent2>
          <a:srgbClr val="FFFF00"/>
        </a:accent2>
        <a:accent3>
          <a:srgbClr val="FFFFFF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14">
        <a:dk1>
          <a:srgbClr val="808080"/>
        </a:dk1>
        <a:lt1>
          <a:srgbClr val="FFFFFF"/>
        </a:lt1>
        <a:dk2>
          <a:srgbClr val="000000"/>
        </a:dk2>
        <a:lt2>
          <a:srgbClr val="FFFF00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5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FF0000"/>
        </a:accent1>
        <a:accent2>
          <a:srgbClr val="FFFF00"/>
        </a:accent2>
        <a:accent3>
          <a:srgbClr val="FFFFFF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00FF"/>
        </a:hlink>
        <a:folHlink>
          <a:srgbClr val="FF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16">
        <a:dk1>
          <a:srgbClr val="808080"/>
        </a:dk1>
        <a:lt1>
          <a:srgbClr val="FFFFFF"/>
        </a:lt1>
        <a:dk2>
          <a:srgbClr val="000000"/>
        </a:dk2>
        <a:lt2>
          <a:srgbClr val="FFFF00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00FF"/>
        </a:hlink>
        <a:folHlink>
          <a:srgbClr val="FF00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CRFTMP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3_CRFTMP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RFTM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RFTM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heme1">
  <a:themeElements>
    <a:clrScheme name="Custom 3">
      <a:dk1>
        <a:srgbClr val="46184D"/>
      </a:dk1>
      <a:lt1>
        <a:srgbClr val="FFFFFF"/>
      </a:lt1>
      <a:dk2>
        <a:srgbClr val="5F5F5F"/>
      </a:dk2>
      <a:lt2>
        <a:srgbClr val="EAEAEA"/>
      </a:lt2>
      <a:accent1>
        <a:srgbClr val="67116F"/>
      </a:accent1>
      <a:accent2>
        <a:srgbClr val="DB5F05"/>
      </a:accent2>
      <a:accent3>
        <a:srgbClr val="F0AB00"/>
      </a:accent3>
      <a:accent4>
        <a:srgbClr val="E6DBF9"/>
      </a:accent4>
      <a:accent5>
        <a:srgbClr val="B0B0B0"/>
      </a:accent5>
      <a:accent6>
        <a:srgbClr val="DB5F05"/>
      </a:accent6>
      <a:hlink>
        <a:srgbClr val="67116F"/>
      </a:hlink>
      <a:folHlink>
        <a:srgbClr val="5F5F5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flip="none" rotWithShape="1">
          <a:gsLst>
            <a:gs pos="0">
              <a:schemeClr val="accent2"/>
            </a:gs>
            <a:gs pos="50000">
              <a:schemeClr val="accent2">
                <a:lumMod val="60000"/>
                <a:lumOff val="40000"/>
              </a:schemeClr>
            </a:gs>
            <a:gs pos="100000">
              <a:schemeClr val="accent2"/>
            </a:gs>
          </a:gsLst>
          <a:lin ang="5400000" scaled="1"/>
          <a:tileRect/>
        </a:gradFill>
        <a:ln w="19050"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square" rtlCol="0" anchor="ctr" anchorCtr="0">
        <a:noAutofit/>
      </a:bodyPr>
      <a:lstStyle>
        <a:defPPr algn="ctr" fontAlgn="base">
          <a:spcBef>
            <a:spcPts val="100"/>
          </a:spcBef>
          <a:spcAft>
            <a:spcPts val="100"/>
          </a:spcAft>
          <a:defRPr sz="1600" b="1">
            <a:solidFill>
              <a:schemeClr val="bg1"/>
            </a:solidFill>
          </a:defRPr>
        </a:defPPr>
      </a:lstStyle>
    </a:spDef>
    <a:lnDef>
      <a:spPr>
        <a:solidFill>
          <a:schemeClr val="accent4">
            <a:lumMod val="90000"/>
          </a:schemeClr>
        </a:solidFill>
        <a:ln w="38100">
          <a:solidFill>
            <a:schemeClr val="accent5"/>
          </a:solidFill>
          <a:round/>
          <a:headEnd/>
          <a:tailEnd/>
        </a:ln>
        <a:effectLst/>
      </a:spPr>
      <a:bodyPr/>
      <a:lstStyle/>
    </a:lnDef>
    <a:txDef>
      <a:spPr bwMode="auto">
        <a:noFill/>
        <a:ln w="9525">
          <a:noFill/>
          <a:miter lim="800000"/>
          <a:headEnd/>
          <a:tailEnd/>
        </a:ln>
      </a:spPr>
      <a:bodyPr wrap="none">
        <a:spAutoFit/>
      </a:bodyPr>
      <a:lstStyle>
        <a:defPPr algn="ctr">
          <a:defRPr sz="1400" b="1" dirty="0" smtClean="0">
            <a:solidFill>
              <a:schemeClr val="tx2"/>
            </a:solidFill>
            <a:ea typeface="ＭＳ Ｐゴシック" pitchFamily="34" charset="-128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10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AP-Beijing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00"/>
      </a:lt2>
      <a:accent1>
        <a:srgbClr val="E80000"/>
      </a:accent1>
      <a:accent2>
        <a:srgbClr val="FFFF00"/>
      </a:accent2>
      <a:accent3>
        <a:srgbClr val="AAAAAA"/>
      </a:accent3>
      <a:accent4>
        <a:srgbClr val="DADADA"/>
      </a:accent4>
      <a:accent5>
        <a:srgbClr val="F2AAAA"/>
      </a:accent5>
      <a:accent6>
        <a:srgbClr val="E7E700"/>
      </a:accent6>
      <a:hlink>
        <a:srgbClr val="1FB714"/>
      </a:hlink>
      <a:folHlink>
        <a:srgbClr val="618FFD"/>
      </a:folHlink>
    </a:clrScheme>
    <a:fontScheme name="medtronic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triangle" w="med" len="med"/>
        </a:ln>
        <a:effectLst>
          <a:prstShdw prst="shdw17" dist="17961" dir="2700000">
            <a:schemeClr val="accent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triangle" w="med" len="med"/>
        </a:ln>
        <a:effectLst>
          <a:prstShdw prst="shdw17" dist="17961" dir="2700000">
            <a:schemeClr val="accent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edtronic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3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FF0000"/>
        </a:accent1>
        <a:accent2>
          <a:srgbClr val="FFFF00"/>
        </a:accent2>
        <a:accent3>
          <a:srgbClr val="FFFFFF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14">
        <a:dk1>
          <a:srgbClr val="808080"/>
        </a:dk1>
        <a:lt1>
          <a:srgbClr val="FFFFFF"/>
        </a:lt1>
        <a:dk2>
          <a:srgbClr val="000000"/>
        </a:dk2>
        <a:lt2>
          <a:srgbClr val="FFFF00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5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FF0000"/>
        </a:accent1>
        <a:accent2>
          <a:srgbClr val="FFFF00"/>
        </a:accent2>
        <a:accent3>
          <a:srgbClr val="FFFFFF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00FF"/>
        </a:hlink>
        <a:folHlink>
          <a:srgbClr val="FF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16">
        <a:dk1>
          <a:srgbClr val="808080"/>
        </a:dk1>
        <a:lt1>
          <a:srgbClr val="FFFFFF"/>
        </a:lt1>
        <a:dk2>
          <a:srgbClr val="000000"/>
        </a:dk2>
        <a:lt2>
          <a:srgbClr val="FFFF00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00FF"/>
        </a:hlink>
        <a:folHlink>
          <a:srgbClr val="FF00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achtergrond2">
  <a:themeElements>
    <a:clrScheme name="achtergrond2 1">
      <a:dk1>
        <a:srgbClr val="656667"/>
      </a:dk1>
      <a:lt1>
        <a:srgbClr val="FFFFFF"/>
      </a:lt1>
      <a:dk2>
        <a:srgbClr val="840054"/>
      </a:dk2>
      <a:lt2>
        <a:srgbClr val="B4AAAA"/>
      </a:lt2>
      <a:accent1>
        <a:srgbClr val="AA735A"/>
      </a:accent1>
      <a:accent2>
        <a:srgbClr val="644B4B"/>
      </a:accent2>
      <a:accent3>
        <a:srgbClr val="FFFFFF"/>
      </a:accent3>
      <a:accent4>
        <a:srgbClr val="555657"/>
      </a:accent4>
      <a:accent5>
        <a:srgbClr val="D2BCB5"/>
      </a:accent5>
      <a:accent6>
        <a:srgbClr val="5A4343"/>
      </a:accent6>
      <a:hlink>
        <a:srgbClr val="F26522"/>
      </a:hlink>
      <a:folHlink>
        <a:srgbClr val="F79E71"/>
      </a:folHlink>
    </a:clrScheme>
    <a:fontScheme name="13_achtergrond2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lnDef>
  </a:objectDefaults>
  <a:extraClrSchemeLst>
    <a:extraClrScheme>
      <a:clrScheme name="achtergrond2 1">
        <a:dk1>
          <a:srgbClr val="656667"/>
        </a:dk1>
        <a:lt1>
          <a:srgbClr val="FFFFFF"/>
        </a:lt1>
        <a:dk2>
          <a:srgbClr val="840054"/>
        </a:dk2>
        <a:lt2>
          <a:srgbClr val="B4AAAA"/>
        </a:lt2>
        <a:accent1>
          <a:srgbClr val="AA735A"/>
        </a:accent1>
        <a:accent2>
          <a:srgbClr val="644B4B"/>
        </a:accent2>
        <a:accent3>
          <a:srgbClr val="FFFFFF"/>
        </a:accent3>
        <a:accent4>
          <a:srgbClr val="555657"/>
        </a:accent4>
        <a:accent5>
          <a:srgbClr val="D2BCB5"/>
        </a:accent5>
        <a:accent6>
          <a:srgbClr val="5A4343"/>
        </a:accent6>
        <a:hlink>
          <a:srgbClr val="F26522"/>
        </a:hlink>
        <a:folHlink>
          <a:srgbClr val="F79E7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PAF MSL theme">
  <a:themeElements>
    <a:clrScheme name="SPAF Academy">
      <a:dk1>
        <a:srgbClr val="00498B"/>
      </a:dk1>
      <a:lt1>
        <a:srgbClr val="FFFFFF"/>
      </a:lt1>
      <a:dk2>
        <a:srgbClr val="00498B"/>
      </a:dk2>
      <a:lt2>
        <a:srgbClr val="FFFFFF"/>
      </a:lt2>
      <a:accent1>
        <a:srgbClr val="CD1543"/>
      </a:accent1>
      <a:accent2>
        <a:srgbClr val="00498B"/>
      </a:accent2>
      <a:accent3>
        <a:srgbClr val="0084CB"/>
      </a:accent3>
      <a:accent4>
        <a:srgbClr val="007370"/>
      </a:accent4>
      <a:accent5>
        <a:srgbClr val="EAEAEA"/>
      </a:accent5>
      <a:accent6>
        <a:srgbClr val="FFFF00"/>
      </a:accent6>
      <a:hlink>
        <a:srgbClr val="0084CB"/>
      </a:hlink>
      <a:folHlink>
        <a:srgbClr val="990F32"/>
      </a:folHlink>
    </a:clrScheme>
    <a:fontScheme name="Master SPAF Academy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498B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14" tIns="45708" rIns="91414" bIns="4570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498B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14" tIns="45708" rIns="91414" bIns="4570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  <a:ea typeface="ＭＳ Ｐゴシック" pitchFamily="34" charset="-128"/>
          </a:defRPr>
        </a:defPPr>
      </a:lstStyle>
    </a:lnDef>
    <a:txDef>
      <a:spPr bwMode="auto">
        <a:noFill/>
        <a:ln w="9525" algn="ctr">
          <a:noFill/>
          <a:miter lim="800000"/>
          <a:headEnd/>
          <a:tailEnd/>
        </a:ln>
      </a:spPr>
      <a:bodyPr lIns="0"/>
      <a:lstStyle>
        <a:defPPr>
          <a:defRPr sz="1100" dirty="0">
            <a:solidFill>
              <a:schemeClr val="tx1"/>
            </a:solidFill>
          </a:defRPr>
        </a:defPPr>
      </a:lstStyle>
    </a:txDef>
  </a:objectDefaults>
  <a:extraClrSchemeLst>
    <a:extraClrScheme>
      <a:clrScheme name="SPAF_Academy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AF_Academy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AF_Academy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AF_Academy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AF_Academy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AF_Academy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AF_Academy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AF_Academy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AF_Academy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AF_Academy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AF_Academy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AF_Academy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AF_Academy_template 13">
        <a:dk1>
          <a:srgbClr val="005C84"/>
        </a:dk1>
        <a:lt1>
          <a:srgbClr val="FFFFFF"/>
        </a:lt1>
        <a:dk2>
          <a:srgbClr val="005C84"/>
        </a:dk2>
        <a:lt2>
          <a:srgbClr val="808080"/>
        </a:lt2>
        <a:accent1>
          <a:srgbClr val="A21636"/>
        </a:accent1>
        <a:accent2>
          <a:srgbClr val="0046AD"/>
        </a:accent2>
        <a:accent3>
          <a:srgbClr val="FFFFFF"/>
        </a:accent3>
        <a:accent4>
          <a:srgbClr val="004D70"/>
        </a:accent4>
        <a:accent5>
          <a:srgbClr val="CEABAE"/>
        </a:accent5>
        <a:accent6>
          <a:srgbClr val="003F9C"/>
        </a:accent6>
        <a:hlink>
          <a:srgbClr val="0084C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AF_Academy_template 14">
        <a:dk1>
          <a:srgbClr val="0046AD"/>
        </a:dk1>
        <a:lt1>
          <a:srgbClr val="FFFFFF"/>
        </a:lt1>
        <a:dk2>
          <a:srgbClr val="0046AD"/>
        </a:dk2>
        <a:lt2>
          <a:srgbClr val="808080"/>
        </a:lt2>
        <a:accent1>
          <a:srgbClr val="A21636"/>
        </a:accent1>
        <a:accent2>
          <a:srgbClr val="005C84"/>
        </a:accent2>
        <a:accent3>
          <a:srgbClr val="FFFFFF"/>
        </a:accent3>
        <a:accent4>
          <a:srgbClr val="003A93"/>
        </a:accent4>
        <a:accent5>
          <a:srgbClr val="CEABAE"/>
        </a:accent5>
        <a:accent6>
          <a:srgbClr val="005377"/>
        </a:accent6>
        <a:hlink>
          <a:srgbClr val="0084C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AF_Academy_template 15">
        <a:dk1>
          <a:srgbClr val="00498B"/>
        </a:dk1>
        <a:lt1>
          <a:srgbClr val="FFFFFF"/>
        </a:lt1>
        <a:dk2>
          <a:srgbClr val="00498B"/>
        </a:dk2>
        <a:lt2>
          <a:srgbClr val="005C84"/>
        </a:lt2>
        <a:accent1>
          <a:srgbClr val="A21636"/>
        </a:accent1>
        <a:accent2>
          <a:srgbClr val="00498B"/>
        </a:accent2>
        <a:accent3>
          <a:srgbClr val="FFFFFF"/>
        </a:accent3>
        <a:accent4>
          <a:srgbClr val="003D76"/>
        </a:accent4>
        <a:accent5>
          <a:srgbClr val="CEABAE"/>
        </a:accent5>
        <a:accent6>
          <a:srgbClr val="00417D"/>
        </a:accent6>
        <a:hlink>
          <a:srgbClr val="0084C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AF_Academy_template 16">
        <a:dk1>
          <a:srgbClr val="00498B"/>
        </a:dk1>
        <a:lt1>
          <a:srgbClr val="FFFFFF"/>
        </a:lt1>
        <a:dk2>
          <a:srgbClr val="00498B"/>
        </a:dk2>
        <a:lt2>
          <a:srgbClr val="005C84"/>
        </a:lt2>
        <a:accent1>
          <a:srgbClr val="CD1543"/>
        </a:accent1>
        <a:accent2>
          <a:srgbClr val="00498B"/>
        </a:accent2>
        <a:accent3>
          <a:srgbClr val="FFFFFF"/>
        </a:accent3>
        <a:accent4>
          <a:srgbClr val="003D76"/>
        </a:accent4>
        <a:accent5>
          <a:srgbClr val="E3AAB0"/>
        </a:accent5>
        <a:accent6>
          <a:srgbClr val="00417D"/>
        </a:accent6>
        <a:hlink>
          <a:srgbClr val="0084C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Evolv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_CRFTMP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3_CRFTMP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lnDef>
  </a:objectDefaults>
  <a:extraClrSchemeLst>
    <a:extraClrScheme>
      <a:clrScheme name="3_CRFTM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RFTM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RFTM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RFTM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RFT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RFT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RFT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RFTMP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Ipsos Healthcare">
  <a:themeElements>
    <a:clrScheme name="사용자 지정 1">
      <a:dk1>
        <a:srgbClr val="1F497D"/>
      </a:dk1>
      <a:lt1>
        <a:srgbClr val="FFFFFF"/>
      </a:lt1>
      <a:dk2>
        <a:srgbClr val="58595B"/>
      </a:dk2>
      <a:lt2>
        <a:srgbClr val="BCBEC0"/>
      </a:lt2>
      <a:accent1>
        <a:srgbClr val="008E94"/>
      </a:accent1>
      <a:accent2>
        <a:srgbClr val="FBB040"/>
      </a:accent2>
      <a:accent3>
        <a:srgbClr val="ED6737"/>
      </a:accent3>
      <a:accent4>
        <a:srgbClr val="A8CCDD"/>
      </a:accent4>
      <a:accent5>
        <a:srgbClr val="A1C46B"/>
      </a:accent5>
      <a:accent6>
        <a:srgbClr val="281051"/>
      </a:accent6>
      <a:hlink>
        <a:srgbClr val="B4321E"/>
      </a:hlink>
      <a:folHlink>
        <a:srgbClr val="993366"/>
      </a:folHlink>
    </a:clrScheme>
    <a:fontScheme name="맑은고딕/calibri">
      <a:majorFont>
        <a:latin typeface="Calibri"/>
        <a:ea typeface="맑은 고딕"/>
        <a:cs typeface=""/>
      </a:majorFont>
      <a:minorFont>
        <a:latin typeface="Calibri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lIns="0" tIns="0" rIns="0" bIns="0" rtlCol="0" anchor="ctr"/>
      <a:lstStyle>
        <a:defPPr algn="ctr"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200" dirty="0" err="1" smtClean="0">
            <a:solidFill>
              <a:schemeClr val="tx2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medtronic design templat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00"/>
      </a:lt2>
      <a:accent1>
        <a:srgbClr val="E80000"/>
      </a:accent1>
      <a:accent2>
        <a:srgbClr val="FFFF00"/>
      </a:accent2>
      <a:accent3>
        <a:srgbClr val="AAAAAA"/>
      </a:accent3>
      <a:accent4>
        <a:srgbClr val="DADADA"/>
      </a:accent4>
      <a:accent5>
        <a:srgbClr val="F2AAAA"/>
      </a:accent5>
      <a:accent6>
        <a:srgbClr val="E7E700"/>
      </a:accent6>
      <a:hlink>
        <a:srgbClr val="1FB714"/>
      </a:hlink>
      <a:folHlink>
        <a:srgbClr val="618FFD"/>
      </a:folHlink>
    </a:clrScheme>
    <a:fontScheme name="medtronic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triangle" w="med" len="med"/>
        </a:ln>
        <a:effectLst>
          <a:prstShdw prst="shdw17" dist="17961" dir="2700000">
            <a:schemeClr val="accent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triangle" w="med" len="med"/>
        </a:ln>
        <a:effectLst>
          <a:prstShdw prst="shdw17" dist="17961" dir="2700000">
            <a:schemeClr val="accent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edtronic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3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FF0000"/>
        </a:accent1>
        <a:accent2>
          <a:srgbClr val="FFFF00"/>
        </a:accent2>
        <a:accent3>
          <a:srgbClr val="FFFFFF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14">
        <a:dk1>
          <a:srgbClr val="808080"/>
        </a:dk1>
        <a:lt1>
          <a:srgbClr val="FFFFFF"/>
        </a:lt1>
        <a:dk2>
          <a:srgbClr val="000000"/>
        </a:dk2>
        <a:lt2>
          <a:srgbClr val="FFFF00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5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FF0000"/>
        </a:accent1>
        <a:accent2>
          <a:srgbClr val="FFFF00"/>
        </a:accent2>
        <a:accent3>
          <a:srgbClr val="FFFFFF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00FF"/>
        </a:hlink>
        <a:folHlink>
          <a:srgbClr val="FF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16">
        <a:dk1>
          <a:srgbClr val="808080"/>
        </a:dk1>
        <a:lt1>
          <a:srgbClr val="FFFFFF"/>
        </a:lt1>
        <a:dk2>
          <a:srgbClr val="000000"/>
        </a:dk2>
        <a:lt2>
          <a:srgbClr val="FFFF00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00FF"/>
        </a:hlink>
        <a:folHlink>
          <a:srgbClr val="FF00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medtronic design templat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00"/>
      </a:lt2>
      <a:accent1>
        <a:srgbClr val="E80000"/>
      </a:accent1>
      <a:accent2>
        <a:srgbClr val="FFFF00"/>
      </a:accent2>
      <a:accent3>
        <a:srgbClr val="AAAAAA"/>
      </a:accent3>
      <a:accent4>
        <a:srgbClr val="DADADA"/>
      </a:accent4>
      <a:accent5>
        <a:srgbClr val="F2AAAA"/>
      </a:accent5>
      <a:accent6>
        <a:srgbClr val="E7E700"/>
      </a:accent6>
      <a:hlink>
        <a:srgbClr val="1FB714"/>
      </a:hlink>
      <a:folHlink>
        <a:srgbClr val="618FFD"/>
      </a:folHlink>
    </a:clrScheme>
    <a:fontScheme name="medtronic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triangle" w="med" len="med"/>
        </a:ln>
        <a:effectLst>
          <a:prstShdw prst="shdw17" dist="17961" dir="2700000">
            <a:schemeClr val="accent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triangle" w="med" len="med"/>
        </a:ln>
        <a:effectLst>
          <a:prstShdw prst="shdw17" dist="17961" dir="2700000">
            <a:schemeClr val="accent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edtronic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3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FF0000"/>
        </a:accent1>
        <a:accent2>
          <a:srgbClr val="FFFF00"/>
        </a:accent2>
        <a:accent3>
          <a:srgbClr val="FFFFFF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14">
        <a:dk1>
          <a:srgbClr val="808080"/>
        </a:dk1>
        <a:lt1>
          <a:srgbClr val="FFFFFF"/>
        </a:lt1>
        <a:dk2>
          <a:srgbClr val="000000"/>
        </a:dk2>
        <a:lt2>
          <a:srgbClr val="FFFF00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tronic design template 15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FF0000"/>
        </a:accent1>
        <a:accent2>
          <a:srgbClr val="FFFF00"/>
        </a:accent2>
        <a:accent3>
          <a:srgbClr val="FFFFFF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00FF"/>
        </a:hlink>
        <a:folHlink>
          <a:srgbClr val="FF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tronic design template 16">
        <a:dk1>
          <a:srgbClr val="808080"/>
        </a:dk1>
        <a:lt1>
          <a:srgbClr val="FFFFFF"/>
        </a:lt1>
        <a:dk2>
          <a:srgbClr val="000000"/>
        </a:dk2>
        <a:lt2>
          <a:srgbClr val="FFFF00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00FF"/>
        </a:hlink>
        <a:folHlink>
          <a:srgbClr val="FF00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10535</TotalTime>
  <Words>1300</Words>
  <Application>Microsoft Office PowerPoint</Application>
  <PresentationFormat>화면 슬라이드 쇼(4:3)</PresentationFormat>
  <Paragraphs>166</Paragraphs>
  <Slides>36</Slides>
  <Notes>21</Notes>
  <HiddenSlides>1</HiddenSlides>
  <MMClips>0</MMClips>
  <ScaleCrop>false</ScaleCrop>
  <HeadingPairs>
    <vt:vector size="4" baseType="variant">
      <vt:variant>
        <vt:lpstr>테마</vt:lpstr>
      </vt:variant>
      <vt:variant>
        <vt:i4>17</vt:i4>
      </vt:variant>
      <vt:variant>
        <vt:lpstr>슬라이드 제목</vt:lpstr>
      </vt:variant>
      <vt:variant>
        <vt:i4>36</vt:i4>
      </vt:variant>
    </vt:vector>
  </HeadingPairs>
  <TitlesOfParts>
    <vt:vector size="53" baseType="lpstr">
      <vt:lpstr>8_medtronic design template</vt:lpstr>
      <vt:lpstr>EAP-Beijing</vt:lpstr>
      <vt:lpstr>13_achtergrond2</vt:lpstr>
      <vt:lpstr>SPAF MSL theme</vt:lpstr>
      <vt:lpstr>Evolve</vt:lpstr>
      <vt:lpstr>12_CRFTMP</vt:lpstr>
      <vt:lpstr>2_Ipsos Healthcare</vt:lpstr>
      <vt:lpstr>medtronic design template</vt:lpstr>
      <vt:lpstr>11_medtronic design template</vt:lpstr>
      <vt:lpstr>7_Office 테마</vt:lpstr>
      <vt:lpstr>2_Y Template</vt:lpstr>
      <vt:lpstr>3_Office 테마</vt:lpstr>
      <vt:lpstr>3_medtronic design template</vt:lpstr>
      <vt:lpstr>10_CRFTMP</vt:lpstr>
      <vt:lpstr>Theme1</vt:lpstr>
      <vt:lpstr>10_Office 테마</vt:lpstr>
      <vt:lpstr>4_Office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SMC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MV200</dc:creator>
  <cp:lastModifiedBy>goodtobe</cp:lastModifiedBy>
  <cp:revision>1679</cp:revision>
  <cp:lastPrinted>2016-12-09T04:00:03Z</cp:lastPrinted>
  <dcterms:created xsi:type="dcterms:W3CDTF">2011-03-14T11:44:24Z</dcterms:created>
  <dcterms:modified xsi:type="dcterms:W3CDTF">2016-12-09T05:18:58Z</dcterms:modified>
</cp:coreProperties>
</file>