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unknown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3" r:id="rId1"/>
  </p:sldMasterIdLst>
  <p:notesMasterIdLst>
    <p:notesMasterId r:id="rId29"/>
  </p:notesMasterIdLst>
  <p:handoutMasterIdLst>
    <p:handoutMasterId r:id="rId30"/>
  </p:handoutMasterIdLst>
  <p:sldIdLst>
    <p:sldId id="3035" r:id="rId2"/>
    <p:sldId id="3056" r:id="rId3"/>
    <p:sldId id="3053" r:id="rId4"/>
    <p:sldId id="3044" r:id="rId5"/>
    <p:sldId id="3054" r:id="rId6"/>
    <p:sldId id="3045" r:id="rId7"/>
    <p:sldId id="3036" r:id="rId8"/>
    <p:sldId id="3037" r:id="rId9"/>
    <p:sldId id="3038" r:id="rId10"/>
    <p:sldId id="3039" r:id="rId11"/>
    <p:sldId id="3040" r:id="rId12"/>
    <p:sldId id="3042" r:id="rId13"/>
    <p:sldId id="3043" r:id="rId14"/>
    <p:sldId id="3041" r:id="rId15"/>
    <p:sldId id="2925" r:id="rId16"/>
    <p:sldId id="2987" r:id="rId17"/>
    <p:sldId id="2989" r:id="rId18"/>
    <p:sldId id="2990" r:id="rId19"/>
    <p:sldId id="2991" r:id="rId20"/>
    <p:sldId id="3051" r:id="rId21"/>
    <p:sldId id="3052" r:id="rId22"/>
    <p:sldId id="3049" r:id="rId23"/>
    <p:sldId id="3000" r:id="rId24"/>
    <p:sldId id="2999" r:id="rId25"/>
    <p:sldId id="3002" r:id="rId26"/>
    <p:sldId id="3023" r:id="rId27"/>
    <p:sldId id="2976" r:id="rId28"/>
  </p:sldIdLst>
  <p:sldSz cx="9144000" cy="6858000" type="screen4x3"/>
  <p:notesSz cx="7086600" cy="9372600"/>
  <p:custDataLst>
    <p:tags r:id="rId31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ヒラギノ角ゴ Pro W3" charset="0"/>
        <a:cs typeface="ヒラギノ角ゴ Pro W3" charset="0"/>
      </a:defRPr>
    </a:lvl1pPr>
    <a:lvl2pPr marL="457200" algn="r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ヒラギノ角ゴ Pro W3" charset="0"/>
        <a:cs typeface="ヒラギノ角ゴ Pro W3" charset="0"/>
      </a:defRPr>
    </a:lvl2pPr>
    <a:lvl3pPr marL="914400" algn="r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ヒラギノ角ゴ Pro W3" charset="0"/>
        <a:cs typeface="ヒラギノ角ゴ Pro W3" charset="0"/>
      </a:defRPr>
    </a:lvl3pPr>
    <a:lvl4pPr marL="1371600" algn="r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ヒラギノ角ゴ Pro W3" charset="0"/>
        <a:cs typeface="ヒラギノ角ゴ Pro W3" charset="0"/>
      </a:defRPr>
    </a:lvl4pPr>
    <a:lvl5pPr marL="1828800" algn="r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b="1" i="1" kern="1200">
        <a:solidFill>
          <a:srgbClr val="FFCC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b="1" i="1" kern="1200">
        <a:solidFill>
          <a:srgbClr val="FFCC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b="1" i="1" kern="1200">
        <a:solidFill>
          <a:srgbClr val="FFCC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b="1" i="1" kern="1200">
        <a:solidFill>
          <a:srgbClr val="FFCC99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2440"/>
    <a:srgbClr val="006061"/>
    <a:srgbClr val="18363A"/>
    <a:srgbClr val="142B2E"/>
    <a:srgbClr val="17A19C"/>
    <a:srgbClr val="0F244D"/>
    <a:srgbClr val="FDE25E"/>
    <a:srgbClr val="FFCC00"/>
    <a:srgbClr val="0F4AA1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21" autoAdjust="0"/>
    <p:restoredTop sz="86552" autoAdjust="0"/>
  </p:normalViewPr>
  <p:slideViewPr>
    <p:cSldViewPr snapToGrid="0">
      <p:cViewPr varScale="1">
        <p:scale>
          <a:sx n="87" d="100"/>
          <a:sy n="87" d="100"/>
        </p:scale>
        <p:origin x="-1224" y="-90"/>
      </p:cViewPr>
      <p:guideLst>
        <p:guide orient="horz" pos="3847"/>
        <p:guide orient="horz" pos="498"/>
        <p:guide pos="4324"/>
        <p:guide pos="144"/>
        <p:guide pos="14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ＭＳ Ｐゴシック" charset="0"/>
              </a:defRPr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defTabSz="939800">
              <a:defRPr sz="1200" b="0" i="0">
                <a:solidFill>
                  <a:schemeClr val="tx1"/>
                </a:solidFill>
                <a:effectLst/>
                <a:ea typeface="ＭＳ Ｐゴシック" charset="0"/>
              </a:defRPr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ＭＳ Ｐゴシック" charset="0"/>
              </a:defRPr>
            </a:lvl1pPr>
          </a:lstStyle>
          <a:p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defTabSz="939800">
              <a:defRPr sz="1200" b="0" i="0">
                <a:solidFill>
                  <a:schemeClr val="tx1"/>
                </a:solidFill>
                <a:effectLst/>
                <a:ea typeface="ＭＳ Ｐゴシック" charset="0"/>
              </a:defRPr>
            </a:lvl1pPr>
          </a:lstStyle>
          <a:p>
            <a:fld id="{2EA48E51-057D-F044-9623-BDC68246BD8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44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ＭＳ Ｐゴシック" charset="0"/>
              </a:defRPr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defTabSz="939800">
              <a:defRPr sz="1200" b="0" i="0">
                <a:solidFill>
                  <a:schemeClr val="tx1"/>
                </a:solidFill>
                <a:effectLst/>
                <a:ea typeface="ＭＳ Ｐゴシック" charset="0"/>
              </a:defRPr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3263"/>
            <a:ext cx="4689475" cy="3516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452938"/>
            <a:ext cx="5197475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ＭＳ Ｐゴシック" charset="0"/>
              </a:defRPr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defTabSz="939800">
              <a:defRPr sz="1200" b="0" i="0">
                <a:solidFill>
                  <a:schemeClr val="tx1"/>
                </a:solidFill>
                <a:effectLst/>
                <a:ea typeface="ＭＳ Ｐゴシック" charset="0"/>
              </a:defRPr>
            </a:lvl1pPr>
          </a:lstStyle>
          <a:p>
            <a:fld id="{8252D692-FE9E-664C-9B64-0B0422C5EA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44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1738" y="703263"/>
            <a:ext cx="4683125" cy="3513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5202" y="4452710"/>
            <a:ext cx="5196198" cy="421750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037" tIns="47018" rIns="94037" bIns="4701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4013495" y="8902198"/>
            <a:ext cx="3071502" cy="46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12" tIns="47006" rIns="94012" bIns="47006">
            <a:prstTxWarp prst="textNoShape">
              <a:avLst/>
            </a:prstTxWarp>
          </a:bodyPr>
          <a:lstStyle/>
          <a:p>
            <a:pPr defTabSz="924560"/>
            <a:fld id="{D3984141-0B6E-9644-A996-7E1BF24CEE23}" type="slidenum">
              <a:rPr lang="en-US"/>
              <a:pPr defTabSz="924560"/>
              <a:t>4</a:t>
            </a:fld>
            <a:endParaRPr lang="en-US" dirty="0"/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5100" y="8903809"/>
            <a:ext cx="3071502" cy="46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96" tIns="46999" rIns="93996" bIns="46999" anchor="b">
            <a:prstTxWarp prst="textNoShape">
              <a:avLst/>
            </a:prstTxWarp>
          </a:bodyPr>
          <a:lstStyle/>
          <a:p>
            <a:pPr defTabSz="935815"/>
            <a:fld id="{C57B42B9-0A3D-3742-A8FE-CF6E5B81FB4E}" type="slidenum">
              <a:rPr lang="en-US" sz="1200"/>
              <a:pPr defTabSz="935815"/>
              <a:t>4</a:t>
            </a:fld>
            <a:endParaRPr lang="en-US" sz="1200" dirty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03263"/>
            <a:ext cx="4684713" cy="3513137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389" tIns="46194" rIns="92389" bIns="46194"/>
          <a:lstStyle/>
          <a:p>
            <a:pPr marL="229934" indent="-229934">
              <a:spcBef>
                <a:spcPct val="0"/>
              </a:spcBef>
            </a:pPr>
            <a:r>
              <a:rPr lang="en-US" dirty="0" smtClean="0">
                <a:latin typeface="Times New Roman" charset="0"/>
              </a:rPr>
              <a:t>This is the </a:t>
            </a:r>
            <a:r>
              <a:rPr lang="en-US" b="1" dirty="0" smtClean="0">
                <a:latin typeface="Times New Roman" charset="0"/>
              </a:rPr>
              <a:t>Bulleted List</a:t>
            </a:r>
            <a:r>
              <a:rPr lang="en-US" dirty="0" smtClean="0">
                <a:latin typeface="Times New Roman" charset="0"/>
              </a:rPr>
              <a:t> slide.</a:t>
            </a:r>
          </a:p>
          <a:p>
            <a:pPr marL="229934" indent="-229934">
              <a:spcBef>
                <a:spcPct val="0"/>
              </a:spcBef>
            </a:pPr>
            <a:r>
              <a:rPr lang="en-US" dirty="0" smtClean="0">
                <a:latin typeface="Times New Roman" charset="0"/>
              </a:rPr>
              <a:t>To create this particular slide, click the </a:t>
            </a:r>
            <a:r>
              <a:rPr lang="en-US" b="1" i="1" dirty="0" smtClean="0">
                <a:latin typeface="Times New Roman" charset="0"/>
              </a:rPr>
              <a:t>NEW SLIDE</a:t>
            </a:r>
            <a:r>
              <a:rPr lang="en-US" dirty="0" smtClean="0">
                <a:latin typeface="Times New Roman" charset="0"/>
              </a:rPr>
              <a:t> button on your toolbar and choose the </a:t>
            </a:r>
            <a:r>
              <a:rPr lang="en-US" b="1" i="1" dirty="0" smtClean="0">
                <a:latin typeface="Times New Roman" charset="0"/>
              </a:rPr>
              <a:t>BULLETED LIST</a:t>
            </a:r>
            <a:r>
              <a:rPr lang="en-US" dirty="0" smtClean="0">
                <a:latin typeface="Times New Roman" charset="0"/>
              </a:rPr>
              <a:t> format. (Top row, second from left)</a:t>
            </a:r>
          </a:p>
          <a:p>
            <a:pPr marL="229934" indent="-229934">
              <a:spcBef>
                <a:spcPct val="0"/>
              </a:spcBef>
            </a:pPr>
            <a:r>
              <a:rPr lang="en-US" dirty="0" smtClean="0">
                <a:latin typeface="Times New Roman" charset="0"/>
              </a:rPr>
              <a:t>The </a:t>
            </a:r>
            <a:r>
              <a:rPr lang="en-US" b="1" dirty="0" smtClean="0">
                <a:latin typeface="Times New Roman" charset="0"/>
              </a:rPr>
              <a:t>Sub-Heading</a:t>
            </a:r>
            <a:r>
              <a:rPr lang="en-US" dirty="0" smtClean="0">
                <a:latin typeface="Times New Roman" charset="0"/>
              </a:rPr>
              <a:t> and </a:t>
            </a:r>
            <a:r>
              <a:rPr lang="en-US" b="1" dirty="0" smtClean="0">
                <a:latin typeface="Times New Roman" charset="0"/>
              </a:rPr>
              <a:t>footnote</a:t>
            </a:r>
            <a:r>
              <a:rPr lang="en-US" dirty="0" smtClean="0">
                <a:latin typeface="Times New Roman" charset="0"/>
              </a:rPr>
              <a:t> will not appear when you insert a new slide. If you need either one, copy and paste it from the sample slide.</a:t>
            </a:r>
          </a:p>
          <a:p>
            <a:pPr marL="229934" indent="-229934">
              <a:spcBef>
                <a:spcPct val="0"/>
              </a:spcBef>
            </a:pPr>
            <a:r>
              <a:rPr lang="en-US" dirty="0" smtClean="0">
                <a:latin typeface="Times New Roman" charset="0"/>
              </a:rPr>
              <a:t>If you choose not to use a </a:t>
            </a:r>
            <a:r>
              <a:rPr lang="en-US" b="1" dirty="0" smtClean="0">
                <a:latin typeface="Times New Roman" charset="0"/>
              </a:rPr>
              <a:t>Sub-Heading</a:t>
            </a:r>
            <a:r>
              <a:rPr lang="en-US" dirty="0" smtClean="0">
                <a:latin typeface="Times New Roman" charset="0"/>
              </a:rPr>
              <a:t>, let us know when you hand in your presentation for clean-up and we’ll adjust where the bullets begin on your master page.</a:t>
            </a:r>
          </a:p>
          <a:p>
            <a:pPr marL="229934" indent="-229934">
              <a:spcBef>
                <a:spcPct val="0"/>
              </a:spcBef>
            </a:pPr>
            <a:r>
              <a:rPr lang="en-US" dirty="0" smtClean="0">
                <a:latin typeface="Times New Roman" charset="0"/>
              </a:rPr>
              <a:t>Also, be sure to insert the presentation title onto the </a:t>
            </a:r>
            <a:r>
              <a:rPr lang="en-US" b="1" i="1" dirty="0" smtClean="0">
                <a:latin typeface="Times New Roman" charset="0"/>
              </a:rPr>
              <a:t>BULLETED LISTMASTER</a:t>
            </a:r>
            <a:r>
              <a:rPr lang="en-US" dirty="0" smtClean="0">
                <a:latin typeface="Times New Roman" charset="0"/>
              </a:rPr>
              <a:t> as follows:</a:t>
            </a:r>
          </a:p>
          <a:p>
            <a:pPr marL="229934" indent="-229934">
              <a:spcBef>
                <a:spcPct val="0"/>
              </a:spcBef>
              <a:buFontTx/>
              <a:buAutoNum type="arabicPeriod"/>
            </a:pPr>
            <a:r>
              <a:rPr lang="en-US" dirty="0" smtClean="0">
                <a:latin typeface="Times New Roman" charset="0"/>
              </a:rPr>
              <a:t>Choose </a:t>
            </a:r>
            <a:r>
              <a:rPr lang="en-US" b="1" i="1" dirty="0" smtClean="0">
                <a:latin typeface="Times New Roman" charset="0"/>
              </a:rPr>
              <a:t>View / Master / Slide Master</a:t>
            </a:r>
            <a:r>
              <a:rPr lang="en-US" dirty="0" smtClean="0">
                <a:latin typeface="Times New Roman" charset="0"/>
              </a:rPr>
              <a:t> from your menu.</a:t>
            </a:r>
          </a:p>
          <a:p>
            <a:pPr marL="229934" indent="-229934">
              <a:spcBef>
                <a:spcPct val="0"/>
              </a:spcBef>
              <a:buFontTx/>
              <a:buAutoNum type="arabicPeriod"/>
            </a:pPr>
            <a:r>
              <a:rPr lang="en-US" dirty="0" smtClean="0">
                <a:latin typeface="Times New Roman" charset="0"/>
              </a:rPr>
              <a:t>Select the text at the bottom of the slide and type in a short version of your presentation title.</a:t>
            </a:r>
          </a:p>
          <a:p>
            <a:pPr marL="229934" indent="-229934">
              <a:spcBef>
                <a:spcPct val="0"/>
              </a:spcBef>
              <a:buFontTx/>
              <a:buAutoNum type="arabicPeriod"/>
            </a:pPr>
            <a:r>
              <a:rPr lang="en-US" dirty="0" smtClean="0">
                <a:latin typeface="Times New Roman" charset="0"/>
              </a:rPr>
              <a:t>Click the </a:t>
            </a:r>
            <a:r>
              <a:rPr lang="en-US" b="1" i="1" dirty="0" smtClean="0">
                <a:latin typeface="Times New Roman" charset="0"/>
              </a:rPr>
              <a:t>SLIDE VIEW</a:t>
            </a:r>
            <a:r>
              <a:rPr lang="en-US" dirty="0" smtClean="0">
                <a:latin typeface="Times New Roman" charset="0"/>
              </a:rPr>
              <a:t> button in the lower left hand part of your screen to return to the slide show. (Small white rectangle)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4014100" y="8902343"/>
            <a:ext cx="3070860" cy="46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46" tIns="47023" rIns="94046" bIns="47023" anchor="b"/>
          <a:lstStyle/>
          <a:p>
            <a:pPr algn="r"/>
            <a:fld id="{26CDD204-D96F-4BA6-835F-C257BEB367FA}" type="slidenum">
              <a:rPr lang="en-US" sz="1200"/>
              <a:pPr algn="r"/>
              <a:t>6</a:t>
            </a:fld>
            <a:endParaRPr lang="en-US" sz="1200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8076FC45-496F-4F8F-AC0C-6D53A01389FE}" type="slidenum">
              <a:rPr lang="en-US" smtClean="0">
                <a:latin typeface="Arial" charset="0"/>
                <a:cs typeface="Arial" charset="0"/>
              </a:rPr>
              <a:pPr eaLnBrk="1" hangingPunct="1"/>
              <a:t>9</a:t>
            </a:fld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037" tIns="47019" rIns="94037" bIns="47019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Show model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4014100" y="8902343"/>
            <a:ext cx="3070860" cy="46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37" tIns="47019" rIns="94037" bIns="47019" anchor="b"/>
          <a:lstStyle>
            <a:lvl1pPr defTabSz="8445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5800" indent="-263525" defTabSz="8445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5688" indent="-211138" defTabSz="84455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6375" indent="-209550" defTabSz="84455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8650" indent="-211138" defTabSz="84455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27193E12-333A-4EBD-A0D4-00C48AFF9072}" type="slidenum">
              <a:rPr lang="en-US" altLang="en-US" sz="1200">
                <a:cs typeface="Arial" pitchFamily="34" charset="0"/>
              </a:rPr>
              <a:pPr algn="r"/>
              <a:t>12</a:t>
            </a:fld>
            <a:endParaRPr lang="en-US" altLang="en-US" sz="1200" dirty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C2298-C76D-804F-8322-3AC44E43D79E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27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60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341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51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i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Click to edit Master subtitle style</a:t>
            </a:r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5800" y="2362200"/>
            <a:ext cx="7772400" cy="13716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3200" b="1" i="1" kern="1200" baseline="0" dirty="0">
                <a:solidFill>
                  <a:srgbClr val="BC8B2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err="1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5736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155575"/>
            <a:ext cx="8896350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79550"/>
            <a:ext cx="7772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8203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23100" y="6400801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9BF8C-EC2A-48BC-A73B-71E5EC2D2548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54200" y="6613540"/>
            <a:ext cx="4953000" cy="260351"/>
          </a:xfrm>
          <a:prstGeom prst="rect">
            <a:avLst/>
          </a:prstGeom>
        </p:spPr>
        <p:txBody>
          <a:bodyPr lIns="102577" tIns="51289" rIns="102577" bIns="51289"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Investigational Device only in the US; Not available for sale in the US</a:t>
            </a:r>
          </a:p>
        </p:txBody>
      </p:sp>
    </p:spTree>
    <p:extLst>
      <p:ext uri="{BB962C8B-B14F-4D97-AF65-F5344CB8AC3E}">
        <p14:creationId xmlns:p14="http://schemas.microsoft.com/office/powerpoint/2010/main" val="3546449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8544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5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74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5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434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3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2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C84C5-D746-9A45-85D2-C8F7C599E345}" type="datetimeFigureOut">
              <a:rPr lang="en-US" smtClean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F7830-9C0A-C048-9A4F-CFD4350C6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14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78" r:id="rId14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2.xls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ov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microsoft.com/office/2007/relationships/media" Target="../media/media4.mov"/><Relationship Id="rId7" Type="http://schemas.microsoft.com/office/2007/relationships/media" Target="../media/media6.mov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video" Target="../media/media3.mov"/><Relationship Id="rId16" Type="http://schemas.openxmlformats.org/officeDocument/2006/relationships/image" Target="../media/image27.png"/><Relationship Id="rId1" Type="http://schemas.microsoft.com/office/2007/relationships/media" Target="../media/media3.mov"/><Relationship Id="rId6" Type="http://schemas.openxmlformats.org/officeDocument/2006/relationships/video" Target="../media/media5.mov"/><Relationship Id="rId11" Type="http://schemas.openxmlformats.org/officeDocument/2006/relationships/slideLayout" Target="../slideLayouts/slideLayout2.xml"/><Relationship Id="rId5" Type="http://schemas.microsoft.com/office/2007/relationships/media" Target="../media/media5.mov"/><Relationship Id="rId15" Type="http://schemas.openxmlformats.org/officeDocument/2006/relationships/image" Target="../media/image26.png"/><Relationship Id="rId10" Type="http://schemas.openxmlformats.org/officeDocument/2006/relationships/video" Target="../media/media7.mp4"/><Relationship Id="rId4" Type="http://schemas.openxmlformats.org/officeDocument/2006/relationships/video" Target="../media/media4.mov"/><Relationship Id="rId9" Type="http://schemas.microsoft.com/office/2007/relationships/media" Target="../media/media7.mp4"/><Relationship Id="rId1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ov"/><Relationship Id="rId7" Type="http://schemas.openxmlformats.org/officeDocument/2006/relationships/image" Target="../media/image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o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ov"/><Relationship Id="rId1" Type="http://schemas.microsoft.com/office/2007/relationships/media" Target="../media/media12.mov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1428" y="750711"/>
            <a:ext cx="8743072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0" dirty="0" smtClean="0">
                <a:solidFill>
                  <a:schemeClr val="accent4">
                    <a:lumMod val="50000"/>
                  </a:schemeClr>
                </a:solidFill>
                <a:effectLst>
                  <a:outerShdw sx="0" sy="0" algn="tl">
                    <a:srgbClr val="000000"/>
                  </a:outerShdw>
                </a:effectLst>
              </a:rPr>
              <a:t>The Future of Percutaneous Treatment For Mitral Valve Disease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2585156"/>
            <a:ext cx="91440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3600" b="1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E Murat Tuzcu, MD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600" b="1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Professor of Medicine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600" b="1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Chief Academic Officer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600" b="1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Chief, Cardiovascular Medicine</a:t>
            </a:r>
          </a:p>
          <a:p>
            <a:pPr marL="0" indent="0" algn="ctr">
              <a:lnSpc>
                <a:spcPct val="70000"/>
              </a:lnSpc>
              <a:buNone/>
            </a:pPr>
            <a:r>
              <a:rPr lang="en-US" sz="3600" b="1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Cleveland Clinic Abu Dhabi</a:t>
            </a:r>
            <a:endParaRPr lang="en-US" sz="3600" b="1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960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No financial COI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6560" y="3007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68440" y="451117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5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NYHA Functional Class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EVEREST II RCT All Treated Patients (N=258)</a:t>
            </a:r>
            <a:endParaRPr lang="en-US" sz="2400" baseline="30000" dirty="0" smtClean="0">
              <a:solidFill>
                <a:schemeClr val="tx1"/>
              </a:solidFill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228725" y="1246188"/>
            <a:ext cx="2741613" cy="546100"/>
          </a:xfrm>
          <a:prstGeom prst="rect">
            <a:avLst/>
          </a:prstGeom>
          <a:solidFill>
            <a:srgbClr val="0000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MitraClip (N=178)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NYHA I/II at 1 and 5 Years</a:t>
            </a:r>
          </a:p>
        </p:txBody>
      </p:sp>
      <p:graphicFrame>
        <p:nvGraphicFramePr>
          <p:cNvPr id="307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603050"/>
              </p:ext>
            </p:extLst>
          </p:nvPr>
        </p:nvGraphicFramePr>
        <p:xfrm>
          <a:off x="4916488" y="1304925"/>
          <a:ext cx="3775075" cy="496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Worksheet" r:id="rId5" imgW="3771900" imgH="4965700" progId="Excel.Sheet.8">
                  <p:embed/>
                </p:oleObj>
              </mc:Choice>
              <mc:Fallback>
                <p:oleObj name="Worksheet" r:id="rId5" imgW="3771900" imgH="4965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6488" y="1304925"/>
                        <a:ext cx="3775075" cy="4962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Rectangle 19"/>
          <p:cNvSpPr>
            <a:spLocks noChangeArrowheads="1"/>
          </p:cNvSpPr>
          <p:nvPr/>
        </p:nvSpPr>
        <p:spPr bwMode="auto">
          <a:xfrm>
            <a:off x="6110288" y="3627438"/>
            <a:ext cx="173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</a:t>
            </a:r>
          </a:p>
        </p:txBody>
      </p:sp>
      <p:sp>
        <p:nvSpPr>
          <p:cNvPr id="30727" name="Rectangle 20"/>
          <p:cNvSpPr>
            <a:spLocks noChangeArrowheads="1"/>
          </p:cNvSpPr>
          <p:nvPr/>
        </p:nvSpPr>
        <p:spPr bwMode="auto">
          <a:xfrm>
            <a:off x="6081713" y="5519738"/>
            <a:ext cx="2079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IV</a:t>
            </a:r>
          </a:p>
        </p:txBody>
      </p:sp>
      <p:sp>
        <p:nvSpPr>
          <p:cNvPr id="30728" name="Rectangle 20"/>
          <p:cNvSpPr>
            <a:spLocks noChangeArrowheads="1"/>
          </p:cNvSpPr>
          <p:nvPr/>
        </p:nvSpPr>
        <p:spPr bwMode="auto">
          <a:xfrm>
            <a:off x="6056313" y="4681538"/>
            <a:ext cx="258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III</a:t>
            </a:r>
          </a:p>
        </p:txBody>
      </p:sp>
      <p:sp>
        <p:nvSpPr>
          <p:cNvPr id="30729" name="Rectangle 20"/>
          <p:cNvSpPr>
            <a:spLocks noChangeArrowheads="1"/>
          </p:cNvSpPr>
          <p:nvPr/>
        </p:nvSpPr>
        <p:spPr bwMode="auto">
          <a:xfrm>
            <a:off x="6610350" y="5421313"/>
            <a:ext cx="2603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III</a:t>
            </a:r>
          </a:p>
        </p:txBody>
      </p:sp>
      <p:sp>
        <p:nvSpPr>
          <p:cNvPr id="30730" name="Rectangle 19"/>
          <p:cNvSpPr>
            <a:spLocks noChangeArrowheads="1"/>
          </p:cNvSpPr>
          <p:nvPr/>
        </p:nvSpPr>
        <p:spPr bwMode="auto">
          <a:xfrm>
            <a:off x="6653213" y="4900613"/>
            <a:ext cx="174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</a:t>
            </a:r>
          </a:p>
        </p:txBody>
      </p:sp>
      <p:sp>
        <p:nvSpPr>
          <p:cNvPr id="30731" name="Rectangle 19"/>
          <p:cNvSpPr>
            <a:spLocks noChangeArrowheads="1"/>
          </p:cNvSpPr>
          <p:nvPr/>
        </p:nvSpPr>
        <p:spPr bwMode="auto">
          <a:xfrm>
            <a:off x="8210550" y="5145088"/>
            <a:ext cx="174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</a:t>
            </a:r>
          </a:p>
        </p:txBody>
      </p:sp>
      <p:sp>
        <p:nvSpPr>
          <p:cNvPr id="30732" name="Rectangle 17"/>
          <p:cNvSpPr>
            <a:spLocks noChangeArrowheads="1"/>
          </p:cNvSpPr>
          <p:nvPr/>
        </p:nvSpPr>
        <p:spPr bwMode="auto">
          <a:xfrm flipV="1">
            <a:off x="8156575" y="3506788"/>
            <a:ext cx="242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30733" name="Rectangle 17"/>
          <p:cNvSpPr>
            <a:spLocks noChangeArrowheads="1"/>
          </p:cNvSpPr>
          <p:nvPr/>
        </p:nvSpPr>
        <p:spPr bwMode="auto">
          <a:xfrm>
            <a:off x="6697663" y="3519488"/>
            <a:ext cx="85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30734" name="Rectangle 19"/>
          <p:cNvSpPr>
            <a:spLocks noChangeArrowheads="1"/>
          </p:cNvSpPr>
          <p:nvPr/>
        </p:nvSpPr>
        <p:spPr bwMode="auto">
          <a:xfrm>
            <a:off x="7691438" y="3856038"/>
            <a:ext cx="174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</a:t>
            </a:r>
          </a:p>
        </p:txBody>
      </p:sp>
      <p:sp>
        <p:nvSpPr>
          <p:cNvPr id="30735" name="Rectangle 20"/>
          <p:cNvSpPr>
            <a:spLocks noChangeArrowheads="1"/>
          </p:cNvSpPr>
          <p:nvPr/>
        </p:nvSpPr>
        <p:spPr bwMode="auto">
          <a:xfrm>
            <a:off x="7661275" y="5519738"/>
            <a:ext cx="209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IV</a:t>
            </a:r>
          </a:p>
        </p:txBody>
      </p:sp>
      <p:sp>
        <p:nvSpPr>
          <p:cNvPr id="30736" name="Rectangle 20"/>
          <p:cNvSpPr>
            <a:spLocks noChangeArrowheads="1"/>
          </p:cNvSpPr>
          <p:nvPr/>
        </p:nvSpPr>
        <p:spPr bwMode="auto">
          <a:xfrm>
            <a:off x="7635875" y="4910138"/>
            <a:ext cx="2603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III</a:t>
            </a:r>
          </a:p>
        </p:txBody>
      </p:sp>
      <p:sp>
        <p:nvSpPr>
          <p:cNvPr id="29714" name="Rectangle 34"/>
          <p:cNvSpPr>
            <a:spLocks noChangeArrowheads="1"/>
          </p:cNvSpPr>
          <p:nvPr/>
        </p:nvSpPr>
        <p:spPr bwMode="auto">
          <a:xfrm>
            <a:off x="5848350" y="1244600"/>
            <a:ext cx="2654300" cy="552450"/>
          </a:xfrm>
          <a:prstGeom prst="rect">
            <a:avLst/>
          </a:prstGeom>
          <a:solidFill>
            <a:srgbClr val="CC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Surgery (N=80)</a:t>
            </a:r>
          </a:p>
          <a:p>
            <a:pPr algn="ctr">
              <a:defRPr/>
            </a:pPr>
            <a:r>
              <a:rPr lang="en-US" sz="1600" dirty="0">
                <a:solidFill>
                  <a:schemeClr val="bg1">
                    <a:lumMod val="90000"/>
                  </a:schemeClr>
                </a:solidFill>
              </a:rPr>
              <a:t>NYHA I/II at 1 and 5 Years </a:t>
            </a:r>
          </a:p>
        </p:txBody>
      </p:sp>
      <p:graphicFrame>
        <p:nvGraphicFramePr>
          <p:cNvPr id="30738" name="Object 3"/>
          <p:cNvGraphicFramePr>
            <a:graphicFrameLocks noChangeAspect="1"/>
          </p:cNvGraphicFramePr>
          <p:nvPr/>
        </p:nvGraphicFramePr>
        <p:xfrm>
          <a:off x="301625" y="1328738"/>
          <a:ext cx="3776663" cy="495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Worksheet" r:id="rId8" imgW="3779848" imgH="4962574" progId="Excel.Sheet.8">
                  <p:embed/>
                </p:oleObj>
              </mc:Choice>
              <mc:Fallback>
                <p:oleObj name="Worksheet" r:id="rId8" imgW="3779848" imgH="496257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" y="1328738"/>
                        <a:ext cx="3776663" cy="495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9" name="Rectangle 19"/>
          <p:cNvSpPr>
            <a:spLocks noChangeArrowheads="1"/>
          </p:cNvSpPr>
          <p:nvPr/>
        </p:nvSpPr>
        <p:spPr bwMode="auto">
          <a:xfrm>
            <a:off x="1504950" y="3325813"/>
            <a:ext cx="174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</a:t>
            </a: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1474788" y="5532438"/>
            <a:ext cx="209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IV</a:t>
            </a:r>
          </a:p>
        </p:txBody>
      </p:sp>
      <p:sp>
        <p:nvSpPr>
          <p:cNvPr id="30741" name="Rectangle 20"/>
          <p:cNvSpPr>
            <a:spLocks noChangeArrowheads="1"/>
          </p:cNvSpPr>
          <p:nvPr/>
        </p:nvSpPr>
        <p:spPr bwMode="auto">
          <a:xfrm>
            <a:off x="1449388" y="4608513"/>
            <a:ext cx="2603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III</a:t>
            </a:r>
          </a:p>
        </p:txBody>
      </p:sp>
      <p:sp>
        <p:nvSpPr>
          <p:cNvPr id="30742" name="Rectangle 20"/>
          <p:cNvSpPr>
            <a:spLocks noChangeArrowheads="1"/>
          </p:cNvSpPr>
          <p:nvPr/>
        </p:nvSpPr>
        <p:spPr bwMode="auto">
          <a:xfrm>
            <a:off x="3532188" y="5489575"/>
            <a:ext cx="258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III</a:t>
            </a:r>
          </a:p>
        </p:txBody>
      </p:sp>
      <p:sp>
        <p:nvSpPr>
          <p:cNvPr id="30743" name="Rectangle 19"/>
          <p:cNvSpPr>
            <a:spLocks noChangeArrowheads="1"/>
          </p:cNvSpPr>
          <p:nvPr/>
        </p:nvSpPr>
        <p:spPr bwMode="auto">
          <a:xfrm>
            <a:off x="2049463" y="5113338"/>
            <a:ext cx="173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</a:t>
            </a:r>
          </a:p>
        </p:txBody>
      </p:sp>
      <p:sp>
        <p:nvSpPr>
          <p:cNvPr id="30744" name="Rectangle 19"/>
          <p:cNvSpPr>
            <a:spLocks noChangeArrowheads="1"/>
          </p:cNvSpPr>
          <p:nvPr/>
        </p:nvSpPr>
        <p:spPr bwMode="auto">
          <a:xfrm>
            <a:off x="3573463" y="4816475"/>
            <a:ext cx="173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</a:t>
            </a:r>
          </a:p>
        </p:txBody>
      </p:sp>
      <p:sp>
        <p:nvSpPr>
          <p:cNvPr id="30745" name="Rectangle 17"/>
          <p:cNvSpPr>
            <a:spLocks noChangeArrowheads="1"/>
          </p:cNvSpPr>
          <p:nvPr/>
        </p:nvSpPr>
        <p:spPr bwMode="auto">
          <a:xfrm>
            <a:off x="3609975" y="3543300"/>
            <a:ext cx="523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30746" name="Rectangle 17"/>
          <p:cNvSpPr>
            <a:spLocks noChangeArrowheads="1"/>
          </p:cNvSpPr>
          <p:nvPr/>
        </p:nvSpPr>
        <p:spPr bwMode="auto">
          <a:xfrm>
            <a:off x="2092325" y="3313113"/>
            <a:ext cx="87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30747" name="Rectangle 19"/>
          <p:cNvSpPr>
            <a:spLocks noChangeArrowheads="1"/>
          </p:cNvSpPr>
          <p:nvPr/>
        </p:nvSpPr>
        <p:spPr bwMode="auto">
          <a:xfrm>
            <a:off x="3087688" y="3530600"/>
            <a:ext cx="173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</a:t>
            </a:r>
          </a:p>
        </p:txBody>
      </p:sp>
      <p:sp>
        <p:nvSpPr>
          <p:cNvPr id="30748" name="Rectangle 20"/>
          <p:cNvSpPr>
            <a:spLocks noChangeArrowheads="1"/>
          </p:cNvSpPr>
          <p:nvPr/>
        </p:nvSpPr>
        <p:spPr bwMode="auto">
          <a:xfrm>
            <a:off x="3057525" y="5540375"/>
            <a:ext cx="2079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IV</a:t>
            </a:r>
          </a:p>
        </p:txBody>
      </p:sp>
      <p:sp>
        <p:nvSpPr>
          <p:cNvPr id="30749" name="Rectangle 20"/>
          <p:cNvSpPr>
            <a:spLocks noChangeArrowheads="1"/>
          </p:cNvSpPr>
          <p:nvPr/>
        </p:nvSpPr>
        <p:spPr bwMode="auto">
          <a:xfrm>
            <a:off x="3032125" y="4814888"/>
            <a:ext cx="2587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III</a:t>
            </a:r>
          </a:p>
        </p:txBody>
      </p:sp>
      <p:sp>
        <p:nvSpPr>
          <p:cNvPr id="30750" name="Rectangle 4"/>
          <p:cNvSpPr>
            <a:spLocks noChangeArrowheads="1"/>
          </p:cNvSpPr>
          <p:nvPr/>
        </p:nvSpPr>
        <p:spPr bwMode="auto">
          <a:xfrm>
            <a:off x="1738313" y="2063750"/>
            <a:ext cx="8286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/>
              <a:t>98%</a:t>
            </a:r>
          </a:p>
        </p:txBody>
      </p:sp>
      <p:sp>
        <p:nvSpPr>
          <p:cNvPr id="30751" name="Rectangle 4"/>
          <p:cNvSpPr>
            <a:spLocks noChangeArrowheads="1"/>
          </p:cNvSpPr>
          <p:nvPr/>
        </p:nvSpPr>
        <p:spPr bwMode="auto">
          <a:xfrm>
            <a:off x="3303588" y="2063750"/>
            <a:ext cx="7620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/>
              <a:t>91%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933575" y="2459038"/>
            <a:ext cx="360363" cy="3214687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3490913" y="2459038"/>
            <a:ext cx="355600" cy="2984500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754" name="Rectangle 4"/>
          <p:cNvSpPr>
            <a:spLocks noChangeArrowheads="1"/>
          </p:cNvSpPr>
          <p:nvPr/>
        </p:nvSpPr>
        <p:spPr bwMode="auto">
          <a:xfrm>
            <a:off x="6335713" y="2063750"/>
            <a:ext cx="8286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/>
              <a:t>88%</a:t>
            </a:r>
          </a:p>
        </p:txBody>
      </p:sp>
      <p:sp>
        <p:nvSpPr>
          <p:cNvPr id="30755" name="Rectangle 4"/>
          <p:cNvSpPr>
            <a:spLocks noChangeArrowheads="1"/>
          </p:cNvSpPr>
          <p:nvPr/>
        </p:nvSpPr>
        <p:spPr bwMode="auto">
          <a:xfrm>
            <a:off x="7912100" y="2063750"/>
            <a:ext cx="7620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/>
              <a:t>98%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532563" y="2455863"/>
            <a:ext cx="377825" cy="2851150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8093075" y="2455863"/>
            <a:ext cx="371475" cy="3170237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758" name="Rectangle 17"/>
          <p:cNvSpPr>
            <a:spLocks noChangeArrowheads="1"/>
          </p:cNvSpPr>
          <p:nvPr/>
        </p:nvSpPr>
        <p:spPr bwMode="auto">
          <a:xfrm>
            <a:off x="1549400" y="2493963"/>
            <a:ext cx="87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30759" name="Rectangle 2"/>
          <p:cNvSpPr>
            <a:spLocks noChangeArrowheads="1"/>
          </p:cNvSpPr>
          <p:nvPr/>
        </p:nvSpPr>
        <p:spPr bwMode="auto">
          <a:xfrm>
            <a:off x="3035300" y="2452688"/>
            <a:ext cx="271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30760" name="Rectangle 86"/>
          <p:cNvSpPr>
            <a:spLocks noChangeArrowheads="1"/>
          </p:cNvSpPr>
          <p:nvPr/>
        </p:nvSpPr>
        <p:spPr bwMode="auto">
          <a:xfrm>
            <a:off x="6053138" y="2592388"/>
            <a:ext cx="2714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30761" name="Rectangle 17"/>
          <p:cNvSpPr>
            <a:spLocks noChangeArrowheads="1"/>
          </p:cNvSpPr>
          <p:nvPr/>
        </p:nvSpPr>
        <p:spPr bwMode="auto">
          <a:xfrm flipV="1">
            <a:off x="7654925" y="2746375"/>
            <a:ext cx="242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67" name="Rounded Rectangle 66"/>
          <p:cNvSpPr>
            <a:spLocks noChangeArrowheads="1"/>
          </p:cNvSpPr>
          <p:nvPr/>
        </p:nvSpPr>
        <p:spPr bwMode="auto">
          <a:xfrm>
            <a:off x="1382713" y="1895475"/>
            <a:ext cx="950912" cy="2746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>
            <a:solidFill>
              <a:srgbClr val="969696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300" dirty="0">
                <a:latin typeface="+mn-lt"/>
                <a:ea typeface="+mn-ea"/>
              </a:rPr>
              <a:t>p &lt; 0.005</a:t>
            </a:r>
            <a:endParaRPr lang="en-US" sz="1300" dirty="0">
              <a:latin typeface="+mj-lt"/>
              <a:ea typeface="+mn-ea"/>
            </a:endParaRPr>
          </a:p>
        </p:txBody>
      </p:sp>
      <p:sp>
        <p:nvSpPr>
          <p:cNvPr id="68" name="Rounded Rectangle 67"/>
          <p:cNvSpPr>
            <a:spLocks noChangeArrowheads="1"/>
          </p:cNvSpPr>
          <p:nvPr/>
        </p:nvSpPr>
        <p:spPr bwMode="auto">
          <a:xfrm>
            <a:off x="2936875" y="1895475"/>
            <a:ext cx="950913" cy="2746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>
            <a:solidFill>
              <a:srgbClr val="969696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300" dirty="0">
                <a:latin typeface="+mn-lt"/>
                <a:ea typeface="+mn-ea"/>
              </a:rPr>
              <a:t>p &lt; 0.005</a:t>
            </a:r>
            <a:endParaRPr lang="en-US" sz="1300" dirty="0">
              <a:latin typeface="+mj-lt"/>
              <a:ea typeface="+mn-ea"/>
            </a:endParaRPr>
          </a:p>
        </p:txBody>
      </p:sp>
      <p:sp>
        <p:nvSpPr>
          <p:cNvPr id="69" name="Rounded Rectangle 68"/>
          <p:cNvSpPr>
            <a:spLocks noChangeArrowheads="1"/>
          </p:cNvSpPr>
          <p:nvPr/>
        </p:nvSpPr>
        <p:spPr bwMode="auto">
          <a:xfrm>
            <a:off x="5980113" y="1895475"/>
            <a:ext cx="950912" cy="2746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>
            <a:solidFill>
              <a:srgbClr val="969696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300" dirty="0">
                <a:latin typeface="+mn-lt"/>
                <a:ea typeface="+mn-ea"/>
              </a:rPr>
              <a:t>p &lt; 0.005</a:t>
            </a:r>
            <a:endParaRPr lang="en-US" sz="1300" dirty="0">
              <a:latin typeface="+mj-lt"/>
              <a:ea typeface="+mn-ea"/>
            </a:endParaRPr>
          </a:p>
        </p:txBody>
      </p:sp>
      <p:sp>
        <p:nvSpPr>
          <p:cNvPr id="70" name="Rounded Rectangle 69"/>
          <p:cNvSpPr>
            <a:spLocks noChangeArrowheads="1"/>
          </p:cNvSpPr>
          <p:nvPr/>
        </p:nvSpPr>
        <p:spPr bwMode="auto">
          <a:xfrm>
            <a:off x="7534275" y="1895475"/>
            <a:ext cx="950913" cy="274638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9525">
            <a:solidFill>
              <a:srgbClr val="969696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300" dirty="0">
                <a:latin typeface="+mn-lt"/>
                <a:ea typeface="+mn-ea"/>
              </a:rPr>
              <a:t>p &lt; 0.005</a:t>
            </a:r>
            <a:endParaRPr lang="en-US" sz="1300" dirty="0">
              <a:latin typeface="+mj-lt"/>
              <a:ea typeface="+mn-ea"/>
            </a:endParaRPr>
          </a:p>
        </p:txBody>
      </p:sp>
      <p:sp>
        <p:nvSpPr>
          <p:cNvPr id="30766" name="Rounded Rectangle 51"/>
          <p:cNvSpPr>
            <a:spLocks noChangeArrowheads="1"/>
          </p:cNvSpPr>
          <p:nvPr/>
        </p:nvSpPr>
        <p:spPr bwMode="auto">
          <a:xfrm>
            <a:off x="1203325" y="5794375"/>
            <a:ext cx="1284288" cy="430213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/>
          </a:p>
        </p:txBody>
      </p:sp>
      <p:sp>
        <p:nvSpPr>
          <p:cNvPr id="30767" name="Rectangle 39"/>
          <p:cNvSpPr>
            <a:spLocks noChangeArrowheads="1"/>
          </p:cNvSpPr>
          <p:nvPr/>
        </p:nvSpPr>
        <p:spPr bwMode="auto">
          <a:xfrm>
            <a:off x="1290638" y="5822950"/>
            <a:ext cx="6064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30768" name="Rectangle 39"/>
          <p:cNvSpPr>
            <a:spLocks noChangeArrowheads="1"/>
          </p:cNvSpPr>
          <p:nvPr/>
        </p:nvSpPr>
        <p:spPr bwMode="auto">
          <a:xfrm>
            <a:off x="1971675" y="5822950"/>
            <a:ext cx="4667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</a:rPr>
              <a:t>1 Year</a:t>
            </a:r>
          </a:p>
        </p:txBody>
      </p:sp>
      <p:sp>
        <p:nvSpPr>
          <p:cNvPr id="30769" name="TextBox 4"/>
          <p:cNvSpPr txBox="1">
            <a:spLocks noChangeArrowheads="1"/>
          </p:cNvSpPr>
          <p:nvPr/>
        </p:nvSpPr>
        <p:spPr bwMode="auto">
          <a:xfrm>
            <a:off x="1504950" y="5989638"/>
            <a:ext cx="6921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N=151</a:t>
            </a:r>
          </a:p>
        </p:txBody>
      </p:sp>
      <p:sp>
        <p:nvSpPr>
          <p:cNvPr id="30770" name="Rounded Rectangle 51"/>
          <p:cNvSpPr>
            <a:spLocks noChangeArrowheads="1"/>
          </p:cNvSpPr>
          <p:nvPr/>
        </p:nvSpPr>
        <p:spPr bwMode="auto">
          <a:xfrm>
            <a:off x="2725738" y="5791200"/>
            <a:ext cx="1284287" cy="430213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/>
          </a:p>
        </p:txBody>
      </p:sp>
      <p:sp>
        <p:nvSpPr>
          <p:cNvPr id="30771" name="Rectangle 39"/>
          <p:cNvSpPr>
            <a:spLocks noChangeArrowheads="1"/>
          </p:cNvSpPr>
          <p:nvPr/>
        </p:nvSpPr>
        <p:spPr bwMode="auto">
          <a:xfrm>
            <a:off x="2813050" y="5821363"/>
            <a:ext cx="60801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30772" name="Rectangle 39"/>
          <p:cNvSpPr>
            <a:spLocks noChangeArrowheads="1"/>
          </p:cNvSpPr>
          <p:nvPr/>
        </p:nvSpPr>
        <p:spPr bwMode="auto">
          <a:xfrm>
            <a:off x="3457575" y="5821363"/>
            <a:ext cx="5397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</a:rPr>
              <a:t>5 Years</a:t>
            </a:r>
          </a:p>
        </p:txBody>
      </p:sp>
      <p:sp>
        <p:nvSpPr>
          <p:cNvPr id="30773" name="TextBox 65"/>
          <p:cNvSpPr txBox="1">
            <a:spLocks noChangeArrowheads="1"/>
          </p:cNvSpPr>
          <p:nvPr/>
        </p:nvSpPr>
        <p:spPr bwMode="auto">
          <a:xfrm>
            <a:off x="3057525" y="5988050"/>
            <a:ext cx="69056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N=106</a:t>
            </a:r>
          </a:p>
        </p:txBody>
      </p:sp>
      <p:sp>
        <p:nvSpPr>
          <p:cNvPr id="30774" name="Rounded Rectangle 70"/>
          <p:cNvSpPr>
            <a:spLocks noChangeArrowheads="1"/>
          </p:cNvSpPr>
          <p:nvPr/>
        </p:nvSpPr>
        <p:spPr bwMode="auto">
          <a:xfrm>
            <a:off x="5834063" y="5799138"/>
            <a:ext cx="1284287" cy="430212"/>
          </a:xfrm>
          <a:prstGeom prst="roundRect">
            <a:avLst>
              <a:gd name="adj" fmla="val 16667"/>
            </a:avLst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/>
          </a:p>
        </p:txBody>
      </p:sp>
      <p:sp>
        <p:nvSpPr>
          <p:cNvPr id="30775" name="Rectangle 39"/>
          <p:cNvSpPr>
            <a:spLocks noChangeArrowheads="1"/>
          </p:cNvSpPr>
          <p:nvPr/>
        </p:nvSpPr>
        <p:spPr bwMode="auto">
          <a:xfrm>
            <a:off x="5886450" y="5819775"/>
            <a:ext cx="60801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30776" name="Rectangle 39"/>
          <p:cNvSpPr>
            <a:spLocks noChangeArrowheads="1"/>
          </p:cNvSpPr>
          <p:nvPr/>
        </p:nvSpPr>
        <p:spPr bwMode="auto">
          <a:xfrm>
            <a:off x="6527800" y="5819775"/>
            <a:ext cx="4667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</a:rPr>
              <a:t>1 Year</a:t>
            </a:r>
          </a:p>
        </p:txBody>
      </p:sp>
      <p:sp>
        <p:nvSpPr>
          <p:cNvPr id="30777" name="TextBox 83"/>
          <p:cNvSpPr txBox="1">
            <a:spLocks noChangeArrowheads="1"/>
          </p:cNvSpPr>
          <p:nvPr/>
        </p:nvSpPr>
        <p:spPr bwMode="auto">
          <a:xfrm>
            <a:off x="6172200" y="5980113"/>
            <a:ext cx="6000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EAEAEA"/>
                </a:solidFill>
              </a:rPr>
              <a:t>N=66</a:t>
            </a:r>
          </a:p>
        </p:txBody>
      </p:sp>
      <p:sp>
        <p:nvSpPr>
          <p:cNvPr id="30778" name="Rounded Rectangle 84"/>
          <p:cNvSpPr>
            <a:spLocks noChangeArrowheads="1"/>
          </p:cNvSpPr>
          <p:nvPr/>
        </p:nvSpPr>
        <p:spPr bwMode="auto">
          <a:xfrm>
            <a:off x="7350125" y="5788025"/>
            <a:ext cx="1284288" cy="430213"/>
          </a:xfrm>
          <a:prstGeom prst="roundRect">
            <a:avLst>
              <a:gd name="adj" fmla="val 16667"/>
            </a:avLst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600" dirty="0"/>
          </a:p>
        </p:txBody>
      </p:sp>
      <p:sp>
        <p:nvSpPr>
          <p:cNvPr id="30779" name="Rectangle 39"/>
          <p:cNvSpPr>
            <a:spLocks noChangeArrowheads="1"/>
          </p:cNvSpPr>
          <p:nvPr/>
        </p:nvSpPr>
        <p:spPr bwMode="auto">
          <a:xfrm>
            <a:off x="7392988" y="5826125"/>
            <a:ext cx="6080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</a:rPr>
              <a:t>Baseline</a:t>
            </a:r>
          </a:p>
        </p:txBody>
      </p:sp>
      <p:sp>
        <p:nvSpPr>
          <p:cNvPr id="30780" name="Rectangle 39"/>
          <p:cNvSpPr>
            <a:spLocks noChangeArrowheads="1"/>
          </p:cNvSpPr>
          <p:nvPr/>
        </p:nvSpPr>
        <p:spPr bwMode="auto">
          <a:xfrm>
            <a:off x="8050213" y="5826125"/>
            <a:ext cx="5397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rgbClr val="FFFFFF"/>
                </a:solidFill>
              </a:rPr>
              <a:t>5 Years</a:t>
            </a:r>
          </a:p>
        </p:txBody>
      </p:sp>
      <p:sp>
        <p:nvSpPr>
          <p:cNvPr id="30781" name="TextBox 87"/>
          <p:cNvSpPr txBox="1">
            <a:spLocks noChangeArrowheads="1"/>
          </p:cNvSpPr>
          <p:nvPr/>
        </p:nvSpPr>
        <p:spPr bwMode="auto">
          <a:xfrm>
            <a:off x="7716838" y="5969000"/>
            <a:ext cx="6000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EAEAEA"/>
                </a:solidFill>
              </a:rPr>
              <a:t>N=42</a:t>
            </a:r>
          </a:p>
        </p:txBody>
      </p:sp>
      <p:sp>
        <p:nvSpPr>
          <p:cNvPr id="30782" name="Rectangle 39"/>
          <p:cNvSpPr>
            <a:spLocks noChangeArrowheads="1"/>
          </p:cNvSpPr>
          <p:nvPr/>
        </p:nvSpPr>
        <p:spPr bwMode="auto">
          <a:xfrm>
            <a:off x="2206625" y="6581775"/>
            <a:ext cx="47402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N = survivors with paired data; p-values for descriptive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8940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Down Arrow 40"/>
          <p:cNvSpPr>
            <a:spLocks noChangeArrowheads="1"/>
          </p:cNvSpPr>
          <p:nvPr/>
        </p:nvSpPr>
        <p:spPr bwMode="auto">
          <a:xfrm rot="-1800000">
            <a:off x="5459413" y="3027344"/>
            <a:ext cx="192087" cy="446087"/>
          </a:xfrm>
          <a:prstGeom prst="down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707070">
                  <a:alpha val="0"/>
                </a:srgbClr>
              </a:gs>
              <a:gs pos="100000">
                <a:srgbClr val="C2C2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600" baseline="70000" dirty="0">
              <a:solidFill>
                <a:schemeClr val="bg1"/>
              </a:solidFill>
            </a:endParaRPr>
          </a:p>
        </p:txBody>
      </p:sp>
      <p:sp>
        <p:nvSpPr>
          <p:cNvPr id="102402" name="Down Arrow 41"/>
          <p:cNvSpPr>
            <a:spLocks noChangeArrowheads="1"/>
          </p:cNvSpPr>
          <p:nvPr/>
        </p:nvSpPr>
        <p:spPr bwMode="auto">
          <a:xfrm rot="1800000" flipH="1">
            <a:off x="3735388" y="3027344"/>
            <a:ext cx="192087" cy="446087"/>
          </a:xfrm>
          <a:prstGeom prst="down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707070">
                  <a:alpha val="0"/>
                </a:srgbClr>
              </a:gs>
              <a:gs pos="100000">
                <a:srgbClr val="C2C2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600" baseline="70000" dirty="0">
              <a:solidFill>
                <a:schemeClr val="bg1"/>
              </a:solidFill>
            </a:endParaRPr>
          </a:p>
        </p:txBody>
      </p:sp>
      <p:sp>
        <p:nvSpPr>
          <p:cNvPr id="102403" name="Down Arrow 7"/>
          <p:cNvSpPr>
            <a:spLocks noChangeArrowheads="1"/>
          </p:cNvSpPr>
          <p:nvPr/>
        </p:nvSpPr>
        <p:spPr bwMode="auto">
          <a:xfrm>
            <a:off x="2139950" y="4311453"/>
            <a:ext cx="192088" cy="719137"/>
          </a:xfrm>
          <a:prstGeom prst="downArrow">
            <a:avLst>
              <a:gd name="adj1" fmla="val 50000"/>
              <a:gd name="adj2" fmla="val 49969"/>
            </a:avLst>
          </a:prstGeom>
          <a:gradFill rotWithShape="1">
            <a:gsLst>
              <a:gs pos="0">
                <a:srgbClr val="707070">
                  <a:alpha val="0"/>
                </a:srgbClr>
              </a:gs>
              <a:gs pos="100000">
                <a:srgbClr val="C2C2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600" baseline="70000" dirty="0">
              <a:solidFill>
                <a:schemeClr val="bg1"/>
              </a:solidFill>
            </a:endParaRPr>
          </a:p>
        </p:txBody>
      </p:sp>
      <p:sp>
        <p:nvSpPr>
          <p:cNvPr id="102404" name="Down Arrow 39"/>
          <p:cNvSpPr>
            <a:spLocks noChangeArrowheads="1"/>
          </p:cNvSpPr>
          <p:nvPr/>
        </p:nvSpPr>
        <p:spPr bwMode="auto">
          <a:xfrm>
            <a:off x="6818313" y="4311453"/>
            <a:ext cx="192087" cy="719137"/>
          </a:xfrm>
          <a:prstGeom prst="downArrow">
            <a:avLst>
              <a:gd name="adj1" fmla="val 50000"/>
              <a:gd name="adj2" fmla="val 49969"/>
            </a:avLst>
          </a:prstGeom>
          <a:gradFill rotWithShape="1">
            <a:gsLst>
              <a:gs pos="0">
                <a:srgbClr val="707070">
                  <a:alpha val="0"/>
                </a:srgbClr>
              </a:gs>
              <a:gs pos="100000">
                <a:srgbClr val="C2C2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600" baseline="70000" dirty="0">
              <a:solidFill>
                <a:schemeClr val="bg1"/>
              </a:solidFill>
            </a:endParaRPr>
          </a:p>
        </p:txBody>
      </p:sp>
      <p:sp>
        <p:nvSpPr>
          <p:cNvPr id="39" name="Rectangle 81"/>
          <p:cNvSpPr>
            <a:spLocks noChangeArrowheads="1"/>
          </p:cNvSpPr>
          <p:nvPr/>
        </p:nvSpPr>
        <p:spPr bwMode="auto">
          <a:xfrm>
            <a:off x="5145088" y="3457378"/>
            <a:ext cx="3536950" cy="123031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rgbClr val="C2C2C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accent3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2" name="Rectangle 67"/>
          <p:cNvSpPr>
            <a:spLocks noChangeArrowheads="1"/>
          </p:cNvSpPr>
          <p:nvPr/>
        </p:nvSpPr>
        <p:spPr bwMode="auto">
          <a:xfrm>
            <a:off x="1455738" y="5037814"/>
            <a:ext cx="6232525" cy="105727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rgbClr val="C2C2C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accent3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8" name="Rectangle 81"/>
          <p:cNvSpPr>
            <a:spLocks noChangeArrowheads="1"/>
          </p:cNvSpPr>
          <p:nvPr/>
        </p:nvSpPr>
        <p:spPr bwMode="auto">
          <a:xfrm>
            <a:off x="468313" y="3457378"/>
            <a:ext cx="3536950" cy="1230312"/>
          </a:xfrm>
          <a:prstGeom prst="roundRect">
            <a:avLst/>
          </a:prstGeom>
          <a:gradFill flip="none" rotWithShape="1">
            <a:gsLst>
              <a:gs pos="0">
                <a:srgbClr val="007000"/>
              </a:gs>
              <a:gs pos="100000">
                <a:srgbClr val="00A800"/>
              </a:gs>
            </a:gsLst>
            <a:lin ang="16200000" scaled="1"/>
            <a:tileRect/>
          </a:gradFill>
          <a:ln w="19050">
            <a:solidFill>
              <a:srgbClr val="C2C2C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accent3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Rectangle 64"/>
          <p:cNvSpPr>
            <a:spLocks noChangeArrowheads="1"/>
          </p:cNvSpPr>
          <p:nvPr/>
        </p:nvSpPr>
        <p:spPr bwMode="auto">
          <a:xfrm>
            <a:off x="1388119" y="889333"/>
            <a:ext cx="63677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430 </a:t>
            </a:r>
            <a:r>
              <a:rPr lang="en-US" sz="32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patients </a:t>
            </a:r>
            <a:r>
              <a:rPr lang="en-US" sz="320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at </a:t>
            </a:r>
            <a:r>
              <a:rPr lang="en-US" sz="32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up to 75 US sites</a:t>
            </a:r>
            <a:endParaRPr lang="en-US" sz="24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9" name="Rectangle 66"/>
          <p:cNvSpPr>
            <a:spLocks noChangeArrowheads="1"/>
          </p:cNvSpPr>
          <p:nvPr/>
        </p:nvSpPr>
        <p:spPr bwMode="auto">
          <a:xfrm>
            <a:off x="3075881" y="2665751"/>
            <a:ext cx="299223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Randomize 1:1</a:t>
            </a:r>
            <a:endParaRPr lang="en-US" sz="24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13" name="Rectangle 70"/>
          <p:cNvSpPr>
            <a:spLocks noChangeArrowheads="1"/>
          </p:cNvSpPr>
          <p:nvPr/>
        </p:nvSpPr>
        <p:spPr bwMode="auto">
          <a:xfrm>
            <a:off x="2828925" y="5051149"/>
            <a:ext cx="3482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FFFFFF"/>
                </a:solidFill>
                <a:latin typeface="+mn-lt"/>
                <a:cs typeface="Arial" pitchFamily="34" charset="0"/>
              </a:rPr>
              <a:t>Clinical and TTE follow-up:  </a:t>
            </a:r>
            <a:endParaRPr lang="en-US" sz="180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72"/>
          <p:cNvSpPr>
            <a:spLocks noChangeArrowheads="1"/>
          </p:cNvSpPr>
          <p:nvPr/>
        </p:nvSpPr>
        <p:spPr bwMode="auto">
          <a:xfrm>
            <a:off x="1699452" y="5417981"/>
            <a:ext cx="588994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2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Baseline, Treatment, 1-week (phone),</a:t>
            </a:r>
            <a:r>
              <a:rPr lang="en-US" sz="2200" dirty="0" smtClean="0">
                <a:solidFill>
                  <a:srgbClr val="FFFFFF"/>
                </a:solidFill>
                <a:latin typeface="+mn-lt"/>
                <a:cs typeface="Arial" pitchFamily="34" charset="0"/>
              </a:rPr>
              <a:t> 1</a:t>
            </a:r>
            <a:r>
              <a:rPr lang="en-US" sz="2200" dirty="0">
                <a:solidFill>
                  <a:srgbClr val="FFFFFF"/>
                </a:solidFill>
                <a:latin typeface="+mn-lt"/>
                <a:cs typeface="Arial" pitchFamily="34" charset="0"/>
              </a:rPr>
              <a:t>, 6, 12, </a:t>
            </a:r>
            <a:endParaRPr lang="en-US" sz="2200" dirty="0" smtClean="0">
              <a:solidFill>
                <a:srgbClr val="FFFFFF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en-US" sz="2200" dirty="0" smtClean="0">
                <a:solidFill>
                  <a:srgbClr val="FFFFFF"/>
                </a:solidFill>
                <a:latin typeface="+mn-lt"/>
                <a:cs typeface="Arial" pitchFamily="34" charset="0"/>
              </a:rPr>
              <a:t>18</a:t>
            </a:r>
            <a:r>
              <a:rPr lang="en-US" sz="2200" dirty="0">
                <a:solidFill>
                  <a:srgbClr val="FFFFFF"/>
                </a:solidFill>
                <a:latin typeface="+mn-lt"/>
                <a:cs typeface="Arial" pitchFamily="34" charset="0"/>
              </a:rPr>
              <a:t>, 24, 36, 48, 60 months </a:t>
            </a:r>
            <a:endParaRPr lang="en-US" sz="180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5583238" y="3460554"/>
            <a:ext cx="2660650" cy="1126570"/>
            <a:chOff x="5827296" y="3490182"/>
            <a:chExt cx="2659382" cy="1127051"/>
          </a:xfrm>
        </p:grpSpPr>
        <p:sp>
          <p:nvSpPr>
            <p:cNvPr id="21" name="Rectangle 78"/>
            <p:cNvSpPr>
              <a:spLocks noChangeArrowheads="1"/>
            </p:cNvSpPr>
            <p:nvPr/>
          </p:nvSpPr>
          <p:spPr bwMode="auto">
            <a:xfrm>
              <a:off x="5827296" y="3490182"/>
              <a:ext cx="2659382" cy="800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Control group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FFFFFF"/>
                  </a:solidFill>
                  <a:latin typeface="+mn-lt"/>
                  <a:cs typeface="Arial" pitchFamily="34" charset="0"/>
                </a:rPr>
                <a:t>Standard of care</a:t>
              </a:r>
              <a:endParaRPr lang="en-US" sz="28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23" name="Rectangle 80"/>
            <p:cNvSpPr>
              <a:spLocks noChangeArrowheads="1"/>
            </p:cNvSpPr>
            <p:nvPr/>
          </p:nvSpPr>
          <p:spPr bwMode="auto">
            <a:xfrm>
              <a:off x="6698745" y="4247743"/>
              <a:ext cx="916482" cy="369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400" dirty="0" smtClean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N=215</a:t>
              </a:r>
              <a:endParaRPr lang="en-US" sz="2400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sp>
        <p:nvSpPr>
          <p:cNvPr id="102413" name="Rectangle 84"/>
          <p:cNvSpPr>
            <a:spLocks noChangeArrowheads="1"/>
          </p:cNvSpPr>
          <p:nvPr/>
        </p:nvSpPr>
        <p:spPr bwMode="auto">
          <a:xfrm>
            <a:off x="-38392" y="1732698"/>
            <a:ext cx="922078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Symptomatic </a:t>
            </a: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heart failure subjects who are treated per standard of care </a:t>
            </a:r>
            <a:endParaRPr lang="en-US" sz="1800" dirty="0" smtClean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  <a:p>
            <a:pPr algn="ctr"/>
            <a:r>
              <a:rPr lang="en-US" sz="180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Determined </a:t>
            </a: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by the site’s local heart </a:t>
            </a:r>
            <a:r>
              <a:rPr lang="en-US" sz="180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team </a:t>
            </a: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as</a:t>
            </a:r>
            <a:r>
              <a:rPr lang="en-US" sz="180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 not </a:t>
            </a: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appropriate for </a:t>
            </a:r>
            <a:r>
              <a:rPr lang="en-US" sz="180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mitral </a:t>
            </a: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valve </a:t>
            </a:r>
            <a:r>
              <a:rPr lang="en-US" sz="180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surgery</a:t>
            </a:r>
            <a:endParaRPr lang="en-US" sz="1800" baseline="300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" name="Rectangle 87"/>
          <p:cNvSpPr>
            <a:spLocks noChangeArrowheads="1"/>
          </p:cNvSpPr>
          <p:nvPr/>
        </p:nvSpPr>
        <p:spPr bwMode="auto">
          <a:xfrm>
            <a:off x="2825502" y="2348251"/>
            <a:ext cx="34929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cs typeface="Arial" charset="0"/>
              </a:rPr>
              <a:t>Specific valve anatomic criteria</a:t>
            </a:r>
          </a:p>
        </p:txBody>
      </p:sp>
      <p:sp>
        <p:nvSpPr>
          <p:cNvPr id="33" name="Rectangle 90"/>
          <p:cNvSpPr>
            <a:spLocks noChangeArrowheads="1"/>
          </p:cNvSpPr>
          <p:nvPr/>
        </p:nvSpPr>
        <p:spPr bwMode="auto">
          <a:xfrm>
            <a:off x="1533525" y="3652640"/>
            <a:ext cx="14065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FFFF"/>
                </a:solidFill>
                <a:latin typeface="+mn-lt"/>
                <a:cs typeface="Arial" pitchFamily="34" charset="0"/>
              </a:rPr>
              <a:t>MitraClip</a:t>
            </a:r>
            <a:endParaRPr lang="en-US" sz="240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Rectangle 91"/>
          <p:cNvSpPr>
            <a:spLocks noChangeArrowheads="1"/>
          </p:cNvSpPr>
          <p:nvPr/>
        </p:nvSpPr>
        <p:spPr bwMode="auto">
          <a:xfrm>
            <a:off x="1778328" y="4143178"/>
            <a:ext cx="916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N=215</a:t>
            </a:r>
            <a:endParaRPr lang="en-US" sz="20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Rectangle 84"/>
          <p:cNvSpPr>
            <a:spLocks noChangeArrowheads="1"/>
          </p:cNvSpPr>
          <p:nvPr/>
        </p:nvSpPr>
        <p:spPr bwMode="auto">
          <a:xfrm>
            <a:off x="2728723" y="1428284"/>
            <a:ext cx="3686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Significant FMR (≥3+ by core lab)</a:t>
            </a:r>
            <a:endParaRPr lang="en-US" sz="18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102418" name="Picture 2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8863" y="288925"/>
            <a:ext cx="159385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8"/>
          <p:cNvSpPr txBox="1">
            <a:spLocks noChangeArrowheads="1"/>
          </p:cNvSpPr>
          <p:nvPr/>
        </p:nvSpPr>
        <p:spPr bwMode="auto">
          <a:xfrm>
            <a:off x="1219200" y="-146517"/>
            <a:ext cx="656590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4400" dirty="0" smtClean="0"/>
              <a:t>COAPT Trial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0" y="6325770"/>
            <a:ext cx="9293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b="1" dirty="0" smtClean="0">
                <a:solidFill>
                  <a:srgbClr val="000000"/>
                </a:solidFill>
              </a:rPr>
              <a:t>1</a:t>
            </a:r>
            <a:r>
              <a:rPr lang="en-US" b="1" baseline="30000" dirty="0" smtClean="0">
                <a:solidFill>
                  <a:srgbClr val="000000"/>
                </a:solidFill>
              </a:rPr>
              <a:t>0</a:t>
            </a:r>
            <a:r>
              <a:rPr lang="en-US" b="1" dirty="0" smtClean="0">
                <a:solidFill>
                  <a:srgbClr val="000000"/>
                </a:solidFill>
              </a:rPr>
              <a:t> EP: CHF hospitalizations (Effectiveness) + Safety 1</a:t>
            </a:r>
            <a:r>
              <a:rPr lang="en-US" b="1" baseline="30000" dirty="0" smtClean="0">
                <a:solidFill>
                  <a:srgbClr val="000000"/>
                </a:solidFill>
              </a:rPr>
              <a:t>0</a:t>
            </a:r>
            <a:r>
              <a:rPr lang="en-US" b="1" dirty="0" smtClean="0">
                <a:solidFill>
                  <a:srgbClr val="000000"/>
                </a:solidFill>
              </a:rPr>
              <a:t> EPs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19179" y="1108872"/>
            <a:ext cx="5032375" cy="5321300"/>
            <a:chOff x="772948" y="919692"/>
            <a:chExt cx="5715000" cy="5638587"/>
          </a:xfrm>
        </p:grpSpPr>
        <p:sp>
          <p:nvSpPr>
            <p:cNvPr id="8" name="Rectangle 7"/>
            <p:cNvSpPr/>
            <p:nvPr/>
          </p:nvSpPr>
          <p:spPr bwMode="auto">
            <a:xfrm>
              <a:off x="772948" y="919692"/>
              <a:ext cx="5715000" cy="563858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accent1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prstClr val="black"/>
                </a:solidFill>
                <a:latin typeface="Tahoma" pitchFamily="-108" charset="0"/>
              </a:endParaRPr>
            </a:p>
          </p:txBody>
        </p:sp>
        <p:sp>
          <p:nvSpPr>
            <p:cNvPr id="49159" name="Rectangle 5"/>
            <p:cNvSpPr>
              <a:spLocks noChangeArrowheads="1"/>
            </p:cNvSpPr>
            <p:nvPr/>
          </p:nvSpPr>
          <p:spPr bwMode="auto">
            <a:xfrm>
              <a:off x="1273505" y="5985418"/>
              <a:ext cx="4813300" cy="423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dirty="0">
                  <a:solidFill>
                    <a:srgbClr val="002C56"/>
                  </a:solidFill>
                  <a:latin typeface="Century Gothic"/>
                  <a:cs typeface="Century Gothic"/>
                </a:rPr>
                <a:t>CARILLON Mitral Contour System</a:t>
              </a:r>
            </a:p>
          </p:txBody>
        </p:sp>
        <p:pic>
          <p:nvPicPr>
            <p:cNvPr id="49160" name="Picture 6" descr="Heart(50%)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92938" y="996332"/>
              <a:ext cx="5562600" cy="4967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54" name="Picture 7" descr="implant-angle-2"/>
          <p:cNvPicPr>
            <a:picLocks noChangeAspect="1" noChangeArrowheads="1"/>
          </p:cNvPicPr>
          <p:nvPr/>
        </p:nvPicPr>
        <p:blipFill>
          <a:blip r:embed="rId3"/>
          <a:srcRect l="18134" t="43201" r="18134" b="43201"/>
          <a:stretch>
            <a:fillRect/>
          </a:stretch>
        </p:blipFill>
        <p:spPr bwMode="auto">
          <a:xfrm>
            <a:off x="5632452" y="3495691"/>
            <a:ext cx="2378075" cy="677863"/>
          </a:xfrm>
          <a:prstGeom prst="rect">
            <a:avLst/>
          </a:prstGeom>
          <a:noFill/>
          <a:ln w="12700">
            <a:solidFill>
              <a:schemeClr val="accent1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Figure 1 Carillon Device v2.tif"/>
          <p:cNvPicPr>
            <a:picLocks noChangeAspect="1"/>
          </p:cNvPicPr>
          <p:nvPr/>
        </p:nvPicPr>
        <p:blipFill>
          <a:blip r:embed="rId4"/>
          <a:srcRect t="19815" b="6424"/>
          <a:stretch>
            <a:fillRect/>
          </a:stretch>
        </p:blipFill>
        <p:spPr>
          <a:xfrm>
            <a:off x="5303839" y="1566878"/>
            <a:ext cx="3079750" cy="1682751"/>
          </a:xfrm>
          <a:prstGeom prst="rect">
            <a:avLst/>
          </a:prstGeom>
          <a:ln>
            <a:solidFill>
              <a:schemeClr val="accent1">
                <a:lumMod val="90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915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7239000" y="2917828"/>
            <a:ext cx="1009650" cy="280988"/>
          </a:xfrm>
        </p:spPr>
      </p:pic>
      <p:sp>
        <p:nvSpPr>
          <p:cNvPr id="49157" name="TextBox 10"/>
          <p:cNvSpPr txBox="1">
            <a:spLocks noChangeArrowheads="1"/>
          </p:cNvSpPr>
          <p:nvPr/>
        </p:nvSpPr>
        <p:spPr bwMode="auto">
          <a:xfrm>
            <a:off x="0" y="252415"/>
            <a:ext cx="9144000" cy="65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577" tIns="51289" rIns="102577" bIns="51289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0" hangingPunct="0"/>
            <a:r>
              <a:rPr lang="en-US" sz="3600" b="1" dirty="0">
                <a:solidFill>
                  <a:srgbClr val="000000"/>
                </a:solidFill>
                <a:latin typeface="Century Gothic"/>
                <a:cs typeface="Century Gothic"/>
              </a:rPr>
              <a:t>Coronary Sinus- Indirect Annuloplasty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96150" y="2819400"/>
            <a:ext cx="10096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0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9345" y="1596373"/>
            <a:ext cx="2040737" cy="2082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2819" y="1669192"/>
            <a:ext cx="2057866" cy="2010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 rot="10800000" flipV="1">
            <a:off x="4484688" y="1303338"/>
            <a:ext cx="2112962" cy="798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Standard Annuloplasty</a:t>
            </a:r>
          </a:p>
          <a:p>
            <a:pPr>
              <a:defRPr/>
            </a:pPr>
            <a:r>
              <a:rPr lang="en-US" dirty="0" smtClean="0"/>
              <a:t> (open heart surgery)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2114550" y="1333500"/>
            <a:ext cx="2112963" cy="7381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/>
              <a:t>Cardioband percutaneously implanted</a:t>
            </a:r>
          </a:p>
          <a:p>
            <a:pPr algn="ctr">
              <a:defRPr/>
            </a:pPr>
            <a:r>
              <a:rPr lang="en-US" sz="1400" dirty="0"/>
              <a:t> in a pig</a:t>
            </a:r>
          </a:p>
        </p:txBody>
      </p:sp>
      <p:sp>
        <p:nvSpPr>
          <p:cNvPr id="84998" name="Title 1"/>
          <p:cNvSpPr>
            <a:spLocks noGrp="1"/>
          </p:cNvSpPr>
          <p:nvPr>
            <p:ph type="title" idx="4294967295"/>
          </p:nvPr>
        </p:nvSpPr>
        <p:spPr>
          <a:xfrm>
            <a:off x="914400" y="46038"/>
            <a:ext cx="8229600" cy="1143000"/>
          </a:xfrm>
        </p:spPr>
        <p:txBody>
          <a:bodyPr/>
          <a:lstStyle/>
          <a:p>
            <a:pPr algn="l"/>
            <a:r>
              <a:rPr lang="en-US" altLang="en-US" sz="3200" b="1" dirty="0" smtClean="0"/>
              <a:t>“Surgical Results Delivered Via Catheter”</a:t>
            </a:r>
            <a:endParaRPr lang="he-IL" altLang="en-US" sz="3200" b="1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529082" y="3963674"/>
            <a:ext cx="2021264" cy="1881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2152817" y="3932343"/>
            <a:ext cx="2057868" cy="1913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TextBox 14"/>
          <p:cNvSpPr txBox="1"/>
          <p:nvPr/>
        </p:nvSpPr>
        <p:spPr>
          <a:xfrm rot="10800000" flipV="1">
            <a:off x="2151063" y="3916363"/>
            <a:ext cx="2057400" cy="314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400" dirty="0">
                <a:solidFill>
                  <a:srgbClr val="000000"/>
                </a:solidFill>
                <a:cs typeface="Arial" pitchFamily="34" charset="0"/>
              </a:rPr>
              <a:t>TEE patient </a:t>
            </a:r>
          </a:p>
        </p:txBody>
      </p:sp>
      <p:sp>
        <p:nvSpPr>
          <p:cNvPr id="14" name="TextBox 13"/>
          <p:cNvSpPr txBox="1"/>
          <p:nvPr/>
        </p:nvSpPr>
        <p:spPr>
          <a:xfrm rot="10800000" flipV="1">
            <a:off x="4484688" y="3892550"/>
            <a:ext cx="2112962" cy="3079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/>
              <a:t>TEE Commercial band</a:t>
            </a:r>
          </a:p>
        </p:txBody>
      </p:sp>
    </p:spTree>
    <p:extLst>
      <p:ext uri="{BB962C8B-B14F-4D97-AF65-F5344CB8AC3E}">
        <p14:creationId xmlns:p14="http://schemas.microsoft.com/office/powerpoint/2010/main" val="15265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halie\Desktop\TF_IFU\Photos\Valtech_39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" y="1474877"/>
            <a:ext cx="4694573" cy="24121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943600" y="6585143"/>
            <a:ext cx="3065416" cy="27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577" tIns="51289" rIns="102577" bIns="51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100" i="1" dirty="0">
                <a:solidFill>
                  <a:srgbClr val="1A0780"/>
                </a:solidFill>
                <a:latin typeface="Century Gothic"/>
                <a:cs typeface="Century Gothic"/>
              </a:rPr>
              <a:t>FIM procedure (F. Maisano)</a:t>
            </a:r>
            <a:endParaRPr lang="he-IL" sz="1100" i="1" dirty="0">
              <a:solidFill>
                <a:srgbClr val="1A0780"/>
              </a:solidFill>
              <a:latin typeface="Century Gothic"/>
              <a:cs typeface="Century Gothic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-266701" y="3818045"/>
            <a:ext cx="9000374" cy="92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577" tIns="51289" rIns="102577" bIns="51289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lvl="1" eaLnBrk="1" hangingPunct="1">
              <a:buClr>
                <a:schemeClr val="accent1">
                  <a:lumMod val="90000"/>
                </a:schemeClr>
              </a:buClr>
              <a:buFont typeface="Arial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Century Gothic"/>
                <a:cs typeface="Century Gothic"/>
              </a:rPr>
              <a:t>Surgical band delivered via transfemoral venous access</a:t>
            </a:r>
          </a:p>
          <a:p>
            <a:pPr lvl="1" eaLnBrk="1" hangingPunct="1">
              <a:buClr>
                <a:schemeClr val="accent1">
                  <a:lumMod val="90000"/>
                </a:schemeClr>
              </a:buClr>
              <a:buFont typeface="Arial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Century Gothic"/>
                <a:cs typeface="Century Gothic"/>
              </a:rPr>
              <a:t>Implanted on the supra-annular position, similar to the surgical treatment</a:t>
            </a:r>
          </a:p>
          <a:p>
            <a:pPr lvl="1" eaLnBrk="1" hangingPunct="1">
              <a:buClr>
                <a:schemeClr val="accent1">
                  <a:lumMod val="90000"/>
                </a:schemeClr>
              </a:buClr>
              <a:buFont typeface="Arial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Century Gothic"/>
                <a:cs typeface="Century Gothic"/>
              </a:rPr>
              <a:t>Bi-lateral controlled adjustment of the posterior annulus for optimal hemodynamic results</a:t>
            </a:r>
          </a:p>
        </p:txBody>
      </p:sp>
      <p:pic>
        <p:nvPicPr>
          <p:cNvPr id="8" name="6. first anchor 3D SURGICAL 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" y="4584495"/>
            <a:ext cx="2550381" cy="1985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65" y="2212119"/>
            <a:ext cx="1497506" cy="95667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 flipV="1">
            <a:off x="3016451" y="3046426"/>
            <a:ext cx="376014" cy="173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1. guide catheter CARDIOBAND.mov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22887" y="4570413"/>
            <a:ext cx="2548756" cy="1999795"/>
          </a:xfrm>
          <a:prstGeom prst="rect">
            <a:avLst/>
          </a:prstGeom>
        </p:spPr>
      </p:pic>
      <p:pic>
        <p:nvPicPr>
          <p:cNvPr id="11" name="23. SIXTH anchor 3D VIEW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rcRect l="16512" r="16512"/>
          <a:stretch>
            <a:fillRect/>
          </a:stretch>
        </p:blipFill>
        <p:spPr>
          <a:xfrm>
            <a:off x="4971644" y="4570412"/>
            <a:ext cx="2088387" cy="2008189"/>
          </a:xfrm>
          <a:prstGeom prst="rect">
            <a:avLst/>
          </a:prstGeom>
        </p:spPr>
      </p:pic>
      <p:pic>
        <p:nvPicPr>
          <p:cNvPr id="12" name="32. BEYOND THE POSTERIOR COMMISSURE 3D VIEW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60030" y="4570412"/>
            <a:ext cx="2083970" cy="2008189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346092"/>
            <a:ext cx="8991600" cy="79690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Percutaneous Direct Annuloplasty</a:t>
            </a:r>
            <a:br>
              <a:rPr lang="en-US" sz="3600" dirty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>with the Adjustable Cardioband</a:t>
            </a:r>
          </a:p>
        </p:txBody>
      </p:sp>
      <p:pic>
        <p:nvPicPr>
          <p:cNvPr id="2" name="CardioBand TF short &amp; fast.mp4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80819" y="1322458"/>
            <a:ext cx="3674291" cy="244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4870" y="188928"/>
            <a:ext cx="4481396" cy="6556344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1" y="680509"/>
            <a:ext cx="4453467" cy="75565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Transcatheter Mitral</a:t>
            </a:r>
            <a:br>
              <a:rPr lang="en-US" sz="3600" b="1" dirty="0" smtClean="0"/>
            </a:br>
            <a:r>
              <a:rPr lang="en-US" sz="3600" b="1" dirty="0" smtClean="0"/>
              <a:t>Valve Replacement </a:t>
            </a:r>
            <a:br>
              <a:rPr lang="en-US" sz="3600" b="1" dirty="0" smtClean="0"/>
            </a:br>
            <a:endParaRPr lang="en-US" sz="3600" b="1" dirty="0">
              <a:solidFill>
                <a:srgbClr val="FFCC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803" y="6495404"/>
            <a:ext cx="1484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0" i="0" dirty="0" smtClean="0">
                <a:solidFill>
                  <a:schemeClr val="tx1"/>
                </a:solidFill>
              </a:rPr>
              <a:t>Maisano EHJ 2015</a:t>
            </a:r>
            <a:endParaRPr lang="en-US" sz="1200" b="0" i="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r="15173"/>
          <a:stretch/>
        </p:blipFill>
        <p:spPr>
          <a:xfrm>
            <a:off x="248472" y="1839459"/>
            <a:ext cx="1693287" cy="1904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r="6208"/>
          <a:stretch/>
        </p:blipFill>
        <p:spPr>
          <a:xfrm>
            <a:off x="2081151" y="1839459"/>
            <a:ext cx="2202578" cy="1895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" b="995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9" y="4084816"/>
            <a:ext cx="1782553" cy="189547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/>
          <p:cNvSpPr txBox="1"/>
          <p:nvPr/>
        </p:nvSpPr>
        <p:spPr>
          <a:xfrm>
            <a:off x="243310" y="3328482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0" dirty="0" smtClean="0">
                <a:solidFill>
                  <a:srgbClr val="000000"/>
                </a:solidFill>
              </a:rPr>
              <a:t>TA</a:t>
            </a:r>
            <a:endParaRPr lang="en-US" sz="2000" i="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8783" y="3328482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0" dirty="0" smtClean="0">
                <a:solidFill>
                  <a:srgbClr val="000000"/>
                </a:solidFill>
              </a:rPr>
              <a:t>Tat</a:t>
            </a:r>
            <a:endParaRPr lang="en-US" sz="2000" i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7975" y="4079448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 smtClean="0">
                <a:solidFill>
                  <a:schemeClr val="bg2"/>
                </a:solidFill>
              </a:rPr>
              <a:t>TS</a:t>
            </a:r>
            <a:endParaRPr lang="en-US" sz="2000" i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 bwMode="auto">
          <a:xfrm>
            <a:off x="0" y="3048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i="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TENDYNE</a:t>
            </a:r>
            <a:endParaRPr lang="en-US" b="0" i="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0127" y="4017612"/>
            <a:ext cx="45513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244475" algn="l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altLang="zh-CN" sz="2800" b="0" i="0" dirty="0" smtClean="0">
                <a:solidFill>
                  <a:srgbClr val="000000"/>
                </a:solidFill>
                <a:effectLst>
                  <a:outerShdw dist="38100" sx="0" sy="0" algn="tl">
                    <a:srgbClr val="000000"/>
                  </a:outerShdw>
                </a:effectLst>
                <a:latin typeface="Arial"/>
                <a:ea typeface="宋体"/>
                <a:cs typeface="Arial"/>
              </a:rPr>
              <a:t>Porcine leaflets</a:t>
            </a:r>
            <a:endParaRPr lang="en-US" altLang="zh-CN" sz="2800" b="0" i="0" dirty="0">
              <a:solidFill>
                <a:srgbClr val="000000"/>
              </a:solidFill>
              <a:effectLst>
                <a:outerShdw dist="38100" sx="0" sy="0" algn="tl">
                  <a:srgbClr val="000000"/>
                </a:outerShdw>
              </a:effectLst>
              <a:latin typeface="Arial"/>
              <a:ea typeface="宋体"/>
              <a:cs typeface="Arial"/>
            </a:endParaRPr>
          </a:p>
          <a:p>
            <a:pPr marL="339725" indent="-244475" algn="l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altLang="zh-CN" sz="2800" b="0" i="0" dirty="0" smtClean="0">
                <a:solidFill>
                  <a:srgbClr val="000000"/>
                </a:solidFill>
                <a:effectLst>
                  <a:outerShdw dist="38100" sx="0" sy="0" algn="tl">
                    <a:srgbClr val="000000"/>
                  </a:outerShdw>
                </a:effectLst>
                <a:latin typeface="Arial"/>
                <a:ea typeface="宋体"/>
                <a:cs typeface="Arial"/>
              </a:rPr>
              <a:t>Anatomically (D) </a:t>
            </a:r>
            <a:r>
              <a:rPr lang="en-US" altLang="zh-CN" sz="2800" b="0" i="0" dirty="0">
                <a:solidFill>
                  <a:srgbClr val="000000"/>
                </a:solidFill>
                <a:effectLst>
                  <a:outerShdw dist="38100" sx="0" sy="0" algn="tl">
                    <a:srgbClr val="000000"/>
                  </a:outerShdw>
                </a:effectLst>
                <a:latin typeface="Arial"/>
                <a:ea typeface="宋体"/>
                <a:cs typeface="Arial"/>
              </a:rPr>
              <a:t>shaped </a:t>
            </a:r>
            <a:endParaRPr lang="en-US" altLang="zh-CN" sz="2800" b="0" i="0" dirty="0" smtClean="0">
              <a:solidFill>
                <a:srgbClr val="000000"/>
              </a:solidFill>
              <a:effectLst>
                <a:outerShdw dist="38100" sx="0" sy="0" algn="tl">
                  <a:srgbClr val="000000"/>
                </a:outerShdw>
              </a:effectLst>
              <a:latin typeface="Arial"/>
              <a:ea typeface="宋体"/>
              <a:cs typeface="Arial"/>
            </a:endParaRPr>
          </a:p>
          <a:p>
            <a:pPr marL="339725" indent="-244475" algn="l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altLang="zh-CN" sz="2800" b="0" i="0" dirty="0" smtClean="0">
                <a:solidFill>
                  <a:srgbClr val="000000"/>
                </a:solidFill>
                <a:effectLst>
                  <a:outerShdw dist="38100" sx="0" sy="0" algn="tl">
                    <a:srgbClr val="000000"/>
                  </a:outerShdw>
                </a:effectLst>
                <a:latin typeface="Arial"/>
                <a:ea typeface="宋体"/>
                <a:cs typeface="Arial"/>
              </a:rPr>
              <a:t>Nitinol, self-expanding </a:t>
            </a:r>
          </a:p>
          <a:p>
            <a:pPr marL="339725" indent="-244475" algn="l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b="0" i="0" dirty="0" smtClean="0">
                <a:solidFill>
                  <a:srgbClr val="000000"/>
                </a:solidFill>
                <a:effectLst>
                  <a:outerShdw dist="38100" sx="0" sy="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rPr>
              <a:t>Large outer frame</a:t>
            </a:r>
          </a:p>
          <a:p>
            <a:pPr marL="339725" indent="-244475" algn="l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b="0" i="0" dirty="0" smtClean="0">
                <a:solidFill>
                  <a:srgbClr val="000000"/>
                </a:solidFill>
                <a:effectLst>
                  <a:outerShdw dist="38100" sx="0" sy="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rPr>
              <a:t>Valve tether to apex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4218" y="1393652"/>
            <a:ext cx="3351550" cy="2445751"/>
            <a:chOff x="5133165" y="1393652"/>
            <a:chExt cx="3351550" cy="2445751"/>
          </a:xfrm>
        </p:grpSpPr>
        <p:pic>
          <p:nvPicPr>
            <p:cNvPr id="4" name="Picture 3" descr="tendyn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804" y="1407216"/>
              <a:ext cx="3309015" cy="241249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5133165" y="1393652"/>
              <a:ext cx="3351550" cy="2445751"/>
            </a:xfrm>
            <a:prstGeom prst="rect">
              <a:avLst/>
            </a:prstGeom>
            <a:noFill/>
            <a:ln w="12700" cap="flat" cmpd="sng" algn="ctr">
              <a:solidFill>
                <a:schemeClr val="bg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</p:grpSp>
      <p:pic>
        <p:nvPicPr>
          <p:cNvPr id="12" name="Content Placeholder 13" descr="Photo 05-03-2015 12 02 3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24508" r="4898" b="24594"/>
          <a:stretch/>
        </p:blipFill>
        <p:spPr>
          <a:xfrm rot="5400000">
            <a:off x="4362338" y="2195115"/>
            <a:ext cx="4859315" cy="29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DMAN ANTHONY Run 135 (Converted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3336" b="13336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3048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4000" i="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TENDYNE</a:t>
            </a:r>
            <a:endParaRPr lang="en-US" sz="4000" b="0" i="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DMAN ANTHONY Run 149 (Converted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3336" b="13336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3048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4000" i="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TENDYNE</a:t>
            </a:r>
            <a:endParaRPr lang="en-US" sz="4000" b="0" i="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DMAN ANTHONY Run 13 (Converted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502" b="22502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3048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4000" i="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TENDYNE</a:t>
            </a:r>
            <a:endParaRPr lang="en-US" sz="4000" b="0" i="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7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ho MR structur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41" y="29882"/>
            <a:ext cx="5555349" cy="4168588"/>
          </a:xfrm>
          <a:prstGeom prst="rect">
            <a:avLst/>
          </a:prstGeom>
        </p:spPr>
      </p:pic>
      <p:pic>
        <p:nvPicPr>
          <p:cNvPr id="4" name="echo MR structural color doppler 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13575" y="3316942"/>
            <a:ext cx="5147235" cy="34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. Tendyne 3 chamber v2 HQ.mp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437"/>
            <a:ext cx="9144000" cy="68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7312"/>
            <a:ext cx="9144000" cy="1090613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sz="3600" dirty="0" smtClean="0"/>
              <a:t>TMVR - </a:t>
            </a:r>
            <a:r>
              <a:rPr lang="en-US" sz="3600" b="0" dirty="0" err="1" smtClean="0"/>
              <a:t>Tendyne</a:t>
            </a:r>
            <a:r>
              <a:rPr lang="en-US" sz="3600" b="0" dirty="0" smtClean="0"/>
              <a:t> Feasibility Study</a:t>
            </a:r>
            <a:endParaRPr lang="en-US" sz="3600" b="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820242"/>
              </p:ext>
            </p:extLst>
          </p:nvPr>
        </p:nvGraphicFramePr>
        <p:xfrm>
          <a:off x="1397000" y="1261890"/>
          <a:ext cx="6350000" cy="515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6453"/>
                <a:gridCol w="2273547"/>
              </a:tblGrid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Outcome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00000"/>
                          </a:solidFill>
                        </a:rPr>
                        <a:t>N=30</a:t>
                      </a:r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Death (all cause)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1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(3.3%)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  Cardiac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0 (0%)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  Non-cardiac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>
                        <a:tabLst>
                          <a:tab pos="0" algn="l"/>
                        </a:tabLs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 (3.3%)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CVA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0 (0%)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MV surgery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0 (0%)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Re-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hospitalisation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  Heart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failure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4 (13.8%)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  LVAD/transplant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0 (0%)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  Other (ileus)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1 (3.3%)</a:t>
                      </a: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Device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-related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  Hemolysis, transfusion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 (3.3%)</a:t>
                      </a: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  Leaflet thrombosis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 (3.3%)</a:t>
                      </a:r>
                    </a:p>
                  </a:txBody>
                  <a:tcPr marL="68580" marR="685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6220124" y="6581001"/>
            <a:ext cx="15218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0" i="0" dirty="0" smtClean="0">
                <a:solidFill>
                  <a:srgbClr val="000000"/>
                </a:solidFill>
                <a:effectLst>
                  <a:outerShdw blurRad="38100" dist="38100" sx="0" sy="0" algn="tl">
                    <a:srgbClr val="000000"/>
                  </a:outerShdw>
                </a:effectLst>
                <a:latin typeface="Helvetica" charset="0"/>
              </a:rPr>
              <a:t>Muller D. TCT 2016</a:t>
            </a:r>
            <a:endParaRPr lang="en-US" sz="1200" b="0" i="0" dirty="0">
              <a:solidFill>
                <a:srgbClr val="000000"/>
              </a:solidFill>
              <a:effectLst>
                <a:outerShdw blurRad="38100" dist="38100" sx="0" sy="0" algn="tl">
                  <a:srgbClr val="000000"/>
                </a:outerShdw>
              </a:effectLst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74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9907" y="141514"/>
            <a:ext cx="7992836" cy="6629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5515" y="772886"/>
            <a:ext cx="6572250" cy="533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276857" y="3335069"/>
            <a:ext cx="203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Leaflet Restriction</a:t>
            </a:r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65502" y="6106886"/>
            <a:ext cx="220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725842" y="1354134"/>
            <a:ext cx="11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Apical </a:t>
            </a:r>
          </a:p>
          <a:p>
            <a:pPr algn="ctr"/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Tethering </a:t>
            </a:r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680544" y="4859001"/>
            <a:ext cx="11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Posterior</a:t>
            </a:r>
          </a:p>
          <a:p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Tethering </a:t>
            </a:r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857625" y="5943601"/>
            <a:ext cx="0" cy="250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47695" y="5970815"/>
            <a:ext cx="0" cy="250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237765" y="5943601"/>
            <a:ext cx="0" cy="250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67555" y="5998029"/>
            <a:ext cx="0" cy="250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71392" y="6307879"/>
            <a:ext cx="249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Mitral Valve Size (cm</a:t>
            </a:r>
            <a:r>
              <a:rPr lang="en-US" b="0" i="0" baseline="3000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2</a:t>
            </a:r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)</a:t>
            </a:r>
            <a:endParaRPr lang="en-US" b="0" i="0" baseline="3000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30725" y="6123213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4.0</a:t>
            </a:r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20794" y="6123213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5.0</a:t>
            </a:r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10864" y="6123213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6.0</a:t>
            </a:r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pic>
        <p:nvPicPr>
          <p:cNvPr id="1031" name="Picture 7" descr="C:\Users\kapadis\Desktop\ejh editorial\MV mitral valve with percutaneus ring and clip lay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10" y="912825"/>
            <a:ext cx="2128721" cy="191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apadis\Desktop\ejh editorial\MV mitral valve with redundant valve clip_lay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6" y="2686044"/>
            <a:ext cx="2236275" cy="192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TextBox 1023"/>
          <p:cNvSpPr txBox="1"/>
          <p:nvPr/>
        </p:nvSpPr>
        <p:spPr>
          <a:xfrm>
            <a:off x="5925753" y="2654028"/>
            <a:ext cx="2181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Valve Replacement</a:t>
            </a:r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04063" y="2772201"/>
            <a:ext cx="162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Leaflet Repair</a:t>
            </a:r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83087" y="2834767"/>
            <a:ext cx="1621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Annuloplasty </a:t>
            </a:r>
          </a:p>
          <a:p>
            <a:pPr algn="ctr"/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+ </a:t>
            </a:r>
          </a:p>
          <a:p>
            <a:pPr algn="ctr"/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Leaflet Repair</a:t>
            </a:r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34" name="TextBox 1033"/>
          <p:cNvSpPr txBox="1"/>
          <p:nvPr/>
        </p:nvSpPr>
        <p:spPr>
          <a:xfrm>
            <a:off x="1580881" y="271378"/>
            <a:ext cx="45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FUNCTIONAL MITRAL VALVE DISEASE</a:t>
            </a:r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pic>
        <p:nvPicPr>
          <p:cNvPr id="33" name="Picture 2" descr="C:\Users\kapadis\Desktop\ejh editorial\MV mitral valve artificial percutaneo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66" y="759161"/>
            <a:ext cx="1957780" cy="21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93" y="3971383"/>
            <a:ext cx="2268311" cy="195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025008" y="5702839"/>
            <a:ext cx="151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Annuloplasty 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5302552" y="4773387"/>
            <a:ext cx="1847595" cy="58238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pic>
        <p:nvPicPr>
          <p:cNvPr id="37" name="Picture 2" descr="C:\Users\kapadis\Desktop\ejh editorial\MV mitral valve artificial percutaneou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63" y="846757"/>
            <a:ext cx="2014391" cy="22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592644" y="784298"/>
            <a:ext cx="2181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Valve Replacement</a:t>
            </a:r>
            <a:endParaRPr lang="en-US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39" name="Right Arrow 38"/>
          <p:cNvSpPr/>
          <p:nvPr/>
        </p:nvSpPr>
        <p:spPr>
          <a:xfrm rot="2756110">
            <a:off x="6427929" y="3862646"/>
            <a:ext cx="1444435" cy="42602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31" name="Right Arrow 30"/>
          <p:cNvSpPr/>
          <p:nvPr/>
        </p:nvSpPr>
        <p:spPr>
          <a:xfrm rot="18217729">
            <a:off x="3882282" y="2194664"/>
            <a:ext cx="919897" cy="42602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0666" y="6476999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Tuzcu and </a:t>
            </a:r>
            <a:r>
              <a:rPr lang="en-US" sz="1400" b="0" i="0" dirty="0" err="1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Kapadia</a:t>
            </a:r>
            <a:r>
              <a:rPr lang="en-US" sz="1400" b="0" i="0" dirty="0" smtClean="0">
                <a:solidFill>
                  <a:srgbClr val="312440"/>
                </a:solidFill>
                <a:effectLst>
                  <a:outerShdw sx="0" sy="0" algn="tl">
                    <a:srgbClr val="000000"/>
                  </a:outerShdw>
                </a:effectLst>
              </a:rPr>
              <a:t> EHJ 2016</a:t>
            </a:r>
            <a:endParaRPr lang="en-US" sz="1400" b="0" i="0" dirty="0">
              <a:solidFill>
                <a:srgbClr val="31244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1400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48"/>
          <p:cNvSpPr/>
          <p:nvPr/>
        </p:nvSpPr>
        <p:spPr>
          <a:xfrm>
            <a:off x="0" y="453784"/>
            <a:ext cx="9144000" cy="72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186" tIns="54186" rIns="54186" bIns="54186" anchor="ctr">
            <a:spAutoFit/>
          </a:bodyPr>
          <a:lstStyle>
            <a:lvl1pPr defTabSz="650240">
              <a:defRPr sz="5200" b="1">
                <a:solidFill>
                  <a:srgbClr val="003399"/>
                </a:solidFill>
                <a:uFill>
                  <a:solidFill>
                    <a:srgbClr val="11517C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4000" b="1" i="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uFill>
                  <a:solidFill>
                    <a:srgbClr val="11517C"/>
                  </a:solidFill>
                </a:uFill>
              </a:rPr>
              <a:t>Calcific Mitral Stenosis</a:t>
            </a:r>
            <a:endParaRPr sz="4000" b="1" i="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uFill>
                <a:solidFill>
                  <a:srgbClr val="11517C"/>
                </a:solidFill>
              </a:uFill>
            </a:endParaRPr>
          </a:p>
        </p:txBody>
      </p:sp>
      <p:pic>
        <p:nvPicPr>
          <p:cNvPr id="3" name="Area in systole.jpg"/>
          <p:cNvPicPr/>
          <p:nvPr/>
        </p:nvPicPr>
        <p:blipFill>
          <a:blip r:embed="rId4">
            <a:extLst/>
          </a:blip>
          <a:srcRect t="20602" r="10487"/>
          <a:stretch>
            <a:fillRect/>
          </a:stretch>
        </p:blipFill>
        <p:spPr>
          <a:xfrm>
            <a:off x="429134" y="2015637"/>
            <a:ext cx="3960816" cy="381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valve deployement43-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900728" y="2038643"/>
            <a:ext cx="3782988" cy="3782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2751" y="6361720"/>
            <a:ext cx="152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0" i="0" dirty="0" smtClean="0">
                <a:solidFill>
                  <a:schemeClr val="tx1"/>
                </a:solidFill>
                <a:effectLst>
                  <a:outerShdw sx="0" sy="0" algn="tl">
                    <a:srgbClr val="000000"/>
                  </a:outerShdw>
                </a:effectLst>
              </a:rPr>
              <a:t>Guerrero TCT 2015</a:t>
            </a:r>
            <a:endParaRPr lang="en-US" sz="1200" b="0" i="0" dirty="0">
              <a:solidFill>
                <a:schemeClr val="tx1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851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lve%20in%20ringdeployment-2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900" y="1659466"/>
            <a:ext cx="5141045" cy="514104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147640"/>
            <a:ext cx="914399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i="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Transcatheter Mitral Valve Replacement</a:t>
            </a:r>
          </a:p>
          <a:p>
            <a:pPr>
              <a:lnSpc>
                <a:spcPct val="110000"/>
              </a:lnSpc>
            </a:pPr>
            <a:r>
              <a:rPr lang="en-US" i="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Valve in Ring </a:t>
            </a:r>
            <a:r>
              <a:rPr lang="en-US" b="0" i="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(Edwards Sapien) </a:t>
            </a:r>
            <a:endParaRPr lang="en-US" b="0" i="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6753" y="1556058"/>
            <a:ext cx="5436745" cy="5198817"/>
            <a:chOff x="5500564" y="3907946"/>
            <a:chExt cx="2743549" cy="26234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0564" y="3907946"/>
              <a:ext cx="2730387" cy="261662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5515429" y="3930586"/>
              <a:ext cx="2728684" cy="2600843"/>
            </a:xfrm>
            <a:prstGeom prst="rect">
              <a:avLst/>
            </a:prstGeom>
            <a:noFill/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1" u="none" strike="noStrike" cap="none" normalizeH="0" baseline="0" dirty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0" y="147640"/>
            <a:ext cx="914399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i="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Transcatheter Mitral Valve Replacement</a:t>
            </a:r>
          </a:p>
          <a:p>
            <a:pPr>
              <a:lnSpc>
                <a:spcPct val="110000"/>
              </a:lnSpc>
            </a:pPr>
            <a:r>
              <a:rPr lang="en-US" i="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Valve in Valve </a:t>
            </a:r>
            <a:r>
              <a:rPr lang="en-US" b="0" i="0" dirty="0" smtClean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(Direct Flow Medical) </a:t>
            </a:r>
            <a:endParaRPr lang="en-US" b="0" i="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00415" y="2830300"/>
            <a:ext cx="3308118" cy="2658089"/>
            <a:chOff x="5700415" y="2830300"/>
            <a:chExt cx="3308118" cy="2658089"/>
          </a:xfrm>
        </p:grpSpPr>
        <p:pic>
          <p:nvPicPr>
            <p:cNvPr id="6" name="Picture 5" descr="benchbotto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700415" y="2895589"/>
              <a:ext cx="3308118" cy="257387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563960" y="2830300"/>
              <a:ext cx="15446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prstClr val="white"/>
                  </a:solidFill>
                  <a:latin typeface="Calibri"/>
                </a:rPr>
                <a:t>Left atrium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22461" y="5057502"/>
              <a:ext cx="17639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FFFF"/>
                  </a:solidFill>
                  <a:latin typeface="Calibri"/>
                </a:rPr>
                <a:t>Left ventricle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00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72169"/>
              </p:ext>
            </p:extLst>
          </p:nvPr>
        </p:nvGraphicFramePr>
        <p:xfrm>
          <a:off x="1" y="1990843"/>
          <a:ext cx="9143999" cy="3414131"/>
        </p:xfrm>
        <a:graphic>
          <a:graphicData uri="http://schemas.openxmlformats.org/drawingml/2006/table">
            <a:tbl>
              <a:tblPr/>
              <a:tblGrid>
                <a:gridCol w="3263024"/>
                <a:gridCol w="1178049"/>
                <a:gridCol w="1604097"/>
                <a:gridCol w="1583157"/>
                <a:gridCol w="1515672"/>
              </a:tblGrid>
              <a:tr h="11747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0"/>
                          <a:cs typeface="Arial"/>
                        </a:rPr>
                        <a:t> 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Times New Roman" charset="0"/>
                        <a:cs typeface="Arial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Arial"/>
                        </a:rPr>
                        <a:t>Total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charset="0"/>
                        <a:cs typeface="Arial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Arial"/>
                        </a:rPr>
                        <a:t>n=437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charset="0"/>
                        <a:cs typeface="Arial"/>
                      </a:endParaRPr>
                    </a:p>
                  </a:txBody>
                  <a:tcPr marL="24074" marR="240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Arial"/>
                        </a:rPr>
                        <a:t>Mitral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Arial"/>
                        </a:rPr>
                        <a:t>Valve-in-Valve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MS PGothic" charset="0"/>
                        <a:cs typeface="Arial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Arial"/>
                        </a:rPr>
                        <a:t>n=349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charset="0"/>
                        <a:cs typeface="Arial"/>
                      </a:endParaRPr>
                    </a:p>
                  </a:txBody>
                  <a:tcPr marL="24074" marR="240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Arial"/>
                        </a:rPr>
                        <a:t>Mitral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Arial"/>
                        </a:rPr>
                        <a:t>Valve-in-Ring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Arial"/>
                        </a:rPr>
                        <a:t>n=88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charset="0"/>
                        <a:cs typeface="Arial"/>
                      </a:endParaRPr>
                    </a:p>
                  </a:txBody>
                  <a:tcPr marL="24074" marR="240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Arial"/>
                        </a:rPr>
                        <a:t>P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Arial"/>
                        </a:rPr>
                        <a:t>Value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charset="0"/>
                        <a:cs typeface="Arial"/>
                      </a:endParaRPr>
                    </a:p>
                  </a:txBody>
                  <a:tcPr marL="24074" marR="2407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59834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Major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stroke</a:t>
                      </a:r>
                      <a:endParaRPr lang="en-C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14400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2.5%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2.9%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1.1%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0.33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59834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Acute kidney injury (VARC II/III)</a:t>
                      </a:r>
                      <a:endParaRPr lang="en-C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14400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14.4%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10.6%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29.5%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明朝"/>
                          <a:cs typeface="Arial"/>
                        </a:rPr>
                        <a:t>&lt;0.001</a:t>
                      </a:r>
                      <a:endParaRPr lang="en-CA" sz="18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59834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ＭＳ 明朝"/>
                          <a:cs typeface="Arial"/>
                        </a:rPr>
                        <a:t>30-day Death</a:t>
                      </a:r>
                      <a:endParaRPr lang="en-C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14400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ＭＳ 明朝"/>
                          <a:cs typeface="Arial"/>
                        </a:rPr>
                        <a:t>8.5%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ＭＳ 明朝"/>
                          <a:cs typeface="Arial"/>
                        </a:rPr>
                        <a:t>7.7%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ＭＳ 明朝"/>
                          <a:cs typeface="Arial"/>
                        </a:rPr>
                        <a:t>11.4%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ＭＳ 明朝"/>
                          <a:cs typeface="Arial"/>
                        </a:rPr>
                        <a:t>0.15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598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ＭＳ 明朝"/>
                          <a:cs typeface="Arial"/>
                        </a:rPr>
                        <a:t>30-day Cardiovascular death</a:t>
                      </a:r>
                      <a:endParaRPr lang="en-C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14400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ＭＳ 明朝"/>
                          <a:cs typeface="Arial"/>
                        </a:rPr>
                        <a:t>6.9%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ＭＳ 明朝"/>
                          <a:cs typeface="Arial"/>
                        </a:rPr>
                        <a:t>6%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ＭＳ 明朝"/>
                          <a:cs typeface="Arial"/>
                        </a:rPr>
                        <a:t>10.2%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ＭＳ 明朝"/>
                          <a:cs typeface="Arial"/>
                        </a:rPr>
                        <a:t>0.62</a:t>
                      </a:r>
                      <a:endParaRPr lang="en-CA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itle 28"/>
          <p:cNvSpPr>
            <a:spLocks noGrp="1"/>
          </p:cNvSpPr>
          <p:nvPr>
            <p:ph type="title"/>
          </p:nvPr>
        </p:nvSpPr>
        <p:spPr>
          <a:xfrm>
            <a:off x="0" y="463143"/>
            <a:ext cx="9143999" cy="605895"/>
          </a:xfrm>
        </p:spPr>
        <p:txBody>
          <a:bodyPr>
            <a:noAutofit/>
          </a:bodyPr>
          <a:lstStyle/>
          <a:p>
            <a:r>
              <a:rPr lang="en-US" sz="4800" b="0" dirty="0" smtClean="0">
                <a:latin typeface="+mn-lt"/>
                <a:cs typeface="Arial"/>
              </a:rPr>
              <a:t>TMVR ViV and ViR</a:t>
            </a:r>
            <a:br>
              <a:rPr lang="en-US" sz="4800" b="0" dirty="0" smtClean="0">
                <a:latin typeface="+mn-lt"/>
                <a:cs typeface="Arial"/>
              </a:rPr>
            </a:br>
            <a:r>
              <a:rPr lang="en-US" sz="4800" b="0" dirty="0" smtClean="0">
                <a:latin typeface="+mn-lt"/>
                <a:cs typeface="Arial"/>
              </a:rPr>
              <a:t>Procedural characteristics</a:t>
            </a:r>
            <a:endParaRPr lang="en-US" sz="4800" b="0" dirty="0">
              <a:latin typeface="+mn-lt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2129" y="6429454"/>
            <a:ext cx="117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0" i="0" dirty="0" smtClean="0">
                <a:solidFill>
                  <a:schemeClr val="tx1"/>
                </a:solidFill>
                <a:effectLst>
                  <a:outerShdw sx="0" sy="0" algn="tl">
                    <a:srgbClr val="000000"/>
                  </a:outerShdw>
                </a:effectLst>
              </a:rPr>
              <a:t>Dvir TCT 2015</a:t>
            </a:r>
            <a:endParaRPr lang="en-US" sz="1200" b="0" i="0" dirty="0">
              <a:solidFill>
                <a:schemeClr val="tx1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385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4213" y="543680"/>
            <a:ext cx="7769225" cy="7556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TMVR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- Challenges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65" y="1744167"/>
            <a:ext cx="4084835" cy="4114800"/>
          </a:xfrm>
        </p:spPr>
        <p:txBody>
          <a:bodyPr/>
          <a:lstStyle/>
          <a:p>
            <a:pPr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dirty="0" smtClean="0"/>
              <a:t>Varied pathophysiology</a:t>
            </a:r>
          </a:p>
          <a:p>
            <a:pPr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dirty="0" smtClean="0"/>
              <a:t>A range of annulus sizes </a:t>
            </a:r>
          </a:p>
          <a:p>
            <a:pPr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dirty="0" smtClean="0"/>
              <a:t>Differing degrees of Ca</a:t>
            </a:r>
          </a:p>
          <a:p>
            <a:pPr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dirty="0" smtClean="0"/>
              <a:t>Complex 3-D annulus</a:t>
            </a:r>
          </a:p>
          <a:p>
            <a:pPr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dirty="0" smtClean="0"/>
              <a:t>Complex sub-valvar tissue </a:t>
            </a:r>
          </a:p>
          <a:p>
            <a:pPr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dirty="0" smtClean="0"/>
              <a:t>LV size, geometry, Fx varies</a:t>
            </a:r>
          </a:p>
          <a:p>
            <a:pPr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dirty="0" smtClean="0"/>
              <a:t>A dynamic high pressure environment</a:t>
            </a:r>
          </a:p>
          <a:p>
            <a:pPr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endParaRPr lang="en-US" sz="2200" b="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271650" y="1756867"/>
            <a:ext cx="487235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026" dir="799888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3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charset="0"/>
              <a:buChar char="¡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3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3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30188" indent="-230188"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i="0" dirty="0">
                <a:effectLst>
                  <a:outerShdw dir="2700000" sx="0" sy="0" algn="tl">
                    <a:srgbClr val="000000"/>
                  </a:outerShdw>
                </a:effectLst>
              </a:rPr>
              <a:t>Safe and accurate implantation</a:t>
            </a:r>
          </a:p>
          <a:p>
            <a:pPr marL="230188" indent="-230188"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i="0" dirty="0" smtClean="0">
                <a:effectLst>
                  <a:outerShdw dir="2700000" sx="0" sy="0" algn="tl">
                    <a:srgbClr val="000000"/>
                  </a:outerShdw>
                </a:effectLst>
              </a:rPr>
              <a:t>Fixation issues, migration</a:t>
            </a:r>
          </a:p>
          <a:p>
            <a:pPr marL="230188" indent="-230188"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i="0" dirty="0" smtClean="0">
                <a:effectLst>
                  <a:outerShdw dir="2700000" sx="0" sy="0" algn="tl">
                    <a:srgbClr val="000000"/>
                  </a:outerShdw>
                </a:effectLst>
              </a:rPr>
              <a:t>LVOT obstruction</a:t>
            </a:r>
          </a:p>
          <a:p>
            <a:pPr marL="230188" indent="-230188"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i="0" dirty="0">
                <a:effectLst>
                  <a:outerShdw dir="2700000" sx="0" sy="0" algn="tl">
                    <a:srgbClr val="000000"/>
                  </a:outerShdw>
                </a:effectLst>
              </a:rPr>
              <a:t>P</a:t>
            </a:r>
            <a:r>
              <a:rPr lang="en-US" sz="2200" b="0" i="0" dirty="0" smtClean="0">
                <a:effectLst>
                  <a:outerShdw dir="2700000" sx="0" sy="0" algn="tl">
                    <a:srgbClr val="000000"/>
                  </a:outerShdw>
                </a:effectLst>
              </a:rPr>
              <a:t>aravalvar leaks</a:t>
            </a:r>
          </a:p>
          <a:p>
            <a:pPr marL="230188" indent="-230188"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i="0" dirty="0">
                <a:effectLst>
                  <a:outerShdw dir="2700000" sx="0" sy="0" algn="tl">
                    <a:srgbClr val="000000"/>
                  </a:outerShdw>
                </a:effectLst>
              </a:rPr>
              <a:t>A</a:t>
            </a:r>
            <a:r>
              <a:rPr lang="en-US" sz="2200" b="0" i="0" dirty="0" smtClean="0">
                <a:effectLst>
                  <a:outerShdw dir="2700000" sx="0" sy="0" algn="tl">
                    <a:srgbClr val="000000"/>
                  </a:outerShdw>
                </a:effectLst>
              </a:rPr>
              <a:t>reas of stasis, thrombotic risk</a:t>
            </a:r>
          </a:p>
          <a:p>
            <a:pPr marL="230188" indent="-230188"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i="0" dirty="0" smtClean="0">
                <a:effectLst>
                  <a:outerShdw dir="2700000" sx="0" sy="0" algn="tl">
                    <a:srgbClr val="000000"/>
                  </a:outerShdw>
                </a:effectLst>
              </a:rPr>
              <a:t>Impact on subvalvar apparatus and LV</a:t>
            </a:r>
          </a:p>
          <a:p>
            <a:pPr marL="230188" indent="-230188">
              <a:lnSpc>
                <a:spcPts val="288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0" i="0" dirty="0" smtClean="0">
                <a:effectLst>
                  <a:outerShdw dir="2700000" sx="0" sy="0" algn="tl">
                    <a:srgbClr val="000000"/>
                  </a:outerShdw>
                </a:effectLst>
              </a:rPr>
              <a:t>Safe and accurate implantation</a:t>
            </a:r>
            <a:endParaRPr lang="en-US" sz="2200" b="0" i="0" dirty="0">
              <a:effectLst>
                <a:outerShdw dir="2700000" sx="0" sy="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13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14523" cy="3956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768" y="0"/>
            <a:ext cx="4703233" cy="3943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43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7589" y="3109913"/>
            <a:ext cx="4700411" cy="396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439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8101" y="3100388"/>
            <a:ext cx="4721579" cy="39417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42563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08" name="Rectangle 32"/>
          <p:cNvSpPr>
            <a:spLocks noChangeArrowheads="1"/>
          </p:cNvSpPr>
          <p:nvPr/>
        </p:nvSpPr>
        <p:spPr bwMode="auto">
          <a:xfrm>
            <a:off x="5302956" y="2149475"/>
            <a:ext cx="3544711" cy="2732088"/>
          </a:xfrm>
          <a:prstGeom prst="rect">
            <a:avLst/>
          </a:prstGeom>
          <a:solidFill>
            <a:srgbClr val="7F7F7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745067" y="2149475"/>
            <a:ext cx="3544711" cy="2732088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9914" y="274638"/>
            <a:ext cx="7693296" cy="1143000"/>
          </a:xfrm>
          <a:noFill/>
          <a:ln w="9525"/>
        </p:spPr>
        <p:txBody>
          <a:bodyPr>
            <a:noAutofit/>
          </a:bodyPr>
          <a:lstStyle/>
          <a:p>
            <a:r>
              <a:rPr lang="en-US" sz="4000" dirty="0">
                <a:effectLst/>
              </a:rPr>
              <a:t>Degenerative Mitral Valve </a:t>
            </a:r>
            <a:r>
              <a:rPr lang="en-US" sz="4000" dirty="0" smtClean="0">
                <a:effectLst/>
              </a:rPr>
              <a:t>Repair: </a:t>
            </a:r>
            <a:r>
              <a:rPr lang="en-US" sz="4000" dirty="0">
                <a:effectLst/>
              </a:rPr>
              <a:t>10 year Outcome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2674775" y="6438900"/>
            <a:ext cx="636762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Gillinov et al, The Journal of Thoracic and Cardiovascular Surgery, 1998</a:t>
            </a:r>
            <a:endParaRPr lang="en-US" sz="14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-2864545" y="1982788"/>
            <a:ext cx="3668879" cy="3079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100</a:t>
            </a:r>
          </a:p>
          <a:p>
            <a:pPr algn="r">
              <a:lnSpc>
                <a:spcPct val="98000"/>
              </a:lnSpc>
            </a:pPr>
            <a:endParaRPr lang="en-US" sz="18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 Narrow" charset="0"/>
            </a:endParaRPr>
          </a:p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95</a:t>
            </a:r>
          </a:p>
          <a:p>
            <a:pPr algn="r">
              <a:lnSpc>
                <a:spcPct val="98000"/>
              </a:lnSpc>
            </a:pPr>
            <a:endParaRPr lang="en-US" sz="18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 Narrow" charset="0"/>
            </a:endParaRPr>
          </a:p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90</a:t>
            </a:r>
          </a:p>
          <a:p>
            <a:pPr algn="r">
              <a:lnSpc>
                <a:spcPct val="98000"/>
              </a:lnSpc>
            </a:pPr>
            <a:endParaRPr lang="en-US" sz="18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 Narrow" charset="0"/>
            </a:endParaRPr>
          </a:p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85</a:t>
            </a:r>
          </a:p>
          <a:p>
            <a:pPr algn="r">
              <a:lnSpc>
                <a:spcPct val="98000"/>
              </a:lnSpc>
            </a:pPr>
            <a:endParaRPr lang="en-US" sz="18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 Narrow" charset="0"/>
            </a:endParaRPr>
          </a:p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80</a:t>
            </a:r>
          </a:p>
          <a:p>
            <a:pPr algn="r">
              <a:lnSpc>
                <a:spcPct val="98000"/>
              </a:lnSpc>
            </a:pPr>
            <a:endParaRPr lang="en-US" sz="18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 Narrow" charset="0"/>
            </a:endParaRPr>
          </a:p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75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530018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0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879973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1231340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1582707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1934074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2285440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2636807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6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2988173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7</a:t>
            </a:r>
          </a:p>
        </p:txBody>
      </p:sp>
      <p:sp>
        <p:nvSpPr>
          <p:cNvPr id="101392" name="Text Box 16"/>
          <p:cNvSpPr txBox="1">
            <a:spLocks noChangeArrowheads="1"/>
          </p:cNvSpPr>
          <p:nvPr/>
        </p:nvSpPr>
        <p:spPr bwMode="auto">
          <a:xfrm>
            <a:off x="3339540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8</a:t>
            </a:r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3690907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9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4008440" y="4891088"/>
            <a:ext cx="4958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01395" name="Text Box 19"/>
          <p:cNvSpPr txBox="1">
            <a:spLocks noChangeArrowheads="1"/>
          </p:cNvSpPr>
          <p:nvPr/>
        </p:nvSpPr>
        <p:spPr bwMode="auto">
          <a:xfrm>
            <a:off x="871809" y="5164138"/>
            <a:ext cx="31515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Interval (years) after repair</a:t>
            </a:r>
          </a:p>
        </p:txBody>
      </p:sp>
      <p:sp>
        <p:nvSpPr>
          <p:cNvPr id="101396" name="Text Box 20"/>
          <p:cNvSpPr txBox="1">
            <a:spLocks noChangeArrowheads="1"/>
          </p:cNvSpPr>
          <p:nvPr/>
        </p:nvSpPr>
        <p:spPr bwMode="auto">
          <a:xfrm rot="-5400000">
            <a:off x="-1413316" y="3373716"/>
            <a:ext cx="333039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Percent Free of Reoperation</a:t>
            </a:r>
          </a:p>
        </p:txBody>
      </p:sp>
      <p:sp>
        <p:nvSpPr>
          <p:cNvPr id="101397" name="Freeform 21"/>
          <p:cNvSpPr>
            <a:spLocks/>
          </p:cNvSpPr>
          <p:nvPr/>
        </p:nvSpPr>
        <p:spPr bwMode="auto">
          <a:xfrm>
            <a:off x="821267" y="2154238"/>
            <a:ext cx="3420533" cy="622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" y="54"/>
              </a:cxn>
              <a:cxn ang="0">
                <a:pos x="165" y="78"/>
              </a:cxn>
              <a:cxn ang="0">
                <a:pos x="299" y="88"/>
              </a:cxn>
              <a:cxn ang="0">
                <a:pos x="784" y="131"/>
              </a:cxn>
              <a:cxn ang="0">
                <a:pos x="1104" y="171"/>
              </a:cxn>
              <a:cxn ang="0">
                <a:pos x="1421" y="219"/>
              </a:cxn>
              <a:cxn ang="0">
                <a:pos x="1837" y="291"/>
              </a:cxn>
              <a:cxn ang="0">
                <a:pos x="2157" y="347"/>
              </a:cxn>
              <a:cxn ang="0">
                <a:pos x="2424" y="392"/>
              </a:cxn>
            </a:cxnLst>
            <a:rect l="0" t="0" r="r" b="b"/>
            <a:pathLst>
              <a:path w="2424" h="392">
                <a:moveTo>
                  <a:pt x="0" y="0"/>
                </a:moveTo>
                <a:lnTo>
                  <a:pt x="67" y="54"/>
                </a:lnTo>
                <a:lnTo>
                  <a:pt x="165" y="78"/>
                </a:lnTo>
                <a:lnTo>
                  <a:pt x="299" y="88"/>
                </a:lnTo>
                <a:lnTo>
                  <a:pt x="784" y="131"/>
                </a:lnTo>
                <a:lnTo>
                  <a:pt x="1104" y="171"/>
                </a:lnTo>
                <a:lnTo>
                  <a:pt x="1421" y="219"/>
                </a:lnTo>
                <a:lnTo>
                  <a:pt x="1837" y="291"/>
                </a:lnTo>
                <a:lnTo>
                  <a:pt x="2157" y="347"/>
                </a:lnTo>
                <a:lnTo>
                  <a:pt x="2424" y="392"/>
                </a:lnTo>
              </a:path>
            </a:pathLst>
          </a:custGeom>
          <a:noFill/>
          <a:ln w="28575" cap="flat" cmpd="sng">
            <a:solidFill>
              <a:srgbClr val="F7668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398" name="Freeform 22"/>
          <p:cNvSpPr>
            <a:spLocks/>
          </p:cNvSpPr>
          <p:nvPr/>
        </p:nvSpPr>
        <p:spPr bwMode="auto">
          <a:xfrm>
            <a:off x="809978" y="2154239"/>
            <a:ext cx="3472745" cy="796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" y="64"/>
              </a:cxn>
              <a:cxn ang="0">
                <a:pos x="152" y="88"/>
              </a:cxn>
              <a:cxn ang="0">
                <a:pos x="277" y="110"/>
              </a:cxn>
              <a:cxn ang="0">
                <a:pos x="787" y="160"/>
              </a:cxn>
              <a:cxn ang="0">
                <a:pos x="1229" y="224"/>
              </a:cxn>
              <a:cxn ang="0">
                <a:pos x="1603" y="296"/>
              </a:cxn>
              <a:cxn ang="0">
                <a:pos x="2037" y="392"/>
              </a:cxn>
              <a:cxn ang="0">
                <a:pos x="2355" y="472"/>
              </a:cxn>
              <a:cxn ang="0">
                <a:pos x="2461" y="502"/>
              </a:cxn>
            </a:cxnLst>
            <a:rect l="0" t="0" r="r" b="b"/>
            <a:pathLst>
              <a:path w="2461" h="502">
                <a:moveTo>
                  <a:pt x="0" y="0"/>
                </a:moveTo>
                <a:lnTo>
                  <a:pt x="72" y="64"/>
                </a:lnTo>
                <a:lnTo>
                  <a:pt x="152" y="88"/>
                </a:lnTo>
                <a:lnTo>
                  <a:pt x="277" y="110"/>
                </a:lnTo>
                <a:lnTo>
                  <a:pt x="787" y="160"/>
                </a:lnTo>
                <a:lnTo>
                  <a:pt x="1229" y="224"/>
                </a:lnTo>
                <a:lnTo>
                  <a:pt x="1603" y="296"/>
                </a:lnTo>
                <a:lnTo>
                  <a:pt x="2037" y="392"/>
                </a:lnTo>
                <a:lnTo>
                  <a:pt x="2355" y="472"/>
                </a:lnTo>
                <a:lnTo>
                  <a:pt x="2461" y="502"/>
                </a:lnTo>
              </a:path>
            </a:pathLst>
          </a:custGeom>
          <a:noFill/>
          <a:ln w="28575" cap="flat" cmpd="sng">
            <a:solidFill>
              <a:srgbClr val="F766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399" name="Freeform 23"/>
          <p:cNvSpPr>
            <a:spLocks/>
          </p:cNvSpPr>
          <p:nvPr/>
        </p:nvSpPr>
        <p:spPr bwMode="auto">
          <a:xfrm>
            <a:off x="802923" y="2176464"/>
            <a:ext cx="3468511" cy="968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45"/>
              </a:cxn>
              <a:cxn ang="0">
                <a:pos x="88" y="77"/>
              </a:cxn>
              <a:cxn ang="0">
                <a:pos x="162" y="104"/>
              </a:cxn>
              <a:cxn ang="0">
                <a:pos x="288" y="125"/>
              </a:cxn>
              <a:cxn ang="0">
                <a:pos x="474" y="144"/>
              </a:cxn>
              <a:cxn ang="0">
                <a:pos x="866" y="192"/>
              </a:cxn>
              <a:cxn ang="0">
                <a:pos x="1205" y="253"/>
              </a:cxn>
              <a:cxn ang="0">
                <a:pos x="1538" y="322"/>
              </a:cxn>
              <a:cxn ang="0">
                <a:pos x="1848" y="405"/>
              </a:cxn>
              <a:cxn ang="0">
                <a:pos x="2146" y="498"/>
              </a:cxn>
              <a:cxn ang="0">
                <a:pos x="2458" y="610"/>
              </a:cxn>
            </a:cxnLst>
            <a:rect l="0" t="0" r="r" b="b"/>
            <a:pathLst>
              <a:path w="2458" h="610">
                <a:moveTo>
                  <a:pt x="0" y="0"/>
                </a:moveTo>
                <a:lnTo>
                  <a:pt x="37" y="45"/>
                </a:lnTo>
                <a:lnTo>
                  <a:pt x="88" y="77"/>
                </a:lnTo>
                <a:lnTo>
                  <a:pt x="162" y="104"/>
                </a:lnTo>
                <a:lnTo>
                  <a:pt x="288" y="125"/>
                </a:lnTo>
                <a:lnTo>
                  <a:pt x="474" y="144"/>
                </a:lnTo>
                <a:lnTo>
                  <a:pt x="866" y="192"/>
                </a:lnTo>
                <a:lnTo>
                  <a:pt x="1205" y="253"/>
                </a:lnTo>
                <a:lnTo>
                  <a:pt x="1538" y="322"/>
                </a:lnTo>
                <a:lnTo>
                  <a:pt x="1848" y="405"/>
                </a:lnTo>
                <a:lnTo>
                  <a:pt x="2146" y="498"/>
                </a:lnTo>
                <a:lnTo>
                  <a:pt x="2458" y="610"/>
                </a:lnTo>
              </a:path>
            </a:pathLst>
          </a:custGeom>
          <a:noFill/>
          <a:ln w="28575" cap="flat" cmpd="sng">
            <a:solidFill>
              <a:srgbClr val="F7668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00" name="Text Box 24"/>
          <p:cNvSpPr txBox="1">
            <a:spLocks noChangeArrowheads="1"/>
          </p:cNvSpPr>
          <p:nvPr/>
        </p:nvSpPr>
        <p:spPr bwMode="auto">
          <a:xfrm>
            <a:off x="698703" y="2420938"/>
            <a:ext cx="81542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98.7%</a:t>
            </a:r>
          </a:p>
        </p:txBody>
      </p:sp>
      <p:sp>
        <p:nvSpPr>
          <p:cNvPr id="101401" name="Text Box 25"/>
          <p:cNvSpPr txBox="1">
            <a:spLocks noChangeArrowheads="1"/>
          </p:cNvSpPr>
          <p:nvPr/>
        </p:nvSpPr>
        <p:spPr bwMode="auto">
          <a:xfrm>
            <a:off x="2097113" y="2703513"/>
            <a:ext cx="81542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96.9%</a:t>
            </a:r>
          </a:p>
        </p:txBody>
      </p:sp>
      <p:sp>
        <p:nvSpPr>
          <p:cNvPr id="101402" name="Text Box 26"/>
          <p:cNvSpPr txBox="1">
            <a:spLocks noChangeArrowheads="1"/>
          </p:cNvSpPr>
          <p:nvPr/>
        </p:nvSpPr>
        <p:spPr bwMode="auto">
          <a:xfrm>
            <a:off x="3518103" y="3182938"/>
            <a:ext cx="81542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92.9%</a:t>
            </a:r>
          </a:p>
        </p:txBody>
      </p:sp>
      <p:sp>
        <p:nvSpPr>
          <p:cNvPr id="101403" name="Text Box 27"/>
          <p:cNvSpPr txBox="1">
            <a:spLocks noChangeArrowheads="1"/>
          </p:cNvSpPr>
          <p:nvPr/>
        </p:nvSpPr>
        <p:spPr bwMode="auto">
          <a:xfrm>
            <a:off x="909963" y="1882775"/>
            <a:ext cx="61686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(830)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1697363" y="2054225"/>
            <a:ext cx="61686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(534)</a:t>
            </a:r>
          </a:p>
        </p:txBody>
      </p:sp>
      <p:sp>
        <p:nvSpPr>
          <p:cNvPr id="101405" name="Text Box 29"/>
          <p:cNvSpPr txBox="1">
            <a:spLocks noChangeArrowheads="1"/>
          </p:cNvSpPr>
          <p:nvPr/>
        </p:nvSpPr>
        <p:spPr bwMode="auto">
          <a:xfrm>
            <a:off x="2510163" y="2171700"/>
            <a:ext cx="61686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(283)</a:t>
            </a:r>
          </a:p>
        </p:txBody>
      </p:sp>
      <p:sp>
        <p:nvSpPr>
          <p:cNvPr id="101406" name="Text Box 30"/>
          <p:cNvSpPr txBox="1">
            <a:spLocks noChangeArrowheads="1"/>
          </p:cNvSpPr>
          <p:nvPr/>
        </p:nvSpPr>
        <p:spPr bwMode="auto">
          <a:xfrm>
            <a:off x="3033685" y="2252663"/>
            <a:ext cx="61686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(185)</a:t>
            </a:r>
          </a:p>
        </p:txBody>
      </p:sp>
      <p:sp>
        <p:nvSpPr>
          <p:cNvPr id="101407" name="Text Box 31"/>
          <p:cNvSpPr txBox="1">
            <a:spLocks noChangeArrowheads="1"/>
          </p:cNvSpPr>
          <p:nvPr/>
        </p:nvSpPr>
        <p:spPr bwMode="auto">
          <a:xfrm>
            <a:off x="3659248" y="2376488"/>
            <a:ext cx="5232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(83)</a:t>
            </a:r>
          </a:p>
        </p:txBody>
      </p:sp>
      <p:sp>
        <p:nvSpPr>
          <p:cNvPr id="101409" name="Text Box 33"/>
          <p:cNvSpPr txBox="1">
            <a:spLocks noChangeArrowheads="1"/>
          </p:cNvSpPr>
          <p:nvPr/>
        </p:nvSpPr>
        <p:spPr bwMode="auto">
          <a:xfrm>
            <a:off x="1694755" y="1982788"/>
            <a:ext cx="3668879" cy="3079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100</a:t>
            </a:r>
          </a:p>
          <a:p>
            <a:pPr algn="r">
              <a:lnSpc>
                <a:spcPct val="98000"/>
              </a:lnSpc>
            </a:pPr>
            <a:endParaRPr lang="en-US" sz="18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 Narrow" charset="0"/>
            </a:endParaRPr>
          </a:p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95</a:t>
            </a:r>
          </a:p>
          <a:p>
            <a:pPr algn="r">
              <a:lnSpc>
                <a:spcPct val="98000"/>
              </a:lnSpc>
            </a:pPr>
            <a:endParaRPr lang="en-US" sz="18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 Narrow" charset="0"/>
            </a:endParaRPr>
          </a:p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90</a:t>
            </a:r>
          </a:p>
          <a:p>
            <a:pPr algn="r">
              <a:lnSpc>
                <a:spcPct val="98000"/>
              </a:lnSpc>
            </a:pPr>
            <a:endParaRPr lang="en-US" sz="18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 Narrow" charset="0"/>
            </a:endParaRPr>
          </a:p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85</a:t>
            </a:r>
          </a:p>
          <a:p>
            <a:pPr algn="r">
              <a:lnSpc>
                <a:spcPct val="98000"/>
              </a:lnSpc>
            </a:pPr>
            <a:endParaRPr lang="en-US" sz="18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 Narrow" charset="0"/>
            </a:endParaRPr>
          </a:p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80</a:t>
            </a:r>
          </a:p>
          <a:p>
            <a:pPr algn="r">
              <a:lnSpc>
                <a:spcPct val="98000"/>
              </a:lnSpc>
            </a:pPr>
            <a:endParaRPr lang="en-US" sz="1800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  <a:latin typeface="Arial Narrow" charset="0"/>
            </a:endParaRPr>
          </a:p>
          <a:p>
            <a:pPr algn="r">
              <a:lnSpc>
                <a:spcPct val="98000"/>
              </a:lnSpc>
            </a:pP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  <a:latin typeface="Arial Narrow" charset="0"/>
              </a:rPr>
              <a:t>75</a:t>
            </a:r>
          </a:p>
        </p:txBody>
      </p:sp>
      <p:sp>
        <p:nvSpPr>
          <p:cNvPr id="101410" name="Text Box 34"/>
          <p:cNvSpPr txBox="1">
            <a:spLocks noChangeArrowheads="1"/>
          </p:cNvSpPr>
          <p:nvPr/>
        </p:nvSpPr>
        <p:spPr bwMode="auto">
          <a:xfrm>
            <a:off x="5051218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0</a:t>
            </a:r>
          </a:p>
        </p:txBody>
      </p:sp>
      <p:sp>
        <p:nvSpPr>
          <p:cNvPr id="101411" name="Text Box 35"/>
          <p:cNvSpPr txBox="1">
            <a:spLocks noChangeArrowheads="1"/>
          </p:cNvSpPr>
          <p:nvPr/>
        </p:nvSpPr>
        <p:spPr bwMode="auto">
          <a:xfrm>
            <a:off x="5401173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01412" name="Text Box 36"/>
          <p:cNvSpPr txBox="1">
            <a:spLocks noChangeArrowheads="1"/>
          </p:cNvSpPr>
          <p:nvPr/>
        </p:nvSpPr>
        <p:spPr bwMode="auto">
          <a:xfrm>
            <a:off x="5752540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01413" name="Text Box 37"/>
          <p:cNvSpPr txBox="1">
            <a:spLocks noChangeArrowheads="1"/>
          </p:cNvSpPr>
          <p:nvPr/>
        </p:nvSpPr>
        <p:spPr bwMode="auto">
          <a:xfrm>
            <a:off x="6103907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101414" name="Text Box 38"/>
          <p:cNvSpPr txBox="1">
            <a:spLocks noChangeArrowheads="1"/>
          </p:cNvSpPr>
          <p:nvPr/>
        </p:nvSpPr>
        <p:spPr bwMode="auto">
          <a:xfrm>
            <a:off x="6455274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6806640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101416" name="Text Box 40"/>
          <p:cNvSpPr txBox="1">
            <a:spLocks noChangeArrowheads="1"/>
          </p:cNvSpPr>
          <p:nvPr/>
        </p:nvSpPr>
        <p:spPr bwMode="auto">
          <a:xfrm>
            <a:off x="7158007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6</a:t>
            </a:r>
          </a:p>
        </p:txBody>
      </p:sp>
      <p:sp>
        <p:nvSpPr>
          <p:cNvPr id="101417" name="Text Box 41"/>
          <p:cNvSpPr txBox="1">
            <a:spLocks noChangeArrowheads="1"/>
          </p:cNvSpPr>
          <p:nvPr/>
        </p:nvSpPr>
        <p:spPr bwMode="auto">
          <a:xfrm>
            <a:off x="7509373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7</a:t>
            </a:r>
          </a:p>
        </p:txBody>
      </p:sp>
      <p:sp>
        <p:nvSpPr>
          <p:cNvPr id="101418" name="Text Box 42"/>
          <p:cNvSpPr txBox="1">
            <a:spLocks noChangeArrowheads="1"/>
          </p:cNvSpPr>
          <p:nvPr/>
        </p:nvSpPr>
        <p:spPr bwMode="auto">
          <a:xfrm>
            <a:off x="7860740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8</a:t>
            </a:r>
          </a:p>
        </p:txBody>
      </p:sp>
      <p:sp>
        <p:nvSpPr>
          <p:cNvPr id="101419" name="Text Box 43"/>
          <p:cNvSpPr txBox="1">
            <a:spLocks noChangeArrowheads="1"/>
          </p:cNvSpPr>
          <p:nvPr/>
        </p:nvSpPr>
        <p:spPr bwMode="auto">
          <a:xfrm>
            <a:off x="8212107" y="4891088"/>
            <a:ext cx="3674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9</a:t>
            </a:r>
          </a:p>
        </p:txBody>
      </p:sp>
      <p:sp>
        <p:nvSpPr>
          <p:cNvPr id="101420" name="Text Box 44"/>
          <p:cNvSpPr txBox="1">
            <a:spLocks noChangeArrowheads="1"/>
          </p:cNvSpPr>
          <p:nvPr/>
        </p:nvSpPr>
        <p:spPr bwMode="auto">
          <a:xfrm>
            <a:off x="8529640" y="4891088"/>
            <a:ext cx="4958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01421" name="Text Box 45"/>
          <p:cNvSpPr txBox="1">
            <a:spLocks noChangeArrowheads="1"/>
          </p:cNvSpPr>
          <p:nvPr/>
        </p:nvSpPr>
        <p:spPr bwMode="auto">
          <a:xfrm>
            <a:off x="5393009" y="5164138"/>
            <a:ext cx="31515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Interval (years) after repair</a:t>
            </a:r>
          </a:p>
        </p:txBody>
      </p:sp>
      <p:sp>
        <p:nvSpPr>
          <p:cNvPr id="101422" name="Text Box 46"/>
          <p:cNvSpPr txBox="1">
            <a:spLocks noChangeArrowheads="1"/>
          </p:cNvSpPr>
          <p:nvPr/>
        </p:nvSpPr>
        <p:spPr bwMode="auto">
          <a:xfrm rot="-5400000">
            <a:off x="3594691" y="3236804"/>
            <a:ext cx="23299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Percent of Patients </a:t>
            </a:r>
            <a:b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</a:br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in Each Category</a:t>
            </a:r>
          </a:p>
        </p:txBody>
      </p:sp>
      <p:sp>
        <p:nvSpPr>
          <p:cNvPr id="101423" name="Freeform 47"/>
          <p:cNvSpPr>
            <a:spLocks/>
          </p:cNvSpPr>
          <p:nvPr/>
        </p:nvSpPr>
        <p:spPr bwMode="auto">
          <a:xfrm>
            <a:off x="5314245" y="2176463"/>
            <a:ext cx="3515078" cy="673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0"/>
              </a:cxn>
              <a:cxn ang="0">
                <a:pos x="88" y="26"/>
              </a:cxn>
              <a:cxn ang="0">
                <a:pos x="296" y="53"/>
              </a:cxn>
              <a:cxn ang="0">
                <a:pos x="712" y="93"/>
              </a:cxn>
              <a:cxn ang="0">
                <a:pos x="1142" y="154"/>
              </a:cxn>
              <a:cxn ang="0">
                <a:pos x="1646" y="237"/>
              </a:cxn>
              <a:cxn ang="0">
                <a:pos x="2104" y="333"/>
              </a:cxn>
              <a:cxn ang="0">
                <a:pos x="2491" y="424"/>
              </a:cxn>
            </a:cxnLst>
            <a:rect l="0" t="0" r="r" b="b"/>
            <a:pathLst>
              <a:path w="2491" h="424">
                <a:moveTo>
                  <a:pt x="0" y="0"/>
                </a:moveTo>
                <a:lnTo>
                  <a:pt x="48" y="0"/>
                </a:lnTo>
                <a:lnTo>
                  <a:pt x="88" y="26"/>
                </a:lnTo>
                <a:lnTo>
                  <a:pt x="296" y="53"/>
                </a:lnTo>
                <a:lnTo>
                  <a:pt x="712" y="93"/>
                </a:lnTo>
                <a:lnTo>
                  <a:pt x="1142" y="154"/>
                </a:lnTo>
                <a:lnTo>
                  <a:pt x="1646" y="237"/>
                </a:lnTo>
                <a:lnTo>
                  <a:pt x="2104" y="333"/>
                </a:lnTo>
                <a:lnTo>
                  <a:pt x="2491" y="424"/>
                </a:lnTo>
              </a:path>
            </a:pathLst>
          </a:custGeom>
          <a:noFill/>
          <a:ln w="38100" cap="flat" cmpd="sng">
            <a:solidFill>
              <a:srgbClr val="F766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24" name="Freeform 48"/>
          <p:cNvSpPr>
            <a:spLocks/>
          </p:cNvSpPr>
          <p:nvPr/>
        </p:nvSpPr>
        <p:spPr bwMode="auto">
          <a:xfrm>
            <a:off x="5329767" y="4419600"/>
            <a:ext cx="3495322" cy="452438"/>
          </a:xfrm>
          <a:custGeom>
            <a:avLst/>
            <a:gdLst/>
            <a:ahLst/>
            <a:cxnLst>
              <a:cxn ang="0">
                <a:pos x="0" y="285"/>
              </a:cxn>
              <a:cxn ang="0">
                <a:pos x="312" y="267"/>
              </a:cxn>
              <a:cxn ang="0">
                <a:pos x="800" y="229"/>
              </a:cxn>
              <a:cxn ang="0">
                <a:pos x="1376" y="168"/>
              </a:cxn>
              <a:cxn ang="0">
                <a:pos x="1835" y="104"/>
              </a:cxn>
              <a:cxn ang="0">
                <a:pos x="2280" y="35"/>
              </a:cxn>
              <a:cxn ang="0">
                <a:pos x="2477" y="0"/>
              </a:cxn>
            </a:cxnLst>
            <a:rect l="0" t="0" r="r" b="b"/>
            <a:pathLst>
              <a:path w="2477" h="285">
                <a:moveTo>
                  <a:pt x="0" y="285"/>
                </a:moveTo>
                <a:lnTo>
                  <a:pt x="312" y="267"/>
                </a:lnTo>
                <a:lnTo>
                  <a:pt x="800" y="229"/>
                </a:lnTo>
                <a:lnTo>
                  <a:pt x="1376" y="168"/>
                </a:lnTo>
                <a:lnTo>
                  <a:pt x="1835" y="104"/>
                </a:lnTo>
                <a:lnTo>
                  <a:pt x="2280" y="35"/>
                </a:lnTo>
                <a:lnTo>
                  <a:pt x="2477" y="0"/>
                </a:lnTo>
              </a:path>
            </a:pathLst>
          </a:custGeom>
          <a:noFill/>
          <a:ln w="38100" cap="flat" cmpd="sng">
            <a:solidFill>
              <a:srgbClr val="548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25" name="Freeform 49"/>
          <p:cNvSpPr>
            <a:spLocks/>
          </p:cNvSpPr>
          <p:nvPr/>
        </p:nvSpPr>
        <p:spPr bwMode="auto">
          <a:xfrm>
            <a:off x="5345289" y="4724400"/>
            <a:ext cx="3476978" cy="134938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797" y="72"/>
              </a:cxn>
              <a:cxn ang="0">
                <a:pos x="1613" y="40"/>
              </a:cxn>
              <a:cxn ang="0">
                <a:pos x="2304" y="11"/>
              </a:cxn>
              <a:cxn ang="0">
                <a:pos x="2464" y="0"/>
              </a:cxn>
            </a:cxnLst>
            <a:rect l="0" t="0" r="r" b="b"/>
            <a:pathLst>
              <a:path w="2464" h="85">
                <a:moveTo>
                  <a:pt x="0" y="85"/>
                </a:moveTo>
                <a:lnTo>
                  <a:pt x="797" y="72"/>
                </a:lnTo>
                <a:lnTo>
                  <a:pt x="1613" y="40"/>
                </a:lnTo>
                <a:lnTo>
                  <a:pt x="2304" y="11"/>
                </a:lnTo>
                <a:lnTo>
                  <a:pt x="2464" y="0"/>
                </a:lnTo>
              </a:path>
            </a:pathLst>
          </a:custGeom>
          <a:noFill/>
          <a:ln w="38100" cap="flat" cmpd="sng">
            <a:solidFill>
              <a:srgbClr val="FDCD9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26" name="Oval 50"/>
          <p:cNvSpPr>
            <a:spLocks noChangeArrowheads="1"/>
          </p:cNvSpPr>
          <p:nvPr/>
        </p:nvSpPr>
        <p:spPr bwMode="auto">
          <a:xfrm>
            <a:off x="5298723" y="21478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27" name="Oval 51"/>
          <p:cNvSpPr>
            <a:spLocks noChangeArrowheads="1"/>
          </p:cNvSpPr>
          <p:nvPr/>
        </p:nvSpPr>
        <p:spPr bwMode="auto">
          <a:xfrm>
            <a:off x="5338234" y="21510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28" name="Oval 52"/>
          <p:cNvSpPr>
            <a:spLocks noChangeArrowheads="1"/>
          </p:cNvSpPr>
          <p:nvPr/>
        </p:nvSpPr>
        <p:spPr bwMode="auto">
          <a:xfrm>
            <a:off x="5380567" y="21669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29" name="Oval 53"/>
          <p:cNvSpPr>
            <a:spLocks noChangeArrowheads="1"/>
          </p:cNvSpPr>
          <p:nvPr/>
        </p:nvSpPr>
        <p:spPr bwMode="auto">
          <a:xfrm>
            <a:off x="5422901" y="218281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30" name="Oval 54"/>
          <p:cNvSpPr>
            <a:spLocks noChangeArrowheads="1"/>
          </p:cNvSpPr>
          <p:nvPr/>
        </p:nvSpPr>
        <p:spPr bwMode="auto">
          <a:xfrm>
            <a:off x="5465234" y="21986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31" name="Oval 55"/>
          <p:cNvSpPr>
            <a:spLocks noChangeArrowheads="1"/>
          </p:cNvSpPr>
          <p:nvPr/>
        </p:nvSpPr>
        <p:spPr bwMode="auto">
          <a:xfrm>
            <a:off x="5544256" y="220821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32" name="Oval 56"/>
          <p:cNvSpPr>
            <a:spLocks noChangeArrowheads="1"/>
          </p:cNvSpPr>
          <p:nvPr/>
        </p:nvSpPr>
        <p:spPr bwMode="auto">
          <a:xfrm>
            <a:off x="5583767" y="22177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33" name="Oval 57"/>
          <p:cNvSpPr>
            <a:spLocks noChangeArrowheads="1"/>
          </p:cNvSpPr>
          <p:nvPr/>
        </p:nvSpPr>
        <p:spPr bwMode="auto">
          <a:xfrm>
            <a:off x="5490634" y="22050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34" name="Oval 58"/>
          <p:cNvSpPr>
            <a:spLocks noChangeArrowheads="1"/>
          </p:cNvSpPr>
          <p:nvPr/>
        </p:nvSpPr>
        <p:spPr bwMode="auto">
          <a:xfrm>
            <a:off x="5614812" y="22240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35" name="Oval 59"/>
          <p:cNvSpPr>
            <a:spLocks noChangeArrowheads="1"/>
          </p:cNvSpPr>
          <p:nvPr/>
        </p:nvSpPr>
        <p:spPr bwMode="auto">
          <a:xfrm>
            <a:off x="5665612" y="22304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36" name="Oval 60"/>
          <p:cNvSpPr>
            <a:spLocks noChangeArrowheads="1"/>
          </p:cNvSpPr>
          <p:nvPr/>
        </p:nvSpPr>
        <p:spPr bwMode="auto">
          <a:xfrm>
            <a:off x="5705123" y="22304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37" name="Oval 61"/>
          <p:cNvSpPr>
            <a:spLocks noChangeArrowheads="1"/>
          </p:cNvSpPr>
          <p:nvPr/>
        </p:nvSpPr>
        <p:spPr bwMode="auto">
          <a:xfrm>
            <a:off x="5764390" y="22399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38" name="Oval 62"/>
          <p:cNvSpPr>
            <a:spLocks noChangeArrowheads="1"/>
          </p:cNvSpPr>
          <p:nvPr/>
        </p:nvSpPr>
        <p:spPr bwMode="auto">
          <a:xfrm>
            <a:off x="5829301" y="22431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39" name="Oval 63"/>
          <p:cNvSpPr>
            <a:spLocks noChangeArrowheads="1"/>
          </p:cNvSpPr>
          <p:nvPr/>
        </p:nvSpPr>
        <p:spPr bwMode="auto">
          <a:xfrm>
            <a:off x="5992990" y="22399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40" name="Oval 64"/>
          <p:cNvSpPr>
            <a:spLocks noChangeArrowheads="1"/>
          </p:cNvSpPr>
          <p:nvPr/>
        </p:nvSpPr>
        <p:spPr bwMode="auto">
          <a:xfrm>
            <a:off x="6035323" y="22558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41" name="Oval 65"/>
          <p:cNvSpPr>
            <a:spLocks noChangeArrowheads="1"/>
          </p:cNvSpPr>
          <p:nvPr/>
        </p:nvSpPr>
        <p:spPr bwMode="auto">
          <a:xfrm>
            <a:off x="6159501" y="22621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42" name="Oval 66"/>
          <p:cNvSpPr>
            <a:spLocks noChangeArrowheads="1"/>
          </p:cNvSpPr>
          <p:nvPr/>
        </p:nvSpPr>
        <p:spPr bwMode="auto">
          <a:xfrm>
            <a:off x="6187723" y="22685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43" name="Oval 67"/>
          <p:cNvSpPr>
            <a:spLocks noChangeArrowheads="1"/>
          </p:cNvSpPr>
          <p:nvPr/>
        </p:nvSpPr>
        <p:spPr bwMode="auto">
          <a:xfrm>
            <a:off x="6215945" y="22748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44" name="Oval 68"/>
          <p:cNvSpPr>
            <a:spLocks noChangeArrowheads="1"/>
          </p:cNvSpPr>
          <p:nvPr/>
        </p:nvSpPr>
        <p:spPr bwMode="auto">
          <a:xfrm>
            <a:off x="6266745" y="22939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45" name="Oval 69"/>
          <p:cNvSpPr>
            <a:spLocks noChangeArrowheads="1"/>
          </p:cNvSpPr>
          <p:nvPr/>
        </p:nvSpPr>
        <p:spPr bwMode="auto">
          <a:xfrm>
            <a:off x="6326012" y="23002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46" name="Oval 70"/>
          <p:cNvSpPr>
            <a:spLocks noChangeArrowheads="1"/>
          </p:cNvSpPr>
          <p:nvPr/>
        </p:nvSpPr>
        <p:spPr bwMode="auto">
          <a:xfrm>
            <a:off x="6421967" y="23161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47" name="Oval 71"/>
          <p:cNvSpPr>
            <a:spLocks noChangeArrowheads="1"/>
          </p:cNvSpPr>
          <p:nvPr/>
        </p:nvSpPr>
        <p:spPr bwMode="auto">
          <a:xfrm>
            <a:off x="6492523" y="23288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48" name="Oval 72"/>
          <p:cNvSpPr>
            <a:spLocks noChangeArrowheads="1"/>
          </p:cNvSpPr>
          <p:nvPr/>
        </p:nvSpPr>
        <p:spPr bwMode="auto">
          <a:xfrm>
            <a:off x="6526390" y="23447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49" name="Oval 73"/>
          <p:cNvSpPr>
            <a:spLocks noChangeArrowheads="1"/>
          </p:cNvSpPr>
          <p:nvPr/>
        </p:nvSpPr>
        <p:spPr bwMode="auto">
          <a:xfrm>
            <a:off x="6560256" y="236061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50" name="Oval 74"/>
          <p:cNvSpPr>
            <a:spLocks noChangeArrowheads="1"/>
          </p:cNvSpPr>
          <p:nvPr/>
        </p:nvSpPr>
        <p:spPr bwMode="auto">
          <a:xfrm>
            <a:off x="6678790" y="236061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51" name="Oval 75"/>
          <p:cNvSpPr>
            <a:spLocks noChangeArrowheads="1"/>
          </p:cNvSpPr>
          <p:nvPr/>
        </p:nvSpPr>
        <p:spPr bwMode="auto">
          <a:xfrm>
            <a:off x="6712656" y="237331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52" name="Oval 76"/>
          <p:cNvSpPr>
            <a:spLocks noChangeArrowheads="1"/>
          </p:cNvSpPr>
          <p:nvPr/>
        </p:nvSpPr>
        <p:spPr bwMode="auto">
          <a:xfrm>
            <a:off x="6760634" y="238601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53" name="Oval 77"/>
          <p:cNvSpPr>
            <a:spLocks noChangeArrowheads="1"/>
          </p:cNvSpPr>
          <p:nvPr/>
        </p:nvSpPr>
        <p:spPr bwMode="auto">
          <a:xfrm>
            <a:off x="6828367" y="24018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54" name="Oval 78"/>
          <p:cNvSpPr>
            <a:spLocks noChangeArrowheads="1"/>
          </p:cNvSpPr>
          <p:nvPr/>
        </p:nvSpPr>
        <p:spPr bwMode="auto">
          <a:xfrm>
            <a:off x="6873523" y="24177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55" name="Oval 79"/>
          <p:cNvSpPr>
            <a:spLocks noChangeArrowheads="1"/>
          </p:cNvSpPr>
          <p:nvPr/>
        </p:nvSpPr>
        <p:spPr bwMode="auto">
          <a:xfrm>
            <a:off x="7037212" y="24304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56" name="Oval 80"/>
          <p:cNvSpPr>
            <a:spLocks noChangeArrowheads="1"/>
          </p:cNvSpPr>
          <p:nvPr/>
        </p:nvSpPr>
        <p:spPr bwMode="auto">
          <a:xfrm>
            <a:off x="7096478" y="243681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57" name="Oval 81"/>
          <p:cNvSpPr>
            <a:spLocks noChangeArrowheads="1"/>
          </p:cNvSpPr>
          <p:nvPr/>
        </p:nvSpPr>
        <p:spPr bwMode="auto">
          <a:xfrm>
            <a:off x="7217834" y="244951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58" name="Oval 82"/>
          <p:cNvSpPr>
            <a:spLocks noChangeArrowheads="1"/>
          </p:cNvSpPr>
          <p:nvPr/>
        </p:nvSpPr>
        <p:spPr bwMode="auto">
          <a:xfrm>
            <a:off x="7246056" y="247491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59" name="Oval 83"/>
          <p:cNvSpPr>
            <a:spLocks noChangeArrowheads="1"/>
          </p:cNvSpPr>
          <p:nvPr/>
        </p:nvSpPr>
        <p:spPr bwMode="auto">
          <a:xfrm>
            <a:off x="7274278" y="250031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60" name="Oval 84"/>
          <p:cNvSpPr>
            <a:spLocks noChangeArrowheads="1"/>
          </p:cNvSpPr>
          <p:nvPr/>
        </p:nvSpPr>
        <p:spPr bwMode="auto">
          <a:xfrm>
            <a:off x="7325078" y="25161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61" name="Oval 85"/>
          <p:cNvSpPr>
            <a:spLocks noChangeArrowheads="1"/>
          </p:cNvSpPr>
          <p:nvPr/>
        </p:nvSpPr>
        <p:spPr bwMode="auto">
          <a:xfrm>
            <a:off x="7398456" y="25320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62" name="Oval 86"/>
          <p:cNvSpPr>
            <a:spLocks noChangeArrowheads="1"/>
          </p:cNvSpPr>
          <p:nvPr/>
        </p:nvSpPr>
        <p:spPr bwMode="auto">
          <a:xfrm>
            <a:off x="7559323" y="255111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63" name="Oval 87"/>
          <p:cNvSpPr>
            <a:spLocks noChangeArrowheads="1"/>
          </p:cNvSpPr>
          <p:nvPr/>
        </p:nvSpPr>
        <p:spPr bwMode="auto">
          <a:xfrm>
            <a:off x="7624234" y="25606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64" name="Oval 88"/>
          <p:cNvSpPr>
            <a:spLocks noChangeArrowheads="1"/>
          </p:cNvSpPr>
          <p:nvPr/>
        </p:nvSpPr>
        <p:spPr bwMode="auto">
          <a:xfrm>
            <a:off x="7779456" y="257333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65" name="Oval 89"/>
          <p:cNvSpPr>
            <a:spLocks noChangeArrowheads="1"/>
          </p:cNvSpPr>
          <p:nvPr/>
        </p:nvSpPr>
        <p:spPr bwMode="auto">
          <a:xfrm>
            <a:off x="7807678" y="25923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66" name="Oval 90"/>
          <p:cNvSpPr>
            <a:spLocks noChangeArrowheads="1"/>
          </p:cNvSpPr>
          <p:nvPr/>
        </p:nvSpPr>
        <p:spPr bwMode="auto">
          <a:xfrm>
            <a:off x="7937501" y="26050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67" name="Oval 91"/>
          <p:cNvSpPr>
            <a:spLocks noChangeArrowheads="1"/>
          </p:cNvSpPr>
          <p:nvPr/>
        </p:nvSpPr>
        <p:spPr bwMode="auto">
          <a:xfrm>
            <a:off x="8056034" y="26209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68" name="Oval 92"/>
          <p:cNvSpPr>
            <a:spLocks noChangeArrowheads="1"/>
          </p:cNvSpPr>
          <p:nvPr/>
        </p:nvSpPr>
        <p:spPr bwMode="auto">
          <a:xfrm>
            <a:off x="8140701" y="26463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69" name="Oval 93"/>
          <p:cNvSpPr>
            <a:spLocks noChangeArrowheads="1"/>
          </p:cNvSpPr>
          <p:nvPr/>
        </p:nvSpPr>
        <p:spPr bwMode="auto">
          <a:xfrm>
            <a:off x="8225367" y="26717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70" name="Oval 94"/>
          <p:cNvSpPr>
            <a:spLocks noChangeArrowheads="1"/>
          </p:cNvSpPr>
          <p:nvPr/>
        </p:nvSpPr>
        <p:spPr bwMode="auto">
          <a:xfrm>
            <a:off x="8310034" y="2697163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71" name="Oval 95"/>
          <p:cNvSpPr>
            <a:spLocks noChangeArrowheads="1"/>
          </p:cNvSpPr>
          <p:nvPr/>
        </p:nvSpPr>
        <p:spPr bwMode="auto">
          <a:xfrm>
            <a:off x="8372123" y="27193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72" name="Oval 96"/>
          <p:cNvSpPr>
            <a:spLocks noChangeArrowheads="1"/>
          </p:cNvSpPr>
          <p:nvPr/>
        </p:nvSpPr>
        <p:spPr bwMode="auto">
          <a:xfrm>
            <a:off x="8405990" y="2744788"/>
            <a:ext cx="49388" cy="61912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73" name="Oval 97"/>
          <p:cNvSpPr>
            <a:spLocks noChangeArrowheads="1"/>
          </p:cNvSpPr>
          <p:nvPr/>
        </p:nvSpPr>
        <p:spPr bwMode="auto">
          <a:xfrm>
            <a:off x="5482167" y="3549651"/>
            <a:ext cx="49388" cy="61913"/>
          </a:xfrm>
          <a:prstGeom prst="ellipse">
            <a:avLst/>
          </a:prstGeom>
          <a:solidFill>
            <a:srgbClr val="F76681"/>
          </a:solidFill>
          <a:ln w="12700">
            <a:solidFill>
              <a:srgbClr val="F7668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75" name="Oval 99"/>
          <p:cNvSpPr>
            <a:spLocks noChangeArrowheads="1"/>
          </p:cNvSpPr>
          <p:nvPr/>
        </p:nvSpPr>
        <p:spPr bwMode="auto">
          <a:xfrm>
            <a:off x="5482167" y="4124325"/>
            <a:ext cx="49388" cy="61913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76" name="Oval 100"/>
          <p:cNvSpPr>
            <a:spLocks noChangeArrowheads="1"/>
          </p:cNvSpPr>
          <p:nvPr/>
        </p:nvSpPr>
        <p:spPr bwMode="auto">
          <a:xfrm>
            <a:off x="5343878" y="48371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77" name="Oval 101"/>
          <p:cNvSpPr>
            <a:spLocks noChangeArrowheads="1"/>
          </p:cNvSpPr>
          <p:nvPr/>
        </p:nvSpPr>
        <p:spPr bwMode="auto">
          <a:xfrm>
            <a:off x="5391856" y="48307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78" name="Oval 102"/>
          <p:cNvSpPr>
            <a:spLocks noChangeArrowheads="1"/>
          </p:cNvSpPr>
          <p:nvPr/>
        </p:nvSpPr>
        <p:spPr bwMode="auto">
          <a:xfrm>
            <a:off x="5439834" y="48244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79" name="Oval 103"/>
          <p:cNvSpPr>
            <a:spLocks noChangeArrowheads="1"/>
          </p:cNvSpPr>
          <p:nvPr/>
        </p:nvSpPr>
        <p:spPr bwMode="auto">
          <a:xfrm>
            <a:off x="5490634" y="48180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80" name="Oval 104"/>
          <p:cNvSpPr>
            <a:spLocks noChangeArrowheads="1"/>
          </p:cNvSpPr>
          <p:nvPr/>
        </p:nvSpPr>
        <p:spPr bwMode="auto">
          <a:xfrm>
            <a:off x="5580945" y="48180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81" name="Oval 105"/>
          <p:cNvSpPr>
            <a:spLocks noChangeArrowheads="1"/>
          </p:cNvSpPr>
          <p:nvPr/>
        </p:nvSpPr>
        <p:spPr bwMode="auto">
          <a:xfrm>
            <a:off x="5623278" y="481488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82" name="Oval 106"/>
          <p:cNvSpPr>
            <a:spLocks noChangeArrowheads="1"/>
          </p:cNvSpPr>
          <p:nvPr/>
        </p:nvSpPr>
        <p:spPr bwMode="auto">
          <a:xfrm>
            <a:off x="5665612" y="48117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83" name="Oval 107"/>
          <p:cNvSpPr>
            <a:spLocks noChangeArrowheads="1"/>
          </p:cNvSpPr>
          <p:nvPr/>
        </p:nvSpPr>
        <p:spPr bwMode="auto">
          <a:xfrm>
            <a:off x="5707945" y="480853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84" name="Oval 108"/>
          <p:cNvSpPr>
            <a:spLocks noChangeArrowheads="1"/>
          </p:cNvSpPr>
          <p:nvPr/>
        </p:nvSpPr>
        <p:spPr bwMode="auto">
          <a:xfrm>
            <a:off x="5764390" y="480853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85" name="Oval 109"/>
          <p:cNvSpPr>
            <a:spLocks noChangeArrowheads="1"/>
          </p:cNvSpPr>
          <p:nvPr/>
        </p:nvSpPr>
        <p:spPr bwMode="auto">
          <a:xfrm>
            <a:off x="5820834" y="480853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86" name="Oval 110"/>
          <p:cNvSpPr>
            <a:spLocks noChangeArrowheads="1"/>
          </p:cNvSpPr>
          <p:nvPr/>
        </p:nvSpPr>
        <p:spPr bwMode="auto">
          <a:xfrm>
            <a:off x="5992990" y="48053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87" name="Oval 111"/>
          <p:cNvSpPr>
            <a:spLocks noChangeArrowheads="1"/>
          </p:cNvSpPr>
          <p:nvPr/>
        </p:nvSpPr>
        <p:spPr bwMode="auto">
          <a:xfrm>
            <a:off x="6032501" y="479583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88" name="Oval 112"/>
          <p:cNvSpPr>
            <a:spLocks noChangeArrowheads="1"/>
          </p:cNvSpPr>
          <p:nvPr/>
        </p:nvSpPr>
        <p:spPr bwMode="auto">
          <a:xfrm>
            <a:off x="6162323" y="47926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89" name="Oval 113"/>
          <p:cNvSpPr>
            <a:spLocks noChangeArrowheads="1"/>
          </p:cNvSpPr>
          <p:nvPr/>
        </p:nvSpPr>
        <p:spPr bwMode="auto">
          <a:xfrm>
            <a:off x="6218767" y="47863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90" name="Oval 114"/>
          <p:cNvSpPr>
            <a:spLocks noChangeArrowheads="1"/>
          </p:cNvSpPr>
          <p:nvPr/>
        </p:nvSpPr>
        <p:spPr bwMode="auto">
          <a:xfrm>
            <a:off x="6275212" y="47799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91" name="Oval 115"/>
          <p:cNvSpPr>
            <a:spLocks noChangeArrowheads="1"/>
          </p:cNvSpPr>
          <p:nvPr/>
        </p:nvSpPr>
        <p:spPr bwMode="auto">
          <a:xfrm>
            <a:off x="6328834" y="47609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92" name="Oval 116"/>
          <p:cNvSpPr>
            <a:spLocks noChangeArrowheads="1"/>
          </p:cNvSpPr>
          <p:nvPr/>
        </p:nvSpPr>
        <p:spPr bwMode="auto">
          <a:xfrm>
            <a:off x="6430434" y="475138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93" name="Oval 117"/>
          <p:cNvSpPr>
            <a:spLocks noChangeArrowheads="1"/>
          </p:cNvSpPr>
          <p:nvPr/>
        </p:nvSpPr>
        <p:spPr bwMode="auto">
          <a:xfrm>
            <a:off x="6500990" y="47355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94" name="Oval 118"/>
          <p:cNvSpPr>
            <a:spLocks noChangeArrowheads="1"/>
          </p:cNvSpPr>
          <p:nvPr/>
        </p:nvSpPr>
        <p:spPr bwMode="auto">
          <a:xfrm>
            <a:off x="6571545" y="471963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95" name="Oval 119"/>
          <p:cNvSpPr>
            <a:spLocks noChangeArrowheads="1"/>
          </p:cNvSpPr>
          <p:nvPr/>
        </p:nvSpPr>
        <p:spPr bwMode="auto">
          <a:xfrm>
            <a:off x="6532034" y="47291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96" name="Oval 120"/>
          <p:cNvSpPr>
            <a:spLocks noChangeArrowheads="1"/>
          </p:cNvSpPr>
          <p:nvPr/>
        </p:nvSpPr>
        <p:spPr bwMode="auto">
          <a:xfrm>
            <a:off x="6684434" y="47164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97" name="Oval 121"/>
          <p:cNvSpPr>
            <a:spLocks noChangeArrowheads="1"/>
          </p:cNvSpPr>
          <p:nvPr/>
        </p:nvSpPr>
        <p:spPr bwMode="auto">
          <a:xfrm>
            <a:off x="6723945" y="47037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98" name="Oval 122"/>
          <p:cNvSpPr>
            <a:spLocks noChangeArrowheads="1"/>
          </p:cNvSpPr>
          <p:nvPr/>
        </p:nvSpPr>
        <p:spPr bwMode="auto">
          <a:xfrm>
            <a:off x="6763456" y="46910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499" name="Oval 123"/>
          <p:cNvSpPr>
            <a:spLocks noChangeArrowheads="1"/>
          </p:cNvSpPr>
          <p:nvPr/>
        </p:nvSpPr>
        <p:spPr bwMode="auto">
          <a:xfrm>
            <a:off x="6817078" y="46847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00" name="Oval 124"/>
          <p:cNvSpPr>
            <a:spLocks noChangeArrowheads="1"/>
          </p:cNvSpPr>
          <p:nvPr/>
        </p:nvSpPr>
        <p:spPr bwMode="auto">
          <a:xfrm>
            <a:off x="6881990" y="468788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01" name="Oval 125"/>
          <p:cNvSpPr>
            <a:spLocks noChangeArrowheads="1"/>
          </p:cNvSpPr>
          <p:nvPr/>
        </p:nvSpPr>
        <p:spPr bwMode="auto">
          <a:xfrm>
            <a:off x="7042856" y="46783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02" name="Oval 126"/>
          <p:cNvSpPr>
            <a:spLocks noChangeArrowheads="1"/>
          </p:cNvSpPr>
          <p:nvPr/>
        </p:nvSpPr>
        <p:spPr bwMode="auto">
          <a:xfrm>
            <a:off x="7104945" y="46720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03" name="Oval 127"/>
          <p:cNvSpPr>
            <a:spLocks noChangeArrowheads="1"/>
          </p:cNvSpPr>
          <p:nvPr/>
        </p:nvSpPr>
        <p:spPr bwMode="auto">
          <a:xfrm>
            <a:off x="7229123" y="46529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04" name="Oval 128"/>
          <p:cNvSpPr>
            <a:spLocks noChangeArrowheads="1"/>
          </p:cNvSpPr>
          <p:nvPr/>
        </p:nvSpPr>
        <p:spPr bwMode="auto">
          <a:xfrm>
            <a:off x="7254523" y="463708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05" name="Oval 129"/>
          <p:cNvSpPr>
            <a:spLocks noChangeArrowheads="1"/>
          </p:cNvSpPr>
          <p:nvPr/>
        </p:nvSpPr>
        <p:spPr bwMode="auto">
          <a:xfrm>
            <a:off x="7279923" y="46212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06" name="Oval 130"/>
          <p:cNvSpPr>
            <a:spLocks noChangeArrowheads="1"/>
          </p:cNvSpPr>
          <p:nvPr/>
        </p:nvSpPr>
        <p:spPr bwMode="auto">
          <a:xfrm>
            <a:off x="7339190" y="46085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07" name="Oval 131"/>
          <p:cNvSpPr>
            <a:spLocks noChangeArrowheads="1"/>
          </p:cNvSpPr>
          <p:nvPr/>
        </p:nvSpPr>
        <p:spPr bwMode="auto">
          <a:xfrm>
            <a:off x="7409745" y="46021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08" name="Oval 132"/>
          <p:cNvSpPr>
            <a:spLocks noChangeArrowheads="1"/>
          </p:cNvSpPr>
          <p:nvPr/>
        </p:nvSpPr>
        <p:spPr bwMode="auto">
          <a:xfrm>
            <a:off x="7567790" y="45894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09" name="Oval 133"/>
          <p:cNvSpPr>
            <a:spLocks noChangeArrowheads="1"/>
          </p:cNvSpPr>
          <p:nvPr/>
        </p:nvSpPr>
        <p:spPr bwMode="auto">
          <a:xfrm>
            <a:off x="7635523" y="45704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10" name="Oval 134"/>
          <p:cNvSpPr>
            <a:spLocks noChangeArrowheads="1"/>
          </p:cNvSpPr>
          <p:nvPr/>
        </p:nvSpPr>
        <p:spPr bwMode="auto">
          <a:xfrm>
            <a:off x="7810501" y="456723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11" name="Oval 135"/>
          <p:cNvSpPr>
            <a:spLocks noChangeArrowheads="1"/>
          </p:cNvSpPr>
          <p:nvPr/>
        </p:nvSpPr>
        <p:spPr bwMode="auto">
          <a:xfrm>
            <a:off x="7948790" y="45450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12" name="Oval 136"/>
          <p:cNvSpPr>
            <a:spLocks noChangeArrowheads="1"/>
          </p:cNvSpPr>
          <p:nvPr/>
        </p:nvSpPr>
        <p:spPr bwMode="auto">
          <a:xfrm>
            <a:off x="8067323" y="453548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13" name="Oval 137"/>
          <p:cNvSpPr>
            <a:spLocks noChangeArrowheads="1"/>
          </p:cNvSpPr>
          <p:nvPr/>
        </p:nvSpPr>
        <p:spPr bwMode="auto">
          <a:xfrm>
            <a:off x="8149167" y="45132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14" name="Oval 138"/>
          <p:cNvSpPr>
            <a:spLocks noChangeArrowheads="1"/>
          </p:cNvSpPr>
          <p:nvPr/>
        </p:nvSpPr>
        <p:spPr bwMode="auto">
          <a:xfrm>
            <a:off x="8231012" y="449103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15" name="Oval 139"/>
          <p:cNvSpPr>
            <a:spLocks noChangeArrowheads="1"/>
          </p:cNvSpPr>
          <p:nvPr/>
        </p:nvSpPr>
        <p:spPr bwMode="auto">
          <a:xfrm>
            <a:off x="8312856" y="446881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16" name="Oval 140"/>
          <p:cNvSpPr>
            <a:spLocks noChangeArrowheads="1"/>
          </p:cNvSpPr>
          <p:nvPr/>
        </p:nvSpPr>
        <p:spPr bwMode="auto">
          <a:xfrm>
            <a:off x="8377767" y="4449763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17" name="Oval 141"/>
          <p:cNvSpPr>
            <a:spLocks noChangeArrowheads="1"/>
          </p:cNvSpPr>
          <p:nvPr/>
        </p:nvSpPr>
        <p:spPr bwMode="auto">
          <a:xfrm>
            <a:off x="8707967" y="4395788"/>
            <a:ext cx="49388" cy="61912"/>
          </a:xfrm>
          <a:prstGeom prst="ellipse">
            <a:avLst/>
          </a:prstGeom>
          <a:solidFill>
            <a:srgbClr val="548AFF"/>
          </a:solidFill>
          <a:ln w="12700">
            <a:solidFill>
              <a:srgbClr val="548A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18" name="Rectangle 142"/>
          <p:cNvSpPr>
            <a:spLocks noChangeArrowheads="1"/>
          </p:cNvSpPr>
          <p:nvPr/>
        </p:nvSpPr>
        <p:spPr bwMode="auto">
          <a:xfrm>
            <a:off x="6438901" y="4803776"/>
            <a:ext cx="39511" cy="53975"/>
          </a:xfrm>
          <a:prstGeom prst="rect">
            <a:avLst/>
          </a:prstGeom>
          <a:solidFill>
            <a:srgbClr val="FDCD98"/>
          </a:solidFill>
          <a:ln w="12700">
            <a:solidFill>
              <a:srgbClr val="FDCD9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19" name="Rectangle 143"/>
          <p:cNvSpPr>
            <a:spLocks noChangeArrowheads="1"/>
          </p:cNvSpPr>
          <p:nvPr/>
        </p:nvSpPr>
        <p:spPr bwMode="auto">
          <a:xfrm>
            <a:off x="6503812" y="4797426"/>
            <a:ext cx="39511" cy="53975"/>
          </a:xfrm>
          <a:prstGeom prst="rect">
            <a:avLst/>
          </a:prstGeom>
          <a:solidFill>
            <a:srgbClr val="FDCD98"/>
          </a:solidFill>
          <a:ln w="12700">
            <a:solidFill>
              <a:srgbClr val="FDCD9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20" name="Rectangle 144"/>
          <p:cNvSpPr>
            <a:spLocks noChangeArrowheads="1"/>
          </p:cNvSpPr>
          <p:nvPr/>
        </p:nvSpPr>
        <p:spPr bwMode="auto">
          <a:xfrm>
            <a:off x="6529212" y="4791076"/>
            <a:ext cx="39511" cy="53975"/>
          </a:xfrm>
          <a:prstGeom prst="rect">
            <a:avLst/>
          </a:prstGeom>
          <a:solidFill>
            <a:srgbClr val="FDCD98"/>
          </a:solidFill>
          <a:ln w="12700">
            <a:solidFill>
              <a:srgbClr val="FDCD9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21" name="Rectangle 145"/>
          <p:cNvSpPr>
            <a:spLocks noChangeArrowheads="1"/>
          </p:cNvSpPr>
          <p:nvPr/>
        </p:nvSpPr>
        <p:spPr bwMode="auto">
          <a:xfrm>
            <a:off x="6704189" y="4794251"/>
            <a:ext cx="39511" cy="53975"/>
          </a:xfrm>
          <a:prstGeom prst="rect">
            <a:avLst/>
          </a:prstGeom>
          <a:solidFill>
            <a:srgbClr val="FDCD98"/>
          </a:solidFill>
          <a:ln w="12700">
            <a:solidFill>
              <a:srgbClr val="FDCD9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22" name="Rectangle 146"/>
          <p:cNvSpPr>
            <a:spLocks noChangeArrowheads="1"/>
          </p:cNvSpPr>
          <p:nvPr/>
        </p:nvSpPr>
        <p:spPr bwMode="auto">
          <a:xfrm>
            <a:off x="6834012" y="4791076"/>
            <a:ext cx="39511" cy="53975"/>
          </a:xfrm>
          <a:prstGeom prst="rect">
            <a:avLst/>
          </a:prstGeom>
          <a:solidFill>
            <a:srgbClr val="FDCD98"/>
          </a:solidFill>
          <a:ln w="12700">
            <a:solidFill>
              <a:srgbClr val="FDCD9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23" name="Rectangle 147"/>
          <p:cNvSpPr>
            <a:spLocks noChangeArrowheads="1"/>
          </p:cNvSpPr>
          <p:nvPr/>
        </p:nvSpPr>
        <p:spPr bwMode="auto">
          <a:xfrm>
            <a:off x="7285567" y="4778376"/>
            <a:ext cx="39511" cy="53975"/>
          </a:xfrm>
          <a:prstGeom prst="rect">
            <a:avLst/>
          </a:prstGeom>
          <a:solidFill>
            <a:srgbClr val="FDCD98"/>
          </a:solidFill>
          <a:ln w="12700">
            <a:solidFill>
              <a:srgbClr val="FDCD9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24" name="Rectangle 148"/>
          <p:cNvSpPr>
            <a:spLocks noChangeArrowheads="1"/>
          </p:cNvSpPr>
          <p:nvPr/>
        </p:nvSpPr>
        <p:spPr bwMode="auto">
          <a:xfrm>
            <a:off x="7333545" y="4759326"/>
            <a:ext cx="39511" cy="53975"/>
          </a:xfrm>
          <a:prstGeom prst="rect">
            <a:avLst/>
          </a:prstGeom>
          <a:solidFill>
            <a:srgbClr val="FDCD98"/>
          </a:solidFill>
          <a:ln w="12700">
            <a:solidFill>
              <a:srgbClr val="FDCD9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25" name="Rectangle 149"/>
          <p:cNvSpPr>
            <a:spLocks noChangeArrowheads="1"/>
          </p:cNvSpPr>
          <p:nvPr/>
        </p:nvSpPr>
        <p:spPr bwMode="auto">
          <a:xfrm>
            <a:off x="7793567" y="4740276"/>
            <a:ext cx="39511" cy="53975"/>
          </a:xfrm>
          <a:prstGeom prst="rect">
            <a:avLst/>
          </a:prstGeom>
          <a:solidFill>
            <a:srgbClr val="FDCD98"/>
          </a:solidFill>
          <a:ln w="12700">
            <a:solidFill>
              <a:srgbClr val="FDCD9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26" name="Rectangle 150"/>
          <p:cNvSpPr>
            <a:spLocks noChangeArrowheads="1"/>
          </p:cNvSpPr>
          <p:nvPr/>
        </p:nvSpPr>
        <p:spPr bwMode="auto">
          <a:xfrm>
            <a:off x="8157634" y="4730751"/>
            <a:ext cx="39511" cy="53975"/>
          </a:xfrm>
          <a:prstGeom prst="rect">
            <a:avLst/>
          </a:prstGeom>
          <a:solidFill>
            <a:srgbClr val="FDCD98"/>
          </a:solidFill>
          <a:ln w="12700">
            <a:solidFill>
              <a:srgbClr val="FDCD9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27" name="Rectangle 151"/>
          <p:cNvSpPr>
            <a:spLocks noChangeArrowheads="1"/>
          </p:cNvSpPr>
          <p:nvPr/>
        </p:nvSpPr>
        <p:spPr bwMode="auto">
          <a:xfrm>
            <a:off x="8411634" y="4702176"/>
            <a:ext cx="39511" cy="53975"/>
          </a:xfrm>
          <a:prstGeom prst="rect">
            <a:avLst/>
          </a:prstGeom>
          <a:solidFill>
            <a:srgbClr val="FDCD98"/>
          </a:solidFill>
          <a:ln w="12700">
            <a:solidFill>
              <a:srgbClr val="FDCD9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28" name="Rectangle 152"/>
          <p:cNvSpPr>
            <a:spLocks noChangeArrowheads="1"/>
          </p:cNvSpPr>
          <p:nvPr/>
        </p:nvSpPr>
        <p:spPr bwMode="auto">
          <a:xfrm>
            <a:off x="5486400" y="3852864"/>
            <a:ext cx="39511" cy="53975"/>
          </a:xfrm>
          <a:prstGeom prst="rect">
            <a:avLst/>
          </a:prstGeom>
          <a:solidFill>
            <a:srgbClr val="FDCD98"/>
          </a:solidFill>
          <a:ln w="12700">
            <a:solidFill>
              <a:srgbClr val="FDCD9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effectLst>
                <a:outerShdw sx="0" sy="0" algn="tl">
                  <a:srgbClr val="000000"/>
                </a:outerShdw>
              </a:effectLst>
            </a:endParaRPr>
          </a:p>
        </p:txBody>
      </p:sp>
      <p:sp>
        <p:nvSpPr>
          <p:cNvPr id="101529" name="Text Box 153"/>
          <p:cNvSpPr txBox="1">
            <a:spLocks noChangeArrowheads="1"/>
          </p:cNvSpPr>
          <p:nvPr/>
        </p:nvSpPr>
        <p:spPr bwMode="auto">
          <a:xfrm>
            <a:off x="5503412" y="3389313"/>
            <a:ext cx="30112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Alive without reoperation</a:t>
            </a:r>
          </a:p>
        </p:txBody>
      </p:sp>
      <p:sp>
        <p:nvSpPr>
          <p:cNvPr id="101530" name="Text Box 154"/>
          <p:cNvSpPr txBox="1">
            <a:spLocks noChangeArrowheads="1"/>
          </p:cNvSpPr>
          <p:nvPr/>
        </p:nvSpPr>
        <p:spPr bwMode="auto">
          <a:xfrm>
            <a:off x="5564582" y="3989388"/>
            <a:ext cx="298392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Death before reoperation</a:t>
            </a:r>
          </a:p>
        </p:txBody>
      </p:sp>
      <p:sp>
        <p:nvSpPr>
          <p:cNvPr id="101531" name="Text Box 155"/>
          <p:cNvSpPr txBox="1">
            <a:spLocks noChangeArrowheads="1"/>
          </p:cNvSpPr>
          <p:nvPr/>
        </p:nvSpPr>
        <p:spPr bwMode="auto">
          <a:xfrm>
            <a:off x="5811297" y="3689351"/>
            <a:ext cx="158574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Reoperation</a:t>
            </a:r>
          </a:p>
        </p:txBody>
      </p:sp>
    </p:spTree>
    <p:extLst>
      <p:ext uri="{BB962C8B-B14F-4D97-AF65-F5344CB8AC3E}">
        <p14:creationId xmlns:p14="http://schemas.microsoft.com/office/powerpoint/2010/main" val="27692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35500" y="1047750"/>
            <a:ext cx="424321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685800" lvl="1" indent="-285750" eaLnBrk="0" hangingPunct="0">
              <a:spcBef>
                <a:spcPts val="1200"/>
              </a:spcBef>
              <a:buClr>
                <a:schemeClr val="tx2"/>
              </a:buClr>
              <a:buSzPct val="70000"/>
              <a:buFont typeface="Wingdings 2" charset="2"/>
              <a:buChar char="¡"/>
            </a:pPr>
            <a:endParaRPr lang="en-US" sz="2600" b="1">
              <a:effectLst>
                <a:outerShdw blurRad="38100" dist="38100" dir="2700000" algn="tl">
                  <a:srgbClr val="000000"/>
                </a:outerShdw>
              </a:effectLst>
              <a:latin typeface="Cambria" charset="0"/>
            </a:endParaRPr>
          </a:p>
        </p:txBody>
      </p:sp>
      <p:sp>
        <p:nvSpPr>
          <p:cNvPr id="18437" name="CasellaDiTesto 6"/>
          <p:cNvSpPr txBox="1">
            <a:spLocks noChangeArrowheads="1"/>
          </p:cNvSpPr>
          <p:nvPr/>
        </p:nvSpPr>
        <p:spPr bwMode="auto">
          <a:xfrm>
            <a:off x="5361937" y="6583362"/>
            <a:ext cx="33902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0" i="0" dirty="0">
                <a:solidFill>
                  <a:srgbClr val="000000"/>
                </a:solidFill>
                <a:effectLst>
                  <a:outerShdw blurRad="38100" dist="38100" sx="0" sy="0" algn="tl">
                    <a:srgbClr val="000000"/>
                  </a:outerShdw>
                </a:effectLst>
                <a:latin typeface="Helvetica" charset="0"/>
              </a:rPr>
              <a:t>Mehta et al. Ann </a:t>
            </a:r>
            <a:r>
              <a:rPr lang="en-US" sz="1200" b="0" i="0" dirty="0" err="1">
                <a:solidFill>
                  <a:srgbClr val="000000"/>
                </a:solidFill>
                <a:effectLst>
                  <a:outerShdw blurRad="38100" dist="38100" sx="0" sy="0" algn="tl">
                    <a:srgbClr val="000000"/>
                  </a:outerShdw>
                </a:effectLst>
                <a:latin typeface="Helvetica" charset="0"/>
              </a:rPr>
              <a:t>Thorac</a:t>
            </a:r>
            <a:r>
              <a:rPr lang="en-US" sz="1200" b="0" i="0" dirty="0">
                <a:solidFill>
                  <a:srgbClr val="000000"/>
                </a:solidFill>
                <a:effectLst>
                  <a:outerShdw blurRad="38100" dist="38100" sx="0" sy="0" algn="tl">
                    <a:srgbClr val="000000"/>
                  </a:outerShdw>
                </a:effectLst>
                <a:latin typeface="Helvetica" charset="0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>
                  <a:outerShdw blurRad="38100" dist="38100" sx="0" sy="0" algn="tl">
                    <a:srgbClr val="000000"/>
                  </a:outerShdw>
                </a:effectLst>
                <a:latin typeface="Helvetica" charset="0"/>
              </a:rPr>
              <a:t>Surg</a:t>
            </a:r>
            <a:r>
              <a:rPr lang="en-US" sz="1200" b="0" i="0" dirty="0">
                <a:solidFill>
                  <a:srgbClr val="000000"/>
                </a:solidFill>
                <a:effectLst>
                  <a:outerShdw blurRad="38100" dist="38100" sx="0" sy="0" algn="tl">
                    <a:srgbClr val="000000"/>
                  </a:outerShdw>
                </a:effectLst>
                <a:latin typeface="Helvetica" charset="0"/>
              </a:rPr>
              <a:t> 2002;74:1459-67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03200"/>
            <a:ext cx="9144000" cy="800100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MV Surgery: Impact </a:t>
            </a:r>
            <a:r>
              <a:rPr lang="en-US" dirty="0" err="1" smtClean="0">
                <a:effectLst/>
              </a:rPr>
              <a:t>ofAge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and </a:t>
            </a:r>
            <a:r>
              <a:rPr lang="en-US" dirty="0" err="1">
                <a:effectLst/>
              </a:rPr>
              <a:t>Comorbidities</a:t>
            </a:r>
            <a:endParaRPr lang="en-US" dirty="0">
              <a:effectLst/>
            </a:endParaRP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-1883" y="2199245"/>
            <a:ext cx="3628800" cy="2073275"/>
          </a:xfrm>
          <a:noFill/>
        </p:spPr>
        <p:txBody>
          <a:bodyPr>
            <a:normAutofit fontScale="92500"/>
          </a:bodyPr>
          <a:lstStyle/>
          <a:p>
            <a:r>
              <a:rPr lang="en-US" sz="2700" b="1" dirty="0"/>
              <a:t>Older age </a:t>
            </a:r>
            <a:r>
              <a:rPr lang="en-US" sz="2700" b="1" dirty="0" smtClean="0"/>
              <a:t>associated w/</a:t>
            </a:r>
          </a:p>
          <a:p>
            <a:pPr lvl="1"/>
            <a:r>
              <a:rPr lang="en-US" sz="2400" b="1" dirty="0" smtClean="0"/>
              <a:t>Higher mortality (x3)</a:t>
            </a:r>
          </a:p>
          <a:p>
            <a:pPr lvl="1"/>
            <a:r>
              <a:rPr lang="en-US" sz="2400" b="1" dirty="0" smtClean="0"/>
              <a:t>Higher </a:t>
            </a:r>
            <a:r>
              <a:rPr lang="en-US" sz="2400" b="1" dirty="0"/>
              <a:t>morbidity (x3)</a:t>
            </a:r>
          </a:p>
          <a:p>
            <a:pPr lvl="1"/>
            <a:r>
              <a:rPr lang="en-US" sz="2400" b="1" dirty="0"/>
              <a:t>Longer LOS (x1.5)</a:t>
            </a:r>
          </a:p>
          <a:p>
            <a:pPr lvl="1"/>
            <a:endParaRPr lang="en-US" sz="2000" dirty="0"/>
          </a:p>
        </p:txBody>
      </p:sp>
      <p:graphicFrame>
        <p:nvGraphicFramePr>
          <p:cNvPr id="18875" name="Group 4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869197"/>
              </p:ext>
            </p:extLst>
          </p:nvPr>
        </p:nvGraphicFramePr>
        <p:xfrm>
          <a:off x="3793061" y="1676932"/>
          <a:ext cx="5119510" cy="4608576"/>
        </p:xfrm>
        <a:graphic>
          <a:graphicData uri="http://schemas.openxmlformats.org/drawingml/2006/table">
            <a:tbl>
              <a:tblPr/>
              <a:tblGrid>
                <a:gridCol w="1844060"/>
                <a:gridCol w="636512"/>
                <a:gridCol w="705036"/>
                <a:gridCol w="636512"/>
                <a:gridCol w="662400"/>
                <a:gridCol w="634990"/>
              </a:tblGrid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Characteristics</a:t>
                      </a:r>
                    </a:p>
                  </a:txBody>
                  <a:tcPr marL="40640" marR="40640" anchor="b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&lt; 50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yrs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50-59 yrs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60-69 yrs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70-79 yrs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 80 yrs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Sample Size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4315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5037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8472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11144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2720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Complications (%)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13.51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17.79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23.11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29.47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35.48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174625" marR="0" lvl="1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</a:rPr>
                        <a:t>Permanent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</a:rPr>
                        <a:t>stroke(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</a:rPr>
                        <a:t>%)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1.23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1.79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2.70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4.16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4.52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174625" marR="0" lvl="1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</a:rPr>
                        <a:t>Reoperation for  bleeding (%)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3.75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4.61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5.21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6.74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8.53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174625" marR="0" lvl="1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</a:rPr>
                        <a:t>Renal failure (%)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3.87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5.74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8.23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11.28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15.22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174625" marR="0" lvl="1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</a:rPr>
                        <a:t>Deep sternal wound infection (%)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0.44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0.75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0.74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0.68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0.51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Length of stay (d)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174625" marR="0" lvl="1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</a:rPr>
                        <a:t>Mean 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</a:rPr>
                        <a:t>SD)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11.43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(12.23)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12.36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(13.52)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13.32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(13.20)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15.18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(14.66)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16.31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(14.13)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Postoperative length 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of stay (d)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174625" marR="0" lvl="1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</a:rPr>
                        <a:t>Mean(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</a:rPr>
                        <a:t>SD)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8.71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(9.74)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9.69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(11.04)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10.58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(11.37)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12.21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(13.11)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13.22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(13.17)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Operative mortality (%)</a:t>
                      </a:r>
                    </a:p>
                  </a:txBody>
                  <a:tcPr marL="40640" marR="40640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4.08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5.46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7.91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12.19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D154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charset="0"/>
                          <a:ea typeface="ＭＳ Ｐゴシック" charset="-128"/>
                          <a:cs typeface="ＭＳ Ｐゴシック" charset="-128"/>
                        </a:rPr>
                        <a:t>16.99</a:t>
                      </a:r>
                    </a:p>
                  </a:txBody>
                  <a:tcPr marL="40640" marR="40640" anchor="ctr" horzOverflow="overflow">
                    <a:lnL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1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874" name="Text Box 442"/>
          <p:cNvSpPr txBox="1">
            <a:spLocks noChangeArrowheads="1"/>
          </p:cNvSpPr>
          <p:nvPr/>
        </p:nvSpPr>
        <p:spPr bwMode="auto">
          <a:xfrm>
            <a:off x="3787423" y="924464"/>
            <a:ext cx="4762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FFD15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Outcomes</a:t>
            </a:r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3824107" y="2472266"/>
            <a:ext cx="5088467" cy="1813533"/>
          </a:xfrm>
          <a:prstGeom prst="rect">
            <a:avLst/>
          </a:prstGeom>
          <a:noFill/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3807174" y="5974143"/>
            <a:ext cx="5077178" cy="311125"/>
          </a:xfrm>
          <a:prstGeom prst="rect">
            <a:avLst/>
          </a:prstGeom>
          <a:noFill/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36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build="p"/>
      <p:bldP spid="9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78" y="1295400"/>
            <a:ext cx="8681156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354663" y="2261839"/>
            <a:ext cx="21420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Myxomatous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6376985" y="3365501"/>
            <a:ext cx="18342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Rheumatic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3142532" y="3290888"/>
            <a:ext cx="9274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FMR</a:t>
            </a:r>
          </a:p>
        </p:txBody>
      </p:sp>
      <p:sp>
        <p:nvSpPr>
          <p:cNvPr id="17415" name="TextBox 5"/>
          <p:cNvSpPr txBox="1">
            <a:spLocks noChangeArrowheads="1"/>
          </p:cNvSpPr>
          <p:nvPr/>
        </p:nvSpPr>
        <p:spPr bwMode="auto">
          <a:xfrm>
            <a:off x="3286907" y="6407686"/>
            <a:ext cx="5666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>
                <a:effectLst>
                  <a:outerShdw sx="0" sy="0" algn="tl">
                    <a:srgbClr val="000000"/>
                  </a:outerShdw>
                </a:effectLst>
              </a:rPr>
              <a:t>DiBardino </a:t>
            </a:r>
            <a:r>
              <a:rPr lang="en-US" sz="1400" dirty="0" smtClean="0">
                <a:effectLst>
                  <a:outerShdw sx="0" sy="0" algn="tl">
                    <a:srgbClr val="000000"/>
                  </a:outerShdw>
                </a:effectLst>
              </a:rPr>
              <a:t>DJ, </a:t>
            </a:r>
            <a:r>
              <a:rPr lang="en-US" sz="1400" dirty="0">
                <a:effectLst>
                  <a:outerShdw sx="0" sy="0" algn="tl">
                    <a:srgbClr val="000000"/>
                  </a:outerShdw>
                </a:effectLst>
              </a:rPr>
              <a:t>J </a:t>
            </a:r>
            <a:r>
              <a:rPr lang="en-US" sz="1400" dirty="0" smtClean="0">
                <a:effectLst>
                  <a:outerShdw sx="0" sy="0" algn="tl">
                    <a:srgbClr val="000000"/>
                  </a:outerShdw>
                </a:effectLst>
              </a:rPr>
              <a:t>Thorax Cardiovascular </a:t>
            </a:r>
            <a:r>
              <a:rPr lang="en-US" sz="1400" dirty="0">
                <a:effectLst>
                  <a:outerShdw sx="0" sy="0" algn="tl">
                    <a:srgbClr val="000000"/>
                  </a:outerShdw>
                </a:effectLst>
              </a:rPr>
              <a:t>Surg. </a:t>
            </a:r>
            <a:r>
              <a:rPr lang="en-US" sz="1400" dirty="0" smtClean="0">
                <a:effectLst>
                  <a:outerShdw sx="0" sy="0" algn="tl">
                    <a:srgbClr val="000000"/>
                  </a:outerShdw>
                </a:effectLst>
              </a:rPr>
              <a:t>2010; 139(1</a:t>
            </a:r>
            <a:r>
              <a:rPr lang="en-US" sz="1400" dirty="0">
                <a:effectLst>
                  <a:outerShdw sx="0" sy="0" algn="tl">
                    <a:srgbClr val="000000"/>
                  </a:outerShdw>
                </a:effectLst>
              </a:rPr>
              <a:t>):76-83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729914" y="0"/>
            <a:ext cx="7468642" cy="1143000"/>
          </a:xfrm>
          <a:noFill/>
          <a:ln w="9525"/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/>
              <a:t>Outcome of </a:t>
            </a:r>
            <a:r>
              <a:rPr lang="en-US" sz="3600" b="1" dirty="0" smtClean="0">
                <a:effectLst/>
              </a:rPr>
              <a:t>Mitral </a:t>
            </a:r>
            <a:r>
              <a:rPr lang="en-US" sz="3600" b="1" dirty="0">
                <a:effectLst/>
              </a:rPr>
              <a:t>Valve </a:t>
            </a:r>
            <a:r>
              <a:rPr lang="en-US" sz="3600" b="1" dirty="0"/>
              <a:t>Repair </a:t>
            </a:r>
            <a:r>
              <a:rPr lang="en-US" sz="3600" dirty="0" smtClean="0"/>
              <a:t>Functional vs. Degenerative 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745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/>
          <p:cNvPicPr>
            <a:picLocks noChangeAspect="1" noChangeArrowheads="1"/>
          </p:cNvPicPr>
          <p:nvPr/>
        </p:nvPicPr>
        <p:blipFill>
          <a:blip r:embed="rId3" cstate="print"/>
          <a:srcRect b="23650"/>
          <a:stretch>
            <a:fillRect/>
          </a:stretch>
        </p:blipFill>
        <p:spPr bwMode="auto">
          <a:xfrm>
            <a:off x="304800" y="1981200"/>
            <a:ext cx="2987675" cy="3810000"/>
          </a:xfrm>
          <a:prstGeom prst="roundRect">
            <a:avLst>
              <a:gd name="adj" fmla="val 5538"/>
            </a:avLst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32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325" y="381000"/>
            <a:ext cx="8248650" cy="609600"/>
          </a:xfrm>
        </p:spPr>
        <p:txBody>
          <a:bodyPr lIns="0" tIns="0" rIns="0" bIns="0" anchor="b">
            <a:normAutofit fontScale="90000"/>
          </a:bodyPr>
          <a:lstStyle/>
          <a:p>
            <a:pPr eaLnBrk="1" hangingPunct="1"/>
            <a:r>
              <a:rPr dirty="0" smtClean="0">
                <a:ea typeface="ＭＳ Ｐゴシック"/>
              </a:rPr>
              <a:t>The MitraClip System </a:t>
            </a:r>
          </a:p>
        </p:txBody>
      </p:sp>
      <p:sp>
        <p:nvSpPr>
          <p:cNvPr id="53252" name="TextBox 9"/>
          <p:cNvSpPr txBox="1">
            <a:spLocks noChangeArrowheads="1"/>
          </p:cNvSpPr>
          <p:nvPr/>
        </p:nvSpPr>
        <p:spPr bwMode="auto">
          <a:xfrm>
            <a:off x="2751138" y="2881313"/>
            <a:ext cx="6096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cs typeface="Arial" charset="0"/>
              </a:rPr>
              <a:t>Gripper</a:t>
            </a:r>
          </a:p>
        </p:txBody>
      </p:sp>
      <p:sp>
        <p:nvSpPr>
          <p:cNvPr id="53253" name="TextBox 10"/>
          <p:cNvSpPr txBox="1">
            <a:spLocks noChangeArrowheads="1"/>
          </p:cNvSpPr>
          <p:nvPr/>
        </p:nvSpPr>
        <p:spPr bwMode="auto">
          <a:xfrm>
            <a:off x="2711450" y="2132013"/>
            <a:ext cx="762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cs typeface="Arial" charset="0"/>
              </a:rPr>
              <a:t>Arm</a:t>
            </a:r>
          </a:p>
        </p:txBody>
      </p:sp>
      <p:cxnSp>
        <p:nvCxnSpPr>
          <p:cNvPr id="53254" name="Straight Arrow Connector 14"/>
          <p:cNvCxnSpPr>
            <a:cxnSpLocks noChangeShapeType="1"/>
          </p:cNvCxnSpPr>
          <p:nvPr/>
        </p:nvCxnSpPr>
        <p:spPr bwMode="auto">
          <a:xfrm rot="5400000">
            <a:off x="2596357" y="2328068"/>
            <a:ext cx="209550" cy="157163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stealth" w="sm" len="med"/>
          </a:ln>
        </p:spPr>
      </p:cxnSp>
      <p:cxnSp>
        <p:nvCxnSpPr>
          <p:cNvPr id="53255" name="Straight Arrow Connector 25"/>
          <p:cNvCxnSpPr>
            <a:cxnSpLocks noChangeShapeType="1"/>
          </p:cNvCxnSpPr>
          <p:nvPr/>
        </p:nvCxnSpPr>
        <p:spPr bwMode="auto">
          <a:xfrm rot="10800000">
            <a:off x="2392363" y="2998788"/>
            <a:ext cx="395287" cy="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stealth" w="sm" len="med"/>
          </a:ln>
        </p:spPr>
      </p:cxnSp>
      <p:sp>
        <p:nvSpPr>
          <p:cNvPr id="53256" name="TextBox 33"/>
          <p:cNvSpPr txBox="1">
            <a:spLocks noChangeArrowheads="1"/>
          </p:cNvSpPr>
          <p:nvPr/>
        </p:nvSpPr>
        <p:spPr bwMode="auto">
          <a:xfrm>
            <a:off x="381000" y="1619956"/>
            <a:ext cx="2819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effectLst>
                  <a:outerShdw sx="0" sy="0" algn="tl">
                    <a:srgbClr val="000000"/>
                  </a:outerShdw>
                </a:effectLst>
                <a:cs typeface="Arial" charset="0"/>
              </a:rPr>
              <a:t>MitraClip Device </a:t>
            </a:r>
            <a:r>
              <a:rPr lang="en-US" sz="1600" b="1" dirty="0">
                <a:solidFill>
                  <a:schemeClr val="tx1"/>
                </a:solidFill>
                <a:effectLst>
                  <a:outerShdw sx="0" sy="0" algn="tl">
                    <a:srgbClr val="000000"/>
                  </a:outerShdw>
                </a:effectLst>
                <a:cs typeface="Arial" charset="0"/>
              </a:rPr>
              <a:t>(Clip)</a:t>
            </a:r>
          </a:p>
        </p:txBody>
      </p:sp>
      <p:pic>
        <p:nvPicPr>
          <p:cNvPr id="40" name="Picture 39" descr="MitraClipSystem_blu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1981200"/>
            <a:ext cx="5535817" cy="3810000"/>
          </a:xfrm>
          <a:prstGeom prst="roundRect">
            <a:avLst>
              <a:gd name="adj" fmla="val 3326"/>
            </a:avLst>
          </a:prstGeom>
        </p:spPr>
      </p:pic>
      <p:sp>
        <p:nvSpPr>
          <p:cNvPr id="53258" name="TextBox 40"/>
          <p:cNvSpPr txBox="1">
            <a:spLocks noChangeArrowheads="1"/>
          </p:cNvSpPr>
          <p:nvPr/>
        </p:nvSpPr>
        <p:spPr bwMode="auto">
          <a:xfrm>
            <a:off x="6442075" y="2039934"/>
            <a:ext cx="1524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cs typeface="Arial" charset="0"/>
              </a:rPr>
              <a:t>Clip Delivery System</a:t>
            </a:r>
          </a:p>
        </p:txBody>
      </p:sp>
      <p:sp>
        <p:nvSpPr>
          <p:cNvPr id="53259" name="TextBox 42"/>
          <p:cNvSpPr txBox="1">
            <a:spLocks noChangeArrowheads="1"/>
          </p:cNvSpPr>
          <p:nvPr/>
        </p:nvSpPr>
        <p:spPr bwMode="auto">
          <a:xfrm>
            <a:off x="3429000" y="1619956"/>
            <a:ext cx="541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sx="0" sy="0" algn="tl">
                    <a:srgbClr val="000000"/>
                  </a:outerShdw>
                </a:effectLst>
                <a:cs typeface="Arial" charset="0"/>
              </a:rPr>
              <a:t>MitraClip System</a:t>
            </a:r>
          </a:p>
        </p:txBody>
      </p:sp>
      <p:cxnSp>
        <p:nvCxnSpPr>
          <p:cNvPr id="53260" name="Straight Arrow Connector 55"/>
          <p:cNvCxnSpPr>
            <a:cxnSpLocks noChangeShapeType="1"/>
          </p:cNvCxnSpPr>
          <p:nvPr/>
        </p:nvCxnSpPr>
        <p:spPr bwMode="auto">
          <a:xfrm rot="5400000" flipH="1" flipV="1">
            <a:off x="7847012" y="2522538"/>
            <a:ext cx="371475" cy="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stealth" w="sm" len="med"/>
          </a:ln>
        </p:spPr>
      </p:cxnSp>
      <p:sp>
        <p:nvSpPr>
          <p:cNvPr id="53261" name="TextBox 63"/>
          <p:cNvSpPr txBox="1">
            <a:spLocks noChangeArrowheads="1"/>
          </p:cNvSpPr>
          <p:nvPr/>
        </p:nvSpPr>
        <p:spPr bwMode="auto">
          <a:xfrm>
            <a:off x="7935913" y="2686050"/>
            <a:ext cx="79216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cs typeface="Arial" charset="0"/>
              </a:rPr>
              <a:t>Delivery </a:t>
            </a:r>
          </a:p>
          <a:p>
            <a:r>
              <a:rPr lang="en-US" sz="900" dirty="0">
                <a:solidFill>
                  <a:schemeClr val="bg1"/>
                </a:solidFill>
                <a:cs typeface="Arial" charset="0"/>
              </a:rPr>
              <a:t>Catheter</a:t>
            </a:r>
          </a:p>
          <a:p>
            <a:r>
              <a:rPr lang="en-US" sz="900" dirty="0">
                <a:solidFill>
                  <a:schemeClr val="bg1"/>
                </a:solidFill>
                <a:cs typeface="Arial" charset="0"/>
              </a:rPr>
              <a:t>Handle</a:t>
            </a:r>
          </a:p>
        </p:txBody>
      </p:sp>
      <p:cxnSp>
        <p:nvCxnSpPr>
          <p:cNvPr id="53262" name="Straight Arrow Connector 64"/>
          <p:cNvCxnSpPr>
            <a:cxnSpLocks noChangeShapeType="1"/>
          </p:cNvCxnSpPr>
          <p:nvPr/>
        </p:nvCxnSpPr>
        <p:spPr bwMode="auto">
          <a:xfrm rot="16200000" flipV="1">
            <a:off x="6833394" y="3483769"/>
            <a:ext cx="190500" cy="158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stealth" w="sm" len="med"/>
          </a:ln>
        </p:spPr>
      </p:cxnSp>
      <p:sp>
        <p:nvSpPr>
          <p:cNvPr id="53263" name="TextBox 65"/>
          <p:cNvSpPr txBox="1">
            <a:spLocks noChangeArrowheads="1"/>
          </p:cNvSpPr>
          <p:nvPr/>
        </p:nvSpPr>
        <p:spPr bwMode="auto">
          <a:xfrm>
            <a:off x="6823075" y="3559175"/>
            <a:ext cx="79216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cs typeface="Arial" charset="0"/>
              </a:rPr>
              <a:t>Stabilizer</a:t>
            </a:r>
          </a:p>
        </p:txBody>
      </p:sp>
      <p:cxnSp>
        <p:nvCxnSpPr>
          <p:cNvPr id="53264" name="Straight Arrow Connector 67"/>
          <p:cNvCxnSpPr>
            <a:cxnSpLocks noChangeShapeType="1"/>
          </p:cNvCxnSpPr>
          <p:nvPr/>
        </p:nvCxnSpPr>
        <p:spPr bwMode="auto">
          <a:xfrm rot="5400000" flipH="1" flipV="1">
            <a:off x="5218289" y="2952218"/>
            <a:ext cx="371475" cy="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stealth" w="sm" len="med"/>
            <a:tailEnd type="none" w="sm" len="med"/>
          </a:ln>
        </p:spPr>
      </p:cxnSp>
      <p:sp>
        <p:nvSpPr>
          <p:cNvPr id="53265" name="TextBox 68"/>
          <p:cNvSpPr txBox="1">
            <a:spLocks noChangeArrowheads="1"/>
          </p:cNvSpPr>
          <p:nvPr/>
        </p:nvSpPr>
        <p:spPr bwMode="auto">
          <a:xfrm>
            <a:off x="4825645" y="2396769"/>
            <a:ext cx="985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cs typeface="Arial" charset="0"/>
              </a:rPr>
              <a:t>Steerable Guide Handle</a:t>
            </a:r>
          </a:p>
        </p:txBody>
      </p:sp>
      <p:cxnSp>
        <p:nvCxnSpPr>
          <p:cNvPr id="53266" name="Straight Arrow Connector 69"/>
          <p:cNvCxnSpPr>
            <a:cxnSpLocks noChangeShapeType="1"/>
          </p:cNvCxnSpPr>
          <p:nvPr/>
        </p:nvCxnSpPr>
        <p:spPr bwMode="auto">
          <a:xfrm>
            <a:off x="4256792" y="4317473"/>
            <a:ext cx="419100" cy="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stealth" w="sm" len="med"/>
            <a:tailEnd type="none" w="sm" len="med"/>
          </a:ln>
        </p:spPr>
      </p:cxnSp>
      <p:sp>
        <p:nvSpPr>
          <p:cNvPr id="53267" name="TextBox 70"/>
          <p:cNvSpPr txBox="1">
            <a:spLocks noChangeArrowheads="1"/>
          </p:cNvSpPr>
          <p:nvPr/>
        </p:nvSpPr>
        <p:spPr bwMode="auto">
          <a:xfrm>
            <a:off x="4402314" y="4071234"/>
            <a:ext cx="1747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cs typeface="Arial" charset="0"/>
              </a:rPr>
              <a:t>Steerable Guide, Steerable Sleeve, and Delivery Catheter</a:t>
            </a:r>
          </a:p>
        </p:txBody>
      </p:sp>
      <p:cxnSp>
        <p:nvCxnSpPr>
          <p:cNvPr id="53268" name="Straight Arrow Connector 73"/>
          <p:cNvCxnSpPr>
            <a:cxnSpLocks noChangeShapeType="1"/>
          </p:cNvCxnSpPr>
          <p:nvPr/>
        </p:nvCxnSpPr>
        <p:spPr bwMode="auto">
          <a:xfrm>
            <a:off x="7571846" y="4341636"/>
            <a:ext cx="419100" cy="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stealth" w="sm" len="med"/>
            <a:tailEnd type="none" w="sm" len="med"/>
          </a:ln>
        </p:spPr>
      </p:cxnSp>
      <p:sp>
        <p:nvSpPr>
          <p:cNvPr id="53269" name="TextBox 74"/>
          <p:cNvSpPr txBox="1">
            <a:spLocks noChangeArrowheads="1"/>
          </p:cNvSpPr>
          <p:nvPr/>
        </p:nvSpPr>
        <p:spPr bwMode="auto">
          <a:xfrm>
            <a:off x="7661275" y="4197350"/>
            <a:ext cx="1019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cs typeface="Arial" charset="0"/>
              </a:rPr>
              <a:t>MitraClip Device (Clip)</a:t>
            </a:r>
          </a:p>
        </p:txBody>
      </p:sp>
      <p:sp>
        <p:nvSpPr>
          <p:cNvPr id="53270" name="Line 24"/>
          <p:cNvSpPr>
            <a:spLocks noChangeShapeType="1"/>
          </p:cNvSpPr>
          <p:nvPr/>
        </p:nvSpPr>
        <p:spPr bwMode="auto">
          <a:xfrm flipH="1">
            <a:off x="6442075" y="2268534"/>
            <a:ext cx="53340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3271" name="Line 25"/>
          <p:cNvSpPr>
            <a:spLocks noChangeShapeType="1"/>
          </p:cNvSpPr>
          <p:nvPr/>
        </p:nvSpPr>
        <p:spPr bwMode="auto">
          <a:xfrm>
            <a:off x="6975475" y="2268534"/>
            <a:ext cx="10668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9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 txBox="1">
            <a:spLocks noChangeArrowheads="1"/>
          </p:cNvSpPr>
          <p:nvPr/>
        </p:nvSpPr>
        <p:spPr bwMode="auto">
          <a:xfrm>
            <a:off x="98425" y="1133475"/>
            <a:ext cx="89503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tIns="137160"/>
          <a:lstStyle/>
          <a:p>
            <a:pPr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endParaRPr lang="en-US" sz="2300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1449915"/>
            <a:ext cx="6788150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80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i="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Kaplan-Meier Freedom From Mortality</a:t>
            </a:r>
          </a:p>
          <a:p>
            <a:pPr algn="ctr" eaLnBrk="0" hangingPunct="0"/>
            <a:r>
              <a:rPr lang="en-US" sz="2400" i="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EVEREST II RCT</a:t>
            </a:r>
          </a:p>
        </p:txBody>
      </p:sp>
      <p:sp>
        <p:nvSpPr>
          <p:cNvPr id="24627" name="Line 33"/>
          <p:cNvSpPr>
            <a:spLocks noChangeShapeType="1"/>
          </p:cNvSpPr>
          <p:nvPr/>
        </p:nvSpPr>
        <p:spPr bwMode="auto">
          <a:xfrm flipH="1" flipV="1">
            <a:off x="3113088" y="1916640"/>
            <a:ext cx="0" cy="584200"/>
          </a:xfrm>
          <a:prstGeom prst="line">
            <a:avLst/>
          </a:prstGeom>
          <a:noFill/>
          <a:ln w="25400" cap="rnd">
            <a:solidFill>
              <a:srgbClr val="20A035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4628" name="Text Box 34"/>
          <p:cNvSpPr txBox="1">
            <a:spLocks noChangeArrowheads="1"/>
          </p:cNvSpPr>
          <p:nvPr/>
        </p:nvSpPr>
        <p:spPr bwMode="auto">
          <a:xfrm>
            <a:off x="2786063" y="2469090"/>
            <a:ext cx="7080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3333FF"/>
                </a:solidFill>
              </a:rPr>
              <a:t>93.7%</a:t>
            </a:r>
            <a:r>
              <a:rPr lang="en-US" sz="1600" dirty="0">
                <a:solidFill>
                  <a:srgbClr val="3333FF"/>
                </a:solidFill>
              </a:rPr>
              <a:t/>
            </a:r>
            <a:br>
              <a:rPr lang="en-US" sz="1600" dirty="0">
                <a:solidFill>
                  <a:srgbClr val="3333FF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92.3%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</a:rPr>
              <a:t>1 year</a:t>
            </a:r>
          </a:p>
        </p:txBody>
      </p:sp>
      <p:sp>
        <p:nvSpPr>
          <p:cNvPr id="24629" name="Line 33"/>
          <p:cNvSpPr>
            <a:spLocks noChangeShapeType="1"/>
          </p:cNvSpPr>
          <p:nvPr/>
        </p:nvSpPr>
        <p:spPr bwMode="auto">
          <a:xfrm flipH="1" flipV="1">
            <a:off x="7618413" y="2392890"/>
            <a:ext cx="0" cy="638175"/>
          </a:xfrm>
          <a:prstGeom prst="line">
            <a:avLst/>
          </a:prstGeom>
          <a:noFill/>
          <a:ln w="25400" cap="rnd">
            <a:solidFill>
              <a:srgbClr val="20A035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4630" name="Text Box 34"/>
          <p:cNvSpPr txBox="1">
            <a:spLocks noChangeArrowheads="1"/>
          </p:cNvSpPr>
          <p:nvPr/>
        </p:nvSpPr>
        <p:spPr bwMode="auto">
          <a:xfrm>
            <a:off x="7056438" y="2992965"/>
            <a:ext cx="7588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3333FF"/>
                </a:solidFill>
              </a:rPr>
              <a:t>81.2%</a:t>
            </a:r>
            <a:r>
              <a:rPr lang="en-US" dirty="0">
                <a:solidFill>
                  <a:srgbClr val="800000"/>
                </a:solidFill>
              </a:rPr>
              <a:t/>
            </a:r>
            <a:br>
              <a:rPr lang="en-US" dirty="0">
                <a:solidFill>
                  <a:srgbClr val="80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79.0%</a:t>
            </a:r>
            <a:endParaRPr lang="en-US" sz="1400" dirty="0">
              <a:solidFill>
                <a:srgbClr val="3333FF"/>
              </a:solidFill>
            </a:endParaRPr>
          </a:p>
          <a:p>
            <a:pPr algn="ctr"/>
            <a:r>
              <a:rPr lang="en-US" sz="1400" dirty="0">
                <a:solidFill>
                  <a:schemeClr val="bg2"/>
                </a:solidFill>
              </a:rPr>
              <a:t>5 years</a:t>
            </a:r>
          </a:p>
        </p:txBody>
      </p:sp>
      <p:sp>
        <p:nvSpPr>
          <p:cNvPr id="24631" name="Text Box 47"/>
          <p:cNvSpPr txBox="1">
            <a:spLocks noChangeArrowheads="1"/>
          </p:cNvSpPr>
          <p:nvPr/>
        </p:nvSpPr>
        <p:spPr bwMode="auto">
          <a:xfrm>
            <a:off x="3402013" y="1611840"/>
            <a:ext cx="179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MitraClip (N=178)</a:t>
            </a:r>
          </a:p>
        </p:txBody>
      </p:sp>
      <p:sp>
        <p:nvSpPr>
          <p:cNvPr id="24632" name="Text Box 48"/>
          <p:cNvSpPr txBox="1">
            <a:spLocks noChangeArrowheads="1"/>
          </p:cNvSpPr>
          <p:nvPr/>
        </p:nvSpPr>
        <p:spPr bwMode="auto">
          <a:xfrm>
            <a:off x="4576763" y="2310340"/>
            <a:ext cx="160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hlink"/>
                </a:solidFill>
              </a:rPr>
              <a:t>Surgery (N=80)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81200" y="5459940"/>
            <a:ext cx="2116138" cy="3524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09675" y="2838978"/>
            <a:ext cx="304800" cy="17065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00648" y="6550223"/>
            <a:ext cx="3182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err="1" smtClean="0">
                <a:solidFill>
                  <a:srgbClr val="000000"/>
                </a:solidFill>
                <a:effectLst>
                  <a:outerShdw blurRad="38100" sx="0" sy="0" algn="tl">
                    <a:srgbClr val="000000"/>
                  </a:outerShdw>
                </a:effectLst>
              </a:rPr>
              <a:t>Mauri</a:t>
            </a:r>
            <a:r>
              <a:rPr lang="en-US" sz="1400" b="0" i="0" dirty="0" smtClean="0">
                <a:solidFill>
                  <a:srgbClr val="000000"/>
                </a:solidFill>
                <a:effectLst>
                  <a:outerShdw blurRad="38100" sx="0" sy="0" algn="tl">
                    <a:srgbClr val="000000"/>
                  </a:outerShdw>
                </a:effectLst>
              </a:rPr>
              <a:t> et al. JACC 2013;62:2013-17</a:t>
            </a:r>
            <a:endParaRPr lang="en-US" sz="1400" b="0" i="0" dirty="0">
              <a:solidFill>
                <a:srgbClr val="000000"/>
              </a:solidFill>
              <a:effectLst>
                <a:outerShdw blurRad="38100" sx="0" sy="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1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 txBox="1">
            <a:spLocks noChangeArrowheads="1"/>
          </p:cNvSpPr>
          <p:nvPr/>
        </p:nvSpPr>
        <p:spPr bwMode="auto">
          <a:xfrm>
            <a:off x="98425" y="1158875"/>
            <a:ext cx="8950325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tIns="137160"/>
          <a:lstStyle/>
          <a:p>
            <a:pPr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endParaRPr lang="en-US" sz="2300" dirty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25" y="1506359"/>
            <a:ext cx="6788150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50" name="Line 33"/>
          <p:cNvSpPr>
            <a:spLocks noChangeShapeType="1"/>
          </p:cNvSpPr>
          <p:nvPr/>
        </p:nvSpPr>
        <p:spPr bwMode="auto">
          <a:xfrm flipH="1" flipV="1">
            <a:off x="3113088" y="1734959"/>
            <a:ext cx="0" cy="990600"/>
          </a:xfrm>
          <a:prstGeom prst="line">
            <a:avLst/>
          </a:prstGeom>
          <a:noFill/>
          <a:ln w="25400" cap="rnd">
            <a:solidFill>
              <a:srgbClr val="20A035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651" name="Text Box 34"/>
          <p:cNvSpPr txBox="1">
            <a:spLocks noChangeArrowheads="1"/>
          </p:cNvSpPr>
          <p:nvPr/>
        </p:nvSpPr>
        <p:spPr bwMode="auto">
          <a:xfrm>
            <a:off x="2765036" y="2725559"/>
            <a:ext cx="7500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3333FF"/>
                </a:solidFill>
              </a:rPr>
              <a:t>78.9%</a:t>
            </a:r>
            <a:r>
              <a:rPr lang="en-US" sz="1600" dirty="0">
                <a:solidFill>
                  <a:srgbClr val="3333FF"/>
                </a:solidFill>
              </a:rPr>
              <a:t/>
            </a:r>
            <a:br>
              <a:rPr lang="en-US" sz="1600" dirty="0">
                <a:solidFill>
                  <a:srgbClr val="3333FF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97.4%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1 year</a:t>
            </a:r>
          </a:p>
        </p:txBody>
      </p:sp>
      <p:sp>
        <p:nvSpPr>
          <p:cNvPr id="25652" name="Line 33"/>
          <p:cNvSpPr>
            <a:spLocks noChangeShapeType="1"/>
          </p:cNvSpPr>
          <p:nvPr/>
        </p:nvSpPr>
        <p:spPr bwMode="auto">
          <a:xfrm flipH="1" flipV="1">
            <a:off x="7618413" y="1969909"/>
            <a:ext cx="0" cy="1117600"/>
          </a:xfrm>
          <a:prstGeom prst="line">
            <a:avLst/>
          </a:prstGeom>
          <a:noFill/>
          <a:ln w="25400" cap="rnd">
            <a:solidFill>
              <a:srgbClr val="20A035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653" name="Text Box 34"/>
          <p:cNvSpPr txBox="1">
            <a:spLocks noChangeArrowheads="1"/>
          </p:cNvSpPr>
          <p:nvPr/>
        </p:nvSpPr>
        <p:spPr bwMode="auto">
          <a:xfrm>
            <a:off x="7012257" y="3144659"/>
            <a:ext cx="8471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3333FF"/>
                </a:solidFill>
              </a:rPr>
              <a:t>74.3%</a:t>
            </a:r>
            <a:r>
              <a:rPr lang="en-US" dirty="0">
                <a:solidFill>
                  <a:srgbClr val="800000"/>
                </a:solidFill>
              </a:rPr>
              <a:t/>
            </a:r>
            <a:br>
              <a:rPr lang="en-US" dirty="0">
                <a:solidFill>
                  <a:srgbClr val="80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92.5%</a:t>
            </a:r>
            <a:endParaRPr lang="en-US" sz="1400" dirty="0">
              <a:solidFill>
                <a:srgbClr val="3333FF"/>
              </a:solidFill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5 years</a:t>
            </a:r>
          </a:p>
        </p:txBody>
      </p:sp>
      <p:sp>
        <p:nvSpPr>
          <p:cNvPr id="25654" name="Text Box 47"/>
          <p:cNvSpPr txBox="1">
            <a:spLocks noChangeArrowheads="1"/>
          </p:cNvSpPr>
          <p:nvPr/>
        </p:nvSpPr>
        <p:spPr bwMode="auto">
          <a:xfrm>
            <a:off x="3621088" y="2325509"/>
            <a:ext cx="179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MitraClip (N=178)</a:t>
            </a:r>
          </a:p>
        </p:txBody>
      </p:sp>
      <p:sp>
        <p:nvSpPr>
          <p:cNvPr id="25655" name="Text Box 48"/>
          <p:cNvSpPr txBox="1">
            <a:spLocks noChangeArrowheads="1"/>
          </p:cNvSpPr>
          <p:nvPr/>
        </p:nvSpPr>
        <p:spPr bwMode="auto">
          <a:xfrm>
            <a:off x="4576763" y="1633359"/>
            <a:ext cx="160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hlink"/>
                </a:solidFill>
              </a:rPr>
              <a:t>Surgery (N=80)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81200" y="5392559"/>
            <a:ext cx="2116138" cy="4762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84275" y="2887484"/>
            <a:ext cx="396875" cy="181927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59" name="Rectangle 2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100" b="0" i="0" dirty="0">
                <a:solidFill>
                  <a:srgbClr val="000000"/>
                </a:solidFill>
                <a:effectLst>
                  <a:outerShdw sx="0" sy="0" algn="tl">
                    <a:srgbClr val="000000"/>
                  </a:outerShdw>
                </a:effectLst>
              </a:rPr>
              <a:t>Kaplan-Meier Freedom From MV Surgery in MitraClip Group or Re-operation in Surgery Group</a:t>
            </a:r>
          </a:p>
        </p:txBody>
      </p:sp>
      <p:sp>
        <p:nvSpPr>
          <p:cNvPr id="25660" name="Rectangle 16"/>
          <p:cNvSpPr>
            <a:spLocks noChangeArrowheads="1"/>
          </p:cNvSpPr>
          <p:nvPr/>
        </p:nvSpPr>
        <p:spPr bwMode="auto">
          <a:xfrm>
            <a:off x="5937250" y="5498922"/>
            <a:ext cx="1849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EVEREST II RCT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0648" y="6550223"/>
            <a:ext cx="3182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err="1" smtClean="0">
                <a:solidFill>
                  <a:srgbClr val="000000"/>
                </a:solidFill>
                <a:effectLst>
                  <a:outerShdw blurRad="38100" sx="0" sy="0" algn="tl">
                    <a:srgbClr val="000000"/>
                  </a:outerShdw>
                </a:effectLst>
              </a:rPr>
              <a:t>Mauri</a:t>
            </a:r>
            <a:r>
              <a:rPr lang="en-US" sz="1400" b="0" i="0" dirty="0" smtClean="0">
                <a:solidFill>
                  <a:srgbClr val="000000"/>
                </a:solidFill>
                <a:effectLst>
                  <a:outerShdw blurRad="38100" sx="0" sy="0" algn="tl">
                    <a:srgbClr val="000000"/>
                  </a:outerShdw>
                </a:effectLst>
              </a:rPr>
              <a:t> et al. JACC 2013;62:2013-17</a:t>
            </a:r>
            <a:endParaRPr lang="en-US" sz="1400" b="0" i="0" dirty="0">
              <a:solidFill>
                <a:srgbClr val="000000"/>
              </a:solidFill>
              <a:effectLst>
                <a:outerShdw blurRad="38100" sx="0" sy="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87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RF 2007 Template&amp;#x0D;&amp;#x0A;Title 44 pt Bold Arial&amp;quot;&quot;/&gt;&lt;property id=&quot;20307&quot; value=&quot;404&quot;/&gt;&lt;/object&gt;&lt;object type=&quot;3&quot; unique_id=&quot;10005&quot;&gt;&lt;property id=&quot;20148&quot; value=&quot;5&quot;/&gt;&lt;property id=&quot;20300&quot; value=&quot;Slide 2 - &amp;quot;Text Slide – Titles Need to be Titlecase&amp;quot;&quot;/&gt;&lt;property id=&quot;20307&quot; value=&quot;405&quot;/&gt;&lt;/object&gt;&lt;object type=&quot;3&quot; unique_id=&quot;10006&quot;&gt;&lt;property id=&quot;20148&quot; value=&quot;5&quot;/&gt;&lt;property id=&quot;20300&quot; value=&quot;Slide 3 - &amp;quot;Color Palette&amp;quot;&quot;/&gt;&lt;property id=&quot;20307&quot; value=&quot;409&quot;/&gt;&lt;/object&gt;&lt;object type=&quot;3&quot; unique_id=&quot;10007&quot;&gt;&lt;property id=&quot;20148&quot; value=&quot;5&quot;/&gt;&lt;property id=&quot;20300&quot; value=&quot;Slide 4 - &amp;quot;Charts Slide&amp;quot;&quot;/&gt;&lt;property id=&quot;20307&quot; value=&quot;406&quot;/&gt;&lt;/object&gt;&lt;object type=&quot;3&quot; unique_id=&quot;10008&quot;&gt;&lt;property id=&quot;20148&quot; value=&quot;5&quot;/&gt;&lt;property id=&quot;20300&quot; value=&quot;Slide 6 - &amp;quot;Table Slide&amp;quot;&quot;/&gt;&lt;property id=&quot;20307&quot; value=&quot;398&quot;/&gt;&lt;/object&gt;&lt;object type=&quot;3&quot; unique_id=&quot;10009&quot;&gt;&lt;property id=&quot;20148&quot; value=&quot;5&quot;/&gt;&lt;property id=&quot;20300&quot; value=&quot;Slide 7 - &amp;quot;Sample Org Chart&amp;quot;&quot;/&gt;&lt;property id=&quot;20307&quot; value=&quot;403&quot;/&gt;&lt;/object&gt;&lt;object type=&quot;3&quot; unique_id=&quot;10010&quot;&gt;&lt;property id=&quot;20148&quot; value=&quot;5&quot;/&gt;&lt;property id=&quot;20300&quot; value=&quot;Slide 8 - &amp;quot;Sample Line Chart&amp;quot;&quot;/&gt;&lt;property id=&quot;20307&quot; value=&quot;407&quot;/&gt;&lt;/object&gt;&lt;object type=&quot;3&quot; unique_id=&quot;10011&quot;&gt;&lt;property id=&quot;20148&quot; value=&quot;5&quot;/&gt;&lt;property id=&quot;20300&quot; value=&quot;Slide 10 - &amp;quot;Photos &amp;amp; Bulleted Text&amp;quot;&quot;/&gt;&lt;property id=&quot;20307&quot; value=&quot;410&quot;/&gt;&lt;/object&gt;&lt;object type=&quot;3&quot; unique_id=&quot;10012&quot;&gt;&lt;property id=&quot;20148&quot; value=&quot;5&quot;/&gt;&lt;property id=&quot;20300&quot; value=&quot;Slide 11 - &amp;quot;Photo&amp;quot;&quot;/&gt;&lt;property id=&quot;20307&quot; value=&quot;411&quot;/&gt;&lt;/object&gt;&lt;object type=&quot;3&quot; unique_id=&quot;17581&quot;&gt;&lt;property id=&quot;20148&quot; value=&quot;5&quot;/&gt;&lt;property id=&quot;20300&quot; value=&quot;Slide 5&quot;/&gt;&lt;property id=&quot;20307&quot; value=&quot;414&quot;/&gt;&lt;/object&gt;&lt;object type=&quot;3&quot; unique_id=&quot;17582&quot;&gt;&lt;property id=&quot;20148&quot; value=&quot;5&quot;/&gt;&lt;property id=&quot;20300&quot; value=&quot;Slide 9 - &amp;quot;Sample Line Chart&amp;quot;&quot;/&gt;&lt;property id=&quot;20307&quot; value=&quot;413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13051</TotalTime>
  <Words>1151</Words>
  <Application>Microsoft Office PowerPoint</Application>
  <PresentationFormat>화면 슬라이드 쇼(4:3)</PresentationFormat>
  <Paragraphs>387</Paragraphs>
  <Slides>27</Slides>
  <Notes>7</Notes>
  <HiddenSlides>0</HiddenSlides>
  <MMClips>13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29" baseType="lpstr">
      <vt:lpstr>Office Theme</vt:lpstr>
      <vt:lpstr>Worksheet</vt:lpstr>
      <vt:lpstr>PowerPoint 프레젠테이션</vt:lpstr>
      <vt:lpstr>PowerPoint 프레젠테이션</vt:lpstr>
      <vt:lpstr>PowerPoint 프레젠테이션</vt:lpstr>
      <vt:lpstr>Degenerative Mitral Valve Repair: 10 year Outcome</vt:lpstr>
      <vt:lpstr>MV Surgery: Impact ofAge and Comorbidities</vt:lpstr>
      <vt:lpstr>Outcome of Mitral Valve Repair Functional vs. Degenerative </vt:lpstr>
      <vt:lpstr>The MitraClip System </vt:lpstr>
      <vt:lpstr>PowerPoint 프레젠테이션</vt:lpstr>
      <vt:lpstr>PowerPoint 프레젠테이션</vt:lpstr>
      <vt:lpstr>NYHA Functional Class EVEREST II RCT All Treated Patients (N=258)</vt:lpstr>
      <vt:lpstr>PowerPoint 프레젠테이션</vt:lpstr>
      <vt:lpstr>PowerPoint 프레젠테이션</vt:lpstr>
      <vt:lpstr>“Surgical Results Delivered Via Catheter”</vt:lpstr>
      <vt:lpstr>Percutaneous Direct Annuloplasty with the Adjustable Cardioband</vt:lpstr>
      <vt:lpstr>Transcatheter Mitral Valve Replacement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TMVR - Tendyne Feasibility Study</vt:lpstr>
      <vt:lpstr>PowerPoint 프레젠테이션</vt:lpstr>
      <vt:lpstr>PowerPoint 프레젠테이션</vt:lpstr>
      <vt:lpstr>PowerPoint 프레젠테이션</vt:lpstr>
      <vt:lpstr>PowerPoint 프레젠테이션</vt:lpstr>
      <vt:lpstr>TMVR ViV and ViR Procedural characteristics</vt:lpstr>
      <vt:lpstr>TMVR - Challenges</vt:lpstr>
    </vt:vector>
  </TitlesOfParts>
  <Company>CRF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Detrimental Impact of Chronic Renal Insufficiency</dc:title>
  <dc:creator>jzuccardy</dc:creator>
  <cp:lastModifiedBy>goodtobe</cp:lastModifiedBy>
  <cp:revision>768</cp:revision>
  <dcterms:created xsi:type="dcterms:W3CDTF">2010-08-27T18:39:22Z</dcterms:created>
  <dcterms:modified xsi:type="dcterms:W3CDTF">2016-12-09T08:51:02Z</dcterms:modified>
</cp:coreProperties>
</file>