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88" r:id="rId2"/>
    <p:sldId id="337" r:id="rId3"/>
    <p:sldId id="381" r:id="rId4"/>
    <p:sldId id="338" r:id="rId5"/>
    <p:sldId id="339" r:id="rId6"/>
    <p:sldId id="341" r:id="rId7"/>
    <p:sldId id="340" r:id="rId8"/>
    <p:sldId id="342" r:id="rId9"/>
    <p:sldId id="343" r:id="rId10"/>
    <p:sldId id="359" r:id="rId11"/>
    <p:sldId id="348" r:id="rId12"/>
    <p:sldId id="349" r:id="rId13"/>
    <p:sldId id="399" r:id="rId14"/>
    <p:sldId id="400" r:id="rId15"/>
    <p:sldId id="401" r:id="rId16"/>
    <p:sldId id="402" r:id="rId17"/>
    <p:sldId id="403" r:id="rId18"/>
    <p:sldId id="408" r:id="rId19"/>
    <p:sldId id="409" r:id="rId20"/>
    <p:sldId id="405" r:id="rId21"/>
    <p:sldId id="407" r:id="rId22"/>
    <p:sldId id="386" r:id="rId23"/>
    <p:sldId id="375" r:id="rId24"/>
    <p:sldId id="360" r:id="rId25"/>
    <p:sldId id="387" r:id="rId26"/>
    <p:sldId id="398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91" y="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5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Case No</a:t>
            </a:r>
            <a:endParaRPr lang="ko-KR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248381452318471"/>
          <c:y val="0.1439351851851858"/>
          <c:w val="0.7558495188101505"/>
          <c:h val="0.614984324876056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Sheet1!$D$15</c:f>
              <c:strCache>
                <c:ptCount val="1"/>
                <c:pt idx="0">
                  <c:v>Qualified Health 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Sheet1!$E$14:$K$14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Sheet1!$E$15:$K$15</c:f>
              <c:numCache>
                <c:formatCode>#,##0</c:formatCode>
                <c:ptCount val="7"/>
                <c:pt idx="0">
                  <c:v>53966</c:v>
                </c:pt>
                <c:pt idx="1">
                  <c:v>64087</c:v>
                </c:pt>
                <c:pt idx="2">
                  <c:v>66232</c:v>
                </c:pt>
                <c:pt idx="3">
                  <c:v>66728</c:v>
                </c:pt>
                <c:pt idx="4">
                  <c:v>70026</c:v>
                </c:pt>
                <c:pt idx="5">
                  <c:v>72937</c:v>
                </c:pt>
                <c:pt idx="6">
                  <c:v>74555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A1-4D53-B769-6152877D7D2A}"/>
            </c:ext>
          </c:extLst>
        </c:ser>
        <c:ser>
          <c:idx val="1"/>
          <c:order val="1"/>
          <c:tx>
            <c:strRef>
              <c:f>Sheet1!$D$16</c:f>
              <c:strCache>
                <c:ptCount val="1"/>
                <c:pt idx="0">
                  <c:v>A beneficiary of medical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Sheet1!$E$14:$K$14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Sheet1!$E$16:$K$16</c:f>
              <c:numCache>
                <c:formatCode>#,##0</c:formatCode>
                <c:ptCount val="7"/>
                <c:pt idx="0">
                  <c:v>4565</c:v>
                </c:pt>
                <c:pt idx="1">
                  <c:v>4852</c:v>
                </c:pt>
                <c:pt idx="2">
                  <c:v>5297</c:v>
                </c:pt>
                <c:pt idx="3">
                  <c:v>5236</c:v>
                </c:pt>
                <c:pt idx="4">
                  <c:v>5142</c:v>
                </c:pt>
                <c:pt idx="5">
                  <c:v>5078</c:v>
                </c:pt>
                <c:pt idx="6">
                  <c:v>5471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A1-4D53-B769-6152877D7D2A}"/>
            </c:ext>
          </c:extLst>
        </c:ser>
        <c:ser>
          <c:idx val="2"/>
          <c:order val="2"/>
          <c:tx>
            <c:strRef>
              <c:f>Sheet1!$D$17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Sheet1!$E$14:$K$14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Sheet1!$E$17:$K$17</c:f>
              <c:numCache>
                <c:formatCode>#,##0</c:formatCode>
                <c:ptCount val="7"/>
                <c:pt idx="0">
                  <c:v>58531</c:v>
                </c:pt>
                <c:pt idx="1">
                  <c:v>68939</c:v>
                </c:pt>
                <c:pt idx="2">
                  <c:v>71529</c:v>
                </c:pt>
                <c:pt idx="3">
                  <c:v>71964</c:v>
                </c:pt>
                <c:pt idx="4">
                  <c:v>75168</c:v>
                </c:pt>
                <c:pt idx="5">
                  <c:v>78015</c:v>
                </c:pt>
                <c:pt idx="6">
                  <c:v>80026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9A1-4D53-B769-6152877D7D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7037440"/>
        <c:axId val="80023552"/>
      </c:barChart>
      <c:catAx>
        <c:axId val="67037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80023552"/>
        <c:crosses val="autoZero"/>
        <c:auto val="1"/>
        <c:lblAlgn val="ctr"/>
        <c:lblOffset val="100"/>
        <c:noMultiLvlLbl val="0"/>
      </c:catAx>
      <c:valAx>
        <c:axId val="8002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703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ko-KR" baseline="0" dirty="0"/>
              <a:t>Amount</a:t>
            </a:r>
            <a:endParaRPr lang="ko-KR" alt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Sheet1!$D$23</c:f>
              <c:strCache>
                <c:ptCount val="1"/>
                <c:pt idx="0">
                  <c:v>Qualified Health Insurance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Sheet1!$E$22:$K$22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Sheet1!$E$23:$K$23</c:f>
              <c:numCache>
                <c:formatCode>#,##0</c:formatCode>
                <c:ptCount val="7"/>
                <c:pt idx="0">
                  <c:v>112050642891</c:v>
                </c:pt>
                <c:pt idx="1">
                  <c:v>134165304225</c:v>
                </c:pt>
                <c:pt idx="2">
                  <c:v>135629652266</c:v>
                </c:pt>
                <c:pt idx="3">
                  <c:v>135257430899</c:v>
                </c:pt>
                <c:pt idx="4">
                  <c:v>139996358528</c:v>
                </c:pt>
                <c:pt idx="5">
                  <c:v>139320436732</c:v>
                </c:pt>
                <c:pt idx="6">
                  <c:v>141129600450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96-47CE-94C1-72F63AB23D33}"/>
            </c:ext>
          </c:extLst>
        </c:ser>
        <c:ser>
          <c:idx val="1"/>
          <c:order val="1"/>
          <c:tx>
            <c:strRef>
              <c:f>Sheet1!$D$24</c:f>
              <c:strCache>
                <c:ptCount val="1"/>
                <c:pt idx="0">
                  <c:v>A beneficiary of medical care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Sheet1!$E$22:$K$22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Sheet1!$E$24:$K$24</c:f>
              <c:numCache>
                <c:formatCode>#,##0</c:formatCode>
                <c:ptCount val="7"/>
                <c:pt idx="0">
                  <c:v>9449907472</c:v>
                </c:pt>
                <c:pt idx="1">
                  <c:v>10171674237</c:v>
                </c:pt>
                <c:pt idx="2">
                  <c:v>10880899601</c:v>
                </c:pt>
                <c:pt idx="3">
                  <c:v>10613708422</c:v>
                </c:pt>
                <c:pt idx="4">
                  <c:v>10202684022</c:v>
                </c:pt>
                <c:pt idx="5">
                  <c:v>9673277097</c:v>
                </c:pt>
                <c:pt idx="6">
                  <c:v>10321105228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96-47CE-94C1-72F63AB23D33}"/>
            </c:ext>
          </c:extLst>
        </c:ser>
        <c:ser>
          <c:idx val="2"/>
          <c:order val="2"/>
          <c:tx>
            <c:strRef>
              <c:f>Sheet1!$D$25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Sheet1!$E$22:$K$22</c:f>
              <c:strCache>
                <c:ptCount val="7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</c:strCache>
            </c:strRef>
          </c:cat>
          <c:val>
            <c:numRef>
              <c:f>Sheet1!$E$25:$K$25</c:f>
              <c:numCache>
                <c:formatCode>#,##0</c:formatCode>
                <c:ptCount val="7"/>
                <c:pt idx="0">
                  <c:v>121500550363</c:v>
                </c:pt>
                <c:pt idx="1">
                  <c:v>144336978462</c:v>
                </c:pt>
                <c:pt idx="2">
                  <c:v>146510551867</c:v>
                </c:pt>
                <c:pt idx="3">
                  <c:v>145871139321</c:v>
                </c:pt>
                <c:pt idx="4">
                  <c:v>150199042550</c:v>
                </c:pt>
                <c:pt idx="5">
                  <c:v>148993713829</c:v>
                </c:pt>
                <c:pt idx="6">
                  <c:v>151450705678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96-47CE-94C1-72F63AB23D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853888"/>
        <c:axId val="66855680"/>
      </c:barChart>
      <c:catAx>
        <c:axId val="66853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855680"/>
        <c:crosses val="autoZero"/>
        <c:auto val="1"/>
        <c:lblAlgn val="ctr"/>
        <c:lblOffset val="100"/>
        <c:noMultiLvlLbl val="0"/>
      </c:catAx>
      <c:valAx>
        <c:axId val="66855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66853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dirty="0"/>
              <a:t>Drug-eluting</a:t>
            </a:r>
            <a:r>
              <a:rPr lang="en-US" altLang="en-US" baseline="0" dirty="0"/>
              <a:t> </a:t>
            </a:r>
            <a:r>
              <a:rPr lang="en-US" altLang="en-US" dirty="0"/>
              <a:t>Stent Market in Korea(n</a:t>
            </a:r>
            <a:r>
              <a:rPr lang="en-US" altLang="ko-KR" dirty="0"/>
              <a:t>=74,555)</a:t>
            </a:r>
            <a:endParaRPr lang="en-US" altLang="en-US" dirty="0"/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313725490196081E-2"/>
          <c:y val="0.15862821964186649"/>
          <c:w val="0.67731376408831245"/>
          <c:h val="0.8005107854181863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Stent Market in Korea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Global Stents</c:v>
                </c:pt>
                <c:pt idx="1">
                  <c:v>Domestic Stents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0.98099999999999998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28-45D1-A801-7AB256135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ko-KR" sz="2160" b="1" i="0" u="none" strike="noStrike" baseline="0" dirty="0"/>
              <a:t>Drug-eluting </a:t>
            </a:r>
            <a:r>
              <a:rPr lang="en-US" altLang="en-US" dirty="0"/>
              <a:t>Stent Market in Japan(n=250,000)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Stent market in Japan(n=250,000)</c:v>
                </c:pt>
              </c:strCache>
            </c:strRef>
          </c:tx>
          <c:explosion val="25"/>
          <c:cat>
            <c:strRef>
              <c:f>Sheet1!$A$2:$A$3</c:f>
              <c:strCache>
                <c:ptCount val="2"/>
                <c:pt idx="0">
                  <c:v>Global stents</c:v>
                </c:pt>
                <c:pt idx="1">
                  <c:v>Domestic stents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0.65</c:v>
                </c:pt>
                <c:pt idx="1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0F-4145-B976-260173492A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542593021460565"/>
          <c:y val="0.24446963209936826"/>
          <c:w val="0.27251524625598272"/>
          <c:h val="0.65319862534236595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image" Target="../media/image4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0.3082</cdr:x>
      <cdr:y>0.22414</cdr:y>
    </cdr:from>
    <cdr:to>
      <cdr:x>0.49396</cdr:x>
      <cdr:y>0.31262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6990" y="975325"/>
          <a:ext cx="962527" cy="385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800" b="1" dirty="0"/>
            <a:t>1.9%</a:t>
          </a:r>
          <a:endParaRPr lang="ko-KR" altLang="en-US" sz="18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B439-BB3C-4B99-AEEB-FFB2FE8673C0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D79B-27D7-41D4-BA7E-3C9EA46B2B3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476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E1AF9-8B4B-4B74-B010-CEEBC4C3DF9B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336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6081A3-F19E-4CF5-9293-30E6043D5548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05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0D4CE-462B-4767-AA01-89EF13AD467C}" type="slidenum">
              <a:rPr lang="ko-KR" altLang="en-US" smtClean="0"/>
              <a:pPr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651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165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0294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857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한쪽 모서리가 잘린 사각형 5"/>
          <p:cNvSpPr/>
          <p:nvPr userDrawn="1"/>
        </p:nvSpPr>
        <p:spPr>
          <a:xfrm flipV="1">
            <a:off x="0" y="147585"/>
            <a:ext cx="10369152" cy="648072"/>
          </a:xfrm>
          <a:prstGeom prst="snip1Rect">
            <a:avLst>
              <a:gd name="adj" fmla="val 50000"/>
            </a:avLst>
          </a:prstGeom>
          <a:solidFill>
            <a:srgbClr val="E7ED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/>
          </a:p>
        </p:txBody>
      </p:sp>
    </p:spTree>
    <p:extLst>
      <p:ext uri="{BB962C8B-B14F-4D97-AF65-F5344CB8AC3E}">
        <p14:creationId xmlns:p14="http://schemas.microsoft.com/office/powerpoint/2010/main" val="249876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" y="735509"/>
            <a:ext cx="10972800" cy="801687"/>
          </a:xfrm>
        </p:spPr>
        <p:txBody>
          <a:bodyPr/>
          <a:lstStyle>
            <a:lvl1pPr>
              <a:defRPr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1657845"/>
            <a:ext cx="10972800" cy="4391342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DC87325D-17B5-44D1-AA19-8CF85B3ED2FC}" type="datetime4">
              <a:rPr lang="en-US" smtClean="0">
                <a:solidFill>
                  <a:srgbClr val="000000"/>
                </a:solidFill>
              </a:rPr>
              <a:pPr/>
              <a:t>December 10, 2016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Enter presentation title via "insert&gt;header and footer&gt;footer" |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70560" y="503832"/>
            <a:ext cx="5730240" cy="153888"/>
          </a:xfrm>
        </p:spPr>
        <p:txBody>
          <a:bodyPr rIns="0" bIns="0" anchor="ctr" anchorCtr="0">
            <a:noAutofit/>
          </a:bodyPr>
          <a:lstStyle>
            <a:lvl1pPr>
              <a:spcBef>
                <a:spcPts val="0"/>
              </a:spcBef>
              <a:defRPr sz="100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233575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09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87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0380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4008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205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28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933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300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8173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97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DD3F5-AE1E-4966-ADA2-2D68FEE6681A}" type="datetimeFigureOut">
              <a:rPr lang="ko-KR" altLang="en-US" smtClean="0"/>
              <a:pPr/>
              <a:t>2016-12-10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26766-0424-407C-95B9-62F6714A8D0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1610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5" r:id="rId13"/>
    <p:sldLayoutId id="2147483666" r:id="rId14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32.jpe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hyperlink" Target="http://en.wikipedia.org/wiki/File:Sirolimus.svg" TargetMode="Externa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image" Target="../media/image30.png"/><Relationship Id="rId5" Type="http://schemas.openxmlformats.org/officeDocument/2006/relationships/image" Target="../media/image47.jpeg"/><Relationship Id="rId10" Type="http://schemas.openxmlformats.org/officeDocument/2006/relationships/image" Target="../media/image45.png"/><Relationship Id="rId4" Type="http://schemas.openxmlformats.org/officeDocument/2006/relationships/image" Target="../media/image46.png"/><Relationship Id="rId9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58.jpeg"/><Relationship Id="rId7" Type="http://schemas.openxmlformats.org/officeDocument/2006/relationships/image" Target="../media/image5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61.jpg"/><Relationship Id="rId5" Type="http://schemas.openxmlformats.org/officeDocument/2006/relationships/image" Target="../media/image52.png"/><Relationship Id="rId10" Type="http://schemas.openxmlformats.org/officeDocument/2006/relationships/image" Target="../media/image60.jpeg"/><Relationship Id="rId4" Type="http://schemas.openxmlformats.org/officeDocument/2006/relationships/image" Target="../media/image37.png"/><Relationship Id="rId9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www.google.co.kr/url?sa=i&amp;rct=j&amp;q=&amp;esrc=s&amp;source=images&amp;cd=&amp;cad=rja&amp;uact=8&amp;docid=EasIbNv0eja5BM&amp;tbnid=Srvs4HNM7DE4JM:&amp;ved=0CAUQjRw&amp;url=http://www.wallstplaybook.com/covidien-looks-fully-valued/&amp;ei=myx0U_bZH8TIrQfxzID4Aw&amp;bvm=bv.66699033,d.c2E&amp;psig=AFQjCNG4ZjVXIOzTDtwGhL9EnkDijqGqEw&amp;ust=1400208916892606" TargetMode="External"/><Relationship Id="rId18" Type="http://schemas.openxmlformats.org/officeDocument/2006/relationships/image" Target="../media/image11.png"/><Relationship Id="rId26" Type="http://schemas.openxmlformats.org/officeDocument/2006/relationships/image" Target="../media/image18.jpeg"/><Relationship Id="rId3" Type="http://schemas.openxmlformats.org/officeDocument/2006/relationships/hyperlink" Target="http://www.google.co.kr/url?sa=i&amp;rct=j&amp;q=&amp;esrc=s&amp;source=images&amp;cd=&amp;cad=rja&amp;uact=8&amp;docid=RJZSxulAki5sPM&amp;tbnid=dN8EzO94P7Wh3M:&amp;ved=0CAUQjRw&amp;url=http://prtimes.jp/main/html/rd/p/000000033.000002119.html&amp;ei=X6RxU-T4IsPk8AWmmYDgAQ&amp;bvm=bv.66330100,d.dGc&amp;psig=AFQjCNF9VB16sQsC9HjgUAg8k49zyehvyA&amp;ust=1400042857281110" TargetMode="External"/><Relationship Id="rId21" Type="http://schemas.openxmlformats.org/officeDocument/2006/relationships/image" Target="../media/image14.jpeg"/><Relationship Id="rId7" Type="http://schemas.openxmlformats.org/officeDocument/2006/relationships/hyperlink" Target="http://www.google.co.kr/url?sa=i&amp;rct=j&amp;q=&amp;esrc=s&amp;source=images&amp;cd=&amp;cad=rja&amp;uact=8&amp;docid=rdTNRHNEcltgjM&amp;tbnid=J6gDZ_M6OBTu4M:&amp;ved=0CAUQjRw&amp;url=http://www.gravesmclain.com/recall-cook-medical-zilver-ptx-drug-eluting-peripheral-stent/&amp;ei=M9VxU8LEOcftkgWQ-ICICg&amp;psig=AFQjCNHNcG0zgLWD8dYbrGfQKFX0WdHUoA&amp;ust=1400055471731216" TargetMode="External"/><Relationship Id="rId12" Type="http://schemas.openxmlformats.org/officeDocument/2006/relationships/image" Target="../media/image8.jpeg"/><Relationship Id="rId17" Type="http://schemas.openxmlformats.org/officeDocument/2006/relationships/hyperlink" Target="http://www.google.co.kr/url?sa=i&amp;rct=j&amp;q=&amp;esrc=s&amp;source=images&amp;cd=&amp;cad=rja&amp;uact=8&amp;docid=YOOAzVz1Pf6AJM&amp;tbnid=qkbWglZajq2lMM:&amp;ved=0CAUQjRw&amp;url=http://www.sbail.org/2011ffcpostevent.html&amp;ei=H7pxU7x0zPKUBfP-gcgD&amp;bvm=bv.66330100,d.dGI&amp;psig=AFQjCNHIAZMsJ7wZA_vnyF-ArpE-AtCt7A&amp;ust=1400048525756107" TargetMode="External"/><Relationship Id="rId25" Type="http://schemas.openxmlformats.org/officeDocument/2006/relationships/image" Target="../media/image17.jpeg"/><Relationship Id="rId3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29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hyperlink" Target="http://www.google.co.kr/url?sa=i&amp;rct=j&amp;q=&amp;esrc=s&amp;source=images&amp;cd=&amp;cad=rja&amp;uact=8&amp;docid=RDoVBBGEdys2kM&amp;tbnid=zpaBn9mTMzikoM:&amp;ved=0CAUQjRw&amp;url=http://www.hanekedesign.com/haneke-design-develops-ipad-app-for-medical-device-manufacturer-ev3/&amp;ei=IrZyU6WpKZKC8gWFooLIAg&amp;bvm=bv.66699033,d.dGc&amp;psig=AFQjCNE56oFLcCWG0VImYGsxeDFQS4WQ6g&amp;ust=1400113036326830" TargetMode="External"/><Relationship Id="rId24" Type="http://schemas.openxmlformats.org/officeDocument/2006/relationships/image" Target="../media/image16.jpeg"/><Relationship Id="rId32" Type="http://schemas.openxmlformats.org/officeDocument/2006/relationships/image" Target="../media/image24.gif"/><Relationship Id="rId5" Type="http://schemas.openxmlformats.org/officeDocument/2006/relationships/hyperlink" Target="http://www.google.co.kr/url?sa=i&amp;rct=j&amp;q=&amp;esrc=s&amp;source=images&amp;cd=&amp;cad=rja&amp;uact=8&amp;docid=NmX_dZ9WrgD5RM&amp;tbnid=rXyt10Dxz0COGM:&amp;ved=0CAUQjRw&amp;url=http://news.bostonscientific.com/image-gallery?cat=1753&amp;mode=gallery&amp;ei=FcaLU5asKY__8QXl8oHYDQ&amp;bvm=bv.67720277,d.dGc&amp;psig=AFQjCNFsNqxJECCMIyMFru3MIYvPT77TFA&amp;ust=1401755505647125" TargetMode="External"/><Relationship Id="rId15" Type="http://schemas.openxmlformats.org/officeDocument/2006/relationships/hyperlink" Target="http://www.google.co.kr/url?sa=i&amp;rct=j&amp;q=&amp;esrc=s&amp;source=images&amp;cd=&amp;cad=rja&amp;uact=8&amp;docid=Rgqn6yCcpPJkjM&amp;tbnid=3daqKMN-gV803M:&amp;ved=0CAUQjRw&amp;url=http://www.mhtnet.it/clienti/microsoftdynamicsax&amp;ei=sLdyU-DTAZS78gWS2oGQBA&amp;bvm=bv.66699033,d.dGc&amp;psig=AFQjCNFfoQ_p1Dsk4gCdI-Hpk8_-TBMXww&amp;ust=1400113448077680" TargetMode="External"/><Relationship Id="rId23" Type="http://schemas.openxmlformats.org/officeDocument/2006/relationships/hyperlink" Target="http://www.stenttech.com/" TargetMode="External"/><Relationship Id="rId28" Type="http://schemas.openxmlformats.org/officeDocument/2006/relationships/image" Target="../media/image20.gif"/><Relationship Id="rId10" Type="http://schemas.openxmlformats.org/officeDocument/2006/relationships/image" Target="../media/image7.png"/><Relationship Id="rId19" Type="http://schemas.openxmlformats.org/officeDocument/2006/relationships/image" Target="../media/image12.jpeg"/><Relationship Id="rId31" Type="http://schemas.openxmlformats.org/officeDocument/2006/relationships/image" Target="../media/image23.png"/><Relationship Id="rId4" Type="http://schemas.openxmlformats.org/officeDocument/2006/relationships/image" Target="../media/image4.jpeg"/><Relationship Id="rId9" Type="http://schemas.openxmlformats.org/officeDocument/2006/relationships/hyperlink" Target="http://www.google.co.kr/url?sa=i&amp;rct=j&amp;q=&amp;esrc=s&amp;source=images&amp;cd=&amp;cad=rja&amp;uact=8&amp;docid=fjHSoD4dLu69YM&amp;tbnid=GKKcvRrDyj5V4M:&amp;ved=0CAUQjRw&amp;url=http://commons.wikimedia.org/wiki/File:Cordis_Corporation_2013_Logo.jpg&amp;ei=8a9yU5mwN4_r8AWegoGYCQ&amp;bvm=bv.66699033,d.c2E&amp;psig=AFQjCNH_G7TOS6OerevDj9rtZE3JPLFY9w&amp;ust=1400111471135969" TargetMode="External"/><Relationship Id="rId14" Type="http://schemas.openxmlformats.org/officeDocument/2006/relationships/image" Target="../media/image9.jpeg"/><Relationship Id="rId22" Type="http://schemas.openxmlformats.org/officeDocument/2006/relationships/image" Target="../media/image15.png"/><Relationship Id="rId27" Type="http://schemas.openxmlformats.org/officeDocument/2006/relationships/image" Target="../media/image19.jpeg"/><Relationship Id="rId30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1414943" y="736469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ko-KR" sz="4800" b="1" dirty="0"/>
              <a:t>Korea Made Coronary Devices: </a:t>
            </a:r>
            <a:br>
              <a:rPr lang="en-US" altLang="ko-KR" sz="4800" b="1" dirty="0"/>
            </a:br>
            <a:r>
              <a:rPr lang="en-US" altLang="ko-KR" sz="4800" b="1" dirty="0"/>
              <a:t>Present and Future</a:t>
            </a:r>
            <a:endParaRPr lang="ko-KR" altLang="en-US" sz="4800" dirty="0"/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414943" y="3937598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</a:rPr>
              <a:t>Taehoon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</a:rPr>
              <a:t>Ahn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, MD, PhD, FSCAI, FACC</a:t>
            </a:r>
          </a:p>
          <a:p>
            <a:endParaRPr lang="en-US" altLang="ko-K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ko-KR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Gachon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University Gil Medical Center </a:t>
            </a:r>
          </a:p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Incheon, South Korea</a:t>
            </a:r>
            <a:endParaRPr lang="ko-KR" altLang="ko-KR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654" y="142043"/>
            <a:ext cx="227268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rgbClr val="FF0000"/>
                </a:solidFill>
              </a:rPr>
              <a:t>JCR2016</a:t>
            </a:r>
          </a:p>
          <a:p>
            <a:endParaRPr lang="en-US" altLang="ko-KR" sz="2800" dirty="0">
              <a:solidFill>
                <a:srgbClr val="FF0000"/>
              </a:solidFill>
            </a:endParaRP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7847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0435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Drug-eluting Stent Market Outlook in Korea vs. Japan</a:t>
            </a:r>
            <a:endParaRPr lang="ko-KR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5279212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내용 개체 틀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5471821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5191" y="4235115"/>
            <a:ext cx="105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98.1%</a:t>
            </a:r>
            <a:endParaRPr lang="ko-KR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27985" y="4504623"/>
            <a:ext cx="8758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65%</a:t>
            </a:r>
            <a:endParaRPr lang="ko-KR" altLang="en-US" b="1" dirty="0"/>
          </a:p>
          <a:p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91688" y="3955983"/>
            <a:ext cx="84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35%</a:t>
            </a:r>
            <a:endParaRPr lang="ko-KR" altLang="en-US" b="1" dirty="0"/>
          </a:p>
          <a:p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527983" y="6044665"/>
            <a:ext cx="2213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2015</a:t>
            </a:r>
            <a:endParaRPr lang="ko-KR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31445" y="5967664"/>
            <a:ext cx="2781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2015</a:t>
            </a:r>
            <a:endParaRPr lang="ko-KR" altLang="en-US" b="1" dirty="0"/>
          </a:p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83755" y="5290032"/>
            <a:ext cx="25285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en-US" altLang="ko-KR" sz="1400" dirty="0" err="1"/>
              <a:t>Nobori</a:t>
            </a:r>
            <a:r>
              <a:rPr lang="en-US" altLang="ko-KR" sz="1400" dirty="0"/>
              <a:t>, </a:t>
            </a:r>
            <a:r>
              <a:rPr lang="en-US" altLang="ko-KR" sz="1400" dirty="0" err="1"/>
              <a:t>Ultimaster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9983755" y="3863650"/>
            <a:ext cx="19687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(</a:t>
            </a:r>
            <a:r>
              <a:rPr lang="en-US" altLang="ko-KR" sz="1400" dirty="0" err="1"/>
              <a:t>Xience</a:t>
            </a:r>
            <a:r>
              <a:rPr lang="en-US" altLang="ko-KR" sz="1400" dirty="0"/>
              <a:t> Alpine, Synergy, Resolute Integrity)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96007" y="247949"/>
            <a:ext cx="6927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Stent Platforms available in Korea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9876315"/>
              </p:ext>
            </p:extLst>
          </p:nvPr>
        </p:nvGraphicFramePr>
        <p:xfrm>
          <a:off x="3907185" y="1636308"/>
          <a:ext cx="6738445" cy="4372811"/>
        </p:xfrm>
        <a:graphic>
          <a:graphicData uri="http://schemas.openxmlformats.org/drawingml/2006/table">
            <a:tbl>
              <a:tblPr/>
              <a:tblGrid>
                <a:gridCol w="962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26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2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26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2635">
                  <a:extLst>
                    <a:ext uri="{9D8B030D-6E8A-4147-A177-3AD203B41FA5}">
                      <a16:colId xmlns:a16="http://schemas.microsoft.com/office/drawing/2014/main" val="2482008389"/>
                    </a:ext>
                  </a:extLst>
                </a:gridCol>
                <a:gridCol w="962635">
                  <a:extLst>
                    <a:ext uri="{9D8B030D-6E8A-4147-A177-3AD203B41FA5}">
                      <a16:colId xmlns:a16="http://schemas.microsoft.com/office/drawing/2014/main" val="748229756"/>
                    </a:ext>
                  </a:extLst>
                </a:gridCol>
              </a:tblGrid>
              <a:tr h="694279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9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DXR</a:t>
                      </a: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Genoss</a:t>
                      </a:r>
                      <a:endParaRPr lang="en-US" altLang="ko-K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SALVUS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Xience</a:t>
                      </a:r>
                      <a:r>
                        <a:rPr lang="en-US" altLang="ko-KR" sz="1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</a:t>
                      </a:r>
                    </a:p>
                    <a:p>
                      <a:pPr algn="ctr" latinLnBrk="1"/>
                      <a:r>
                        <a:rPr lang="en-US" altLang="ko-KR" sz="1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r>
                        <a:rPr lang="en-US" altLang="ko-KR" sz="1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lpine</a:t>
                      </a:r>
                      <a:endParaRPr lang="en-US" altLang="ko-KR" sz="1400" b="1" baseline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Synergy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Resolute</a:t>
                      </a:r>
                      <a:r>
                        <a:rPr lang="en-US" altLang="ko-KR" sz="14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Integrity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/Onyx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BioMatrix</a:t>
                      </a:r>
                      <a:endParaRPr lang="en-US" altLang="ko-KR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27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Semi-open cell</a:t>
                      </a:r>
                    </a:p>
                  </a:txBody>
                  <a:tcPr marL="101199" marR="101199" marT="50599" marB="5059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Arial" pitchFamily="34" charset="0"/>
                          <a:cs typeface="Arial" pitchFamily="34" charset="0"/>
                        </a:rPr>
                        <a:t>Semi-open cell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Semi-open cell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latin typeface="Arial" pitchFamily="34" charset="0"/>
                          <a:cs typeface="Arial" pitchFamily="34" charset="0"/>
                        </a:rPr>
                        <a:t>Semi-open cell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latin typeface="Arial" pitchFamily="34" charset="0"/>
                          <a:cs typeface="Arial" pitchFamily="34" charset="0"/>
                        </a:rPr>
                        <a:t>Semi-open cell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latin typeface="Arial" pitchFamily="34" charset="0"/>
                          <a:cs typeface="Arial" pitchFamily="34" charset="0"/>
                        </a:rPr>
                        <a:t>Semi-open cell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latin typeface="Arial" pitchFamily="34" charset="0"/>
                          <a:cs typeface="Arial" pitchFamily="34" charset="0"/>
                        </a:rPr>
                        <a:t>Semi-open cell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2718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L605 CoCr alloy</a:t>
                      </a:r>
                      <a:endParaRPr lang="ko-KR" altLang="en-US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L605 CoCr alloy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L605 </a:t>
                      </a:r>
                      <a:r>
                        <a:rPr kumimoji="0" lang="en-US" altLang="ko-KR" sz="12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CoCr</a:t>
                      </a: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alloy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+ TiO</a:t>
                      </a:r>
                      <a:r>
                        <a:rPr kumimoji="0" lang="en-US" altLang="ko-KR" sz="1200" b="1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L605</a:t>
                      </a:r>
                      <a:r>
                        <a:rPr lang="en-US" altLang="ko-K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200" b="1" dirty="0">
                          <a:latin typeface="Arial" pitchFamily="34" charset="0"/>
                          <a:cs typeface="Arial" pitchFamily="34" charset="0"/>
                        </a:rPr>
                        <a:t>CoCr alloy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L605 </a:t>
                      </a:r>
                      <a:r>
                        <a:rPr lang="en-US" altLang="ko-KR" sz="12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PtCr</a:t>
                      </a: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alloy</a:t>
                      </a:r>
                      <a:endParaRPr lang="ko-KR" alt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L606 CoCr</a:t>
                      </a:r>
                      <a:r>
                        <a:rPr lang="en-US" altLang="ko-K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alloy</a:t>
                      </a:r>
                      <a:endParaRPr lang="ko-KR" alt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316L Stainless</a:t>
                      </a:r>
                      <a:r>
                        <a:rPr lang="en-US" altLang="ko-KR" sz="12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steel S-stent</a:t>
                      </a:r>
                      <a:endParaRPr lang="ko-KR" altLang="en-US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427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㎛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㎛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dirty="0"/>
                        <a:t>75um</a:t>
                      </a:r>
                      <a:endParaRPr lang="ko-KR" altLang="en-US" sz="1200" b="1" dirty="0"/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㎛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81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㎛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㎛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㎛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4279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1.04mm</a:t>
                      </a:r>
                    </a:p>
                  </a:txBody>
                  <a:tcPr marL="101199" marR="101199" marT="50599" marB="5059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1.0mm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/>
                        <a:t>1.07mm</a:t>
                      </a:r>
                      <a:endParaRPr lang="ko-KR" altLang="en-US" sz="1400" b="1" dirty="0"/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1.08mm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1.07mm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1.0mm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1.11mm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144485"/>
              </p:ext>
            </p:extLst>
          </p:nvPr>
        </p:nvGraphicFramePr>
        <p:xfrm>
          <a:off x="1924245" y="1636308"/>
          <a:ext cx="1815961" cy="4317080"/>
        </p:xfrm>
        <a:graphic>
          <a:graphicData uri="http://schemas.openxmlformats.org/drawingml/2006/table">
            <a:tbl>
              <a:tblPr/>
              <a:tblGrid>
                <a:gridCol w="1815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010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Company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DES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algn="ctr" defTabSz="914400" rtl="0" eaLnBrk="1" latinLnBrk="1" hangingPunct="1"/>
                      <a:r>
                        <a:rPr lang="en-US" altLang="ko-KR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Cell</a:t>
                      </a:r>
                    </a:p>
                    <a:p>
                      <a:pPr marL="0" algn="ctr" defTabSz="914400" rtl="0" eaLnBrk="1" latinLnBrk="1" hangingPunct="1"/>
                      <a:r>
                        <a:rPr lang="en-US" altLang="ko-KR" sz="14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Design</a:t>
                      </a:r>
                      <a:endParaRPr lang="ko-KR" altLang="en-US" sz="14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655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Arial" pitchFamily="34" charset="0"/>
                          <a:cs typeface="Arial" pitchFamily="34" charset="0"/>
                        </a:rPr>
                        <a:t>Stent Material</a:t>
                      </a:r>
                    </a:p>
                  </a:txBody>
                  <a:tcPr marL="101199" marR="101199" marT="50599" marB="5059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Arial" pitchFamily="34" charset="0"/>
                          <a:cs typeface="Arial" pitchFamily="34" charset="0"/>
                        </a:rPr>
                        <a:t>Strut</a:t>
                      </a:r>
                      <a:r>
                        <a:rPr lang="en-US" altLang="ko-KR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Thickness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010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Crossing</a:t>
                      </a:r>
                      <a:r>
                        <a:rPr lang="en-US" altLang="ko-KR" sz="1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Profile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직사각형 47"/>
          <p:cNvSpPr/>
          <p:nvPr/>
        </p:nvSpPr>
        <p:spPr>
          <a:xfrm>
            <a:off x="1825022" y="1636310"/>
            <a:ext cx="1923405" cy="4325919"/>
          </a:xfrm>
          <a:custGeom>
            <a:avLst/>
            <a:gdLst/>
            <a:ahLst/>
            <a:cxnLst/>
            <a:rect l="l" t="t" r="r" b="b"/>
            <a:pathLst>
              <a:path w="1923405" h="4436335">
                <a:moveTo>
                  <a:pt x="0" y="0"/>
                </a:moveTo>
                <a:lnTo>
                  <a:pt x="96610" y="0"/>
                </a:lnTo>
                <a:lnTo>
                  <a:pt x="96610" y="314519"/>
                </a:lnTo>
                <a:lnTo>
                  <a:pt x="95367" y="314519"/>
                </a:lnTo>
                <a:lnTo>
                  <a:pt x="95367" y="4197815"/>
                </a:lnTo>
                <a:lnTo>
                  <a:pt x="96268" y="4197815"/>
                </a:lnTo>
                <a:lnTo>
                  <a:pt x="96268" y="4317075"/>
                </a:lnTo>
                <a:cubicBezTo>
                  <a:pt x="96268" y="4345304"/>
                  <a:pt x="128593" y="4368187"/>
                  <a:pt x="168469" y="4368187"/>
                </a:cubicBezTo>
                <a:lnTo>
                  <a:pt x="1923405" y="4368187"/>
                </a:lnTo>
                <a:lnTo>
                  <a:pt x="1923405" y="4436335"/>
                </a:lnTo>
                <a:lnTo>
                  <a:pt x="168469" y="4436335"/>
                </a:lnTo>
                <a:cubicBezTo>
                  <a:pt x="75425" y="4436335"/>
                  <a:pt x="0" y="4382941"/>
                  <a:pt x="0" y="4317075"/>
                </a:cubicBezTo>
                <a:lnTo>
                  <a:pt x="0" y="4197815"/>
                </a:lnTo>
                <a:lnTo>
                  <a:pt x="118" y="4197815"/>
                </a:lnTo>
                <a:lnTo>
                  <a:pt x="118" y="314519"/>
                </a:lnTo>
                <a:lnTo>
                  <a:pt x="0" y="314519"/>
                </a:lnTo>
                <a:close/>
              </a:path>
            </a:pathLst>
          </a:custGeom>
          <a:solidFill>
            <a:srgbClr val="5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10"/>
          <p:cNvSpPr/>
          <p:nvPr/>
        </p:nvSpPr>
        <p:spPr>
          <a:xfrm>
            <a:off x="1806213" y="1292180"/>
            <a:ext cx="1364712" cy="509272"/>
          </a:xfrm>
          <a:custGeom>
            <a:avLst/>
            <a:gdLst/>
            <a:ahLst/>
            <a:cxnLst/>
            <a:rect l="l" t="t" r="r" b="b"/>
            <a:pathLst>
              <a:path w="1512168" h="652666">
                <a:moveTo>
                  <a:pt x="220618" y="0"/>
                </a:moveTo>
                <a:lnTo>
                  <a:pt x="1512168" y="0"/>
                </a:lnTo>
                <a:lnTo>
                  <a:pt x="1512168" y="432048"/>
                </a:lnTo>
                <a:lnTo>
                  <a:pt x="220618" y="432048"/>
                </a:lnTo>
                <a:cubicBezTo>
                  <a:pt x="98774" y="432048"/>
                  <a:pt x="0" y="530822"/>
                  <a:pt x="0" y="652666"/>
                </a:cubicBezTo>
                <a:lnTo>
                  <a:pt x="0" y="432048"/>
                </a:lnTo>
                <a:lnTo>
                  <a:pt x="0" y="220618"/>
                </a:lnTo>
                <a:cubicBezTo>
                  <a:pt x="0" y="98774"/>
                  <a:pt x="98774" y="0"/>
                  <a:pt x="220618" y="0"/>
                </a:cubicBezTo>
                <a:close/>
              </a:path>
            </a:pathLst>
          </a:custGeom>
          <a:solidFill>
            <a:srgbClr val="5069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854341" y="1303265"/>
            <a:ext cx="136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Item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직사각형 47"/>
          <p:cNvSpPr/>
          <p:nvPr/>
        </p:nvSpPr>
        <p:spPr>
          <a:xfrm>
            <a:off x="3826383" y="1636307"/>
            <a:ext cx="6819247" cy="4325921"/>
          </a:xfrm>
          <a:custGeom>
            <a:avLst/>
            <a:gdLst/>
            <a:ahLst/>
            <a:cxnLst/>
            <a:rect l="l" t="t" r="r" b="b"/>
            <a:pathLst>
              <a:path w="6720401" h="4299663">
                <a:moveTo>
                  <a:pt x="0" y="0"/>
                </a:moveTo>
                <a:lnTo>
                  <a:pt x="96610" y="0"/>
                </a:lnTo>
                <a:lnTo>
                  <a:pt x="96610" y="177847"/>
                </a:lnTo>
                <a:lnTo>
                  <a:pt x="95367" y="177847"/>
                </a:lnTo>
                <a:lnTo>
                  <a:pt x="95367" y="4061143"/>
                </a:lnTo>
                <a:lnTo>
                  <a:pt x="96268" y="4061143"/>
                </a:lnTo>
                <a:lnTo>
                  <a:pt x="96268" y="4180403"/>
                </a:lnTo>
                <a:cubicBezTo>
                  <a:pt x="96268" y="4208632"/>
                  <a:pt x="128593" y="4231515"/>
                  <a:pt x="168469" y="4231515"/>
                </a:cubicBezTo>
                <a:lnTo>
                  <a:pt x="3426943" y="4231515"/>
                </a:lnTo>
                <a:lnTo>
                  <a:pt x="3426943" y="4230287"/>
                </a:lnTo>
                <a:lnTo>
                  <a:pt x="6720401" y="4230287"/>
                </a:lnTo>
                <a:lnTo>
                  <a:pt x="6720401" y="4296806"/>
                </a:lnTo>
                <a:lnTo>
                  <a:pt x="3700557" y="4296806"/>
                </a:lnTo>
                <a:lnTo>
                  <a:pt x="3700557" y="4299663"/>
                </a:lnTo>
                <a:lnTo>
                  <a:pt x="168469" y="4299663"/>
                </a:lnTo>
                <a:cubicBezTo>
                  <a:pt x="75425" y="4299663"/>
                  <a:pt x="0" y="4246269"/>
                  <a:pt x="0" y="4180403"/>
                </a:cubicBezTo>
                <a:lnTo>
                  <a:pt x="0" y="4061143"/>
                </a:lnTo>
                <a:lnTo>
                  <a:pt x="118" y="4061143"/>
                </a:lnTo>
                <a:lnTo>
                  <a:pt x="118" y="177847"/>
                </a:lnTo>
                <a:lnTo>
                  <a:pt x="0" y="177847"/>
                </a:lnTo>
                <a:close/>
              </a:path>
            </a:pathLst>
          </a:custGeom>
          <a:solidFill>
            <a:srgbClr val="EC7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 descr="logo-Medtronic.gif"/>
          <p:cNvPicPr>
            <a:picLocks noChangeAspect="1"/>
          </p:cNvPicPr>
          <p:nvPr/>
        </p:nvPicPr>
        <p:blipFill>
          <a:blip r:embed="rId2" cstate="print"/>
          <a:srcRect b="16657"/>
          <a:stretch>
            <a:fillRect/>
          </a:stretch>
        </p:blipFill>
        <p:spPr>
          <a:xfrm>
            <a:off x="8841130" y="1874747"/>
            <a:ext cx="655240" cy="259760"/>
          </a:xfrm>
          <a:prstGeom prst="rect">
            <a:avLst/>
          </a:prstGeom>
        </p:spPr>
      </p:pic>
      <p:pic>
        <p:nvPicPr>
          <p:cNvPr id="30" name="그림 29" descr="Abbo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05823" y="1840528"/>
            <a:ext cx="773721" cy="308256"/>
          </a:xfrm>
          <a:prstGeom prst="rect">
            <a:avLst/>
          </a:prstGeom>
        </p:spPr>
      </p:pic>
      <p:pic>
        <p:nvPicPr>
          <p:cNvPr id="31" name="그림 30" descr="Boston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5C5C5"/>
              </a:clrFrom>
              <a:clrTo>
                <a:srgbClr val="C5C5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9310" y="1894313"/>
            <a:ext cx="610165" cy="188899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t="19042" r="21136" b="16510"/>
          <a:stretch/>
        </p:blipFill>
        <p:spPr>
          <a:xfrm>
            <a:off x="4072407" y="1791382"/>
            <a:ext cx="813096" cy="406548"/>
          </a:xfrm>
          <a:prstGeom prst="rect">
            <a:avLst/>
          </a:prstGeom>
        </p:spPr>
      </p:pic>
      <p:pic>
        <p:nvPicPr>
          <p:cNvPr id="20" name="Picture 7" descr="C:\Users\user\Desktop\스크린샷 2015-03-09 오후 12.59.4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3" b="83953"/>
          <a:stretch/>
        </p:blipFill>
        <p:spPr bwMode="auto">
          <a:xfrm>
            <a:off x="5044261" y="1874747"/>
            <a:ext cx="718769" cy="18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그림 35" descr="5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23093" y="1770832"/>
            <a:ext cx="893245" cy="435860"/>
          </a:xfrm>
          <a:prstGeom prst="rect">
            <a:avLst/>
          </a:prstGeom>
          <a:noFill/>
        </p:spPr>
      </p:pic>
      <p:cxnSp>
        <p:nvCxnSpPr>
          <p:cNvPr id="8" name="직선 화살표 연결선 7"/>
          <p:cNvCxnSpPr/>
          <p:nvPr/>
        </p:nvCxnSpPr>
        <p:spPr>
          <a:xfrm>
            <a:off x="3907185" y="1292180"/>
            <a:ext cx="2879509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16016" y="964912"/>
            <a:ext cx="6129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>
                    <a:lumMod val="50000"/>
                  </a:schemeClr>
                </a:solidFill>
              </a:rPr>
              <a:t>Domestic DES                     Global DES</a:t>
            </a:r>
            <a:endParaRPr lang="ko-KR" altLang="en-US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7" name="직선 화살표 연결선 16"/>
          <p:cNvCxnSpPr/>
          <p:nvPr/>
        </p:nvCxnSpPr>
        <p:spPr>
          <a:xfrm>
            <a:off x="6786694" y="1292180"/>
            <a:ext cx="3858936" cy="42064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그림 18" descr="8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877495" y="1845226"/>
            <a:ext cx="895071" cy="24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45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9496" y="247949"/>
            <a:ext cx="6175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Stent Platforms available in Korea </a:t>
            </a:r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ko-KR" alt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197117"/>
              </p:ext>
            </p:extLst>
          </p:nvPr>
        </p:nvGraphicFramePr>
        <p:xfrm>
          <a:off x="3590222" y="1312194"/>
          <a:ext cx="6975607" cy="4998391"/>
        </p:xfrm>
        <a:graphic>
          <a:graphicData uri="http://schemas.openxmlformats.org/drawingml/2006/table">
            <a:tbl>
              <a:tblPr/>
              <a:tblGrid>
                <a:gridCol w="1047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13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7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8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8684">
                  <a:extLst>
                    <a:ext uri="{9D8B030D-6E8A-4147-A177-3AD203B41FA5}">
                      <a16:colId xmlns:a16="http://schemas.microsoft.com/office/drawing/2014/main" val="2482008389"/>
                    </a:ext>
                  </a:extLst>
                </a:gridCol>
                <a:gridCol w="1039545">
                  <a:extLst>
                    <a:ext uri="{9D8B030D-6E8A-4147-A177-3AD203B41FA5}">
                      <a16:colId xmlns:a16="http://schemas.microsoft.com/office/drawing/2014/main" val="2063308609"/>
                    </a:ext>
                  </a:extLst>
                </a:gridCol>
              </a:tblGrid>
              <a:tr h="720157"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157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DXR</a:t>
                      </a: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 err="1">
                          <a:solidFill>
                            <a:srgbClr val="0070C0"/>
                          </a:solidFill>
                          <a:latin typeface="+mn-ea"/>
                          <a:ea typeface="+mn-ea"/>
                          <a:cs typeface="Arial" pitchFamily="34" charset="0"/>
                        </a:rPr>
                        <a:t>Genoss</a:t>
                      </a:r>
                      <a:endParaRPr lang="en-US" altLang="ko-KR" sz="1400" b="1" dirty="0">
                        <a:solidFill>
                          <a:srgbClr val="0070C0"/>
                        </a:solidFill>
                        <a:latin typeface="+mn-ea"/>
                        <a:ea typeface="+mn-ea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SALVUS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Xience</a:t>
                      </a:r>
                      <a:r>
                        <a:rPr lang="en-US" altLang="ko-KR" sz="14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Prime</a:t>
                      </a:r>
                    </a:p>
                    <a:p>
                      <a:pPr algn="ctr" latinLnBrk="1"/>
                      <a:r>
                        <a:rPr lang="en-US" altLang="ko-KR" sz="14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/A</a:t>
                      </a:r>
                      <a:r>
                        <a:rPr lang="en-US" altLang="ko-KR" sz="1400" b="1" baseline="0" dirty="0">
                          <a:solidFill>
                            <a:srgbClr val="0070C0"/>
                          </a:solidFill>
                          <a:latin typeface="+mn-ea"/>
                          <a:ea typeface="+mn-ea"/>
                        </a:rPr>
                        <a:t>lpine</a:t>
                      </a:r>
                      <a:endParaRPr lang="en-US" altLang="ko-KR" sz="1400" b="1" baseline="0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Synergy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Resolute</a:t>
                      </a:r>
                      <a:r>
                        <a:rPr lang="en-US" altLang="ko-KR" sz="1400" b="1" baseline="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Integrity</a:t>
                      </a: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/Onyx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 err="1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BioMatrix</a:t>
                      </a:r>
                      <a:endParaRPr lang="en-US" altLang="ko-KR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11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Degradable</a:t>
                      </a:r>
                    </a:p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(PLGA)</a:t>
                      </a: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Degradable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+mn-ea"/>
                          <a:cs typeface="+mn-cs"/>
                        </a:rPr>
                        <a:t>PLGA)</a:t>
                      </a:r>
                      <a:endParaRPr kumimoji="0" lang="en-US" altLang="ko-KR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400" b="1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  <a:p>
                      <a:pPr algn="ctr" latinLnBrk="1"/>
                      <a:r>
                        <a:rPr lang="en-US" altLang="ko-KR" sz="1050" b="1" i="0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Parylene</a:t>
                      </a:r>
                      <a:endParaRPr lang="en-US" altLang="ko-KR" sz="1050" b="1" i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Degradable</a:t>
                      </a:r>
                    </a:p>
                    <a:p>
                      <a:pPr algn="ctr" latinLnBrk="1"/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(PLGA)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degradable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(PVDF-HFP)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000" b="1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Degradable</a:t>
                      </a:r>
                    </a:p>
                    <a:p>
                      <a:pPr algn="ctr"/>
                      <a:r>
                        <a:rPr lang="en-US" altLang="ko-KR" sz="1000" b="1" dirty="0"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0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PLGA)</a:t>
                      </a:r>
                      <a:endParaRPr lang="en-US" altLang="ko-KR" sz="1000" b="1" dirty="0"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 degradable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BioLinx</a:t>
                      </a:r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(C10/C19/PVP blend)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Degradable</a:t>
                      </a:r>
                    </a:p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(PLA)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84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 </a:t>
                      </a:r>
                    </a:p>
                    <a:p>
                      <a:pPr algn="ctr" latinLnBrk="1"/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</a:t>
                      </a:r>
                      <a:r>
                        <a:rPr lang="en-US" altLang="ko-KR" sz="10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endothelialization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rate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</a:t>
                      </a:r>
                      <a:r>
                        <a:rPr kumimoji="0" lang="en-US" altLang="ko-KR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endothelialization</a:t>
                      </a: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rate</a:t>
                      </a:r>
                      <a:endParaRPr kumimoji="0" lang="ko-KR" alt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</a:t>
                      </a:r>
                      <a:r>
                        <a:rPr kumimoji="0" lang="en-US" altLang="ko-KR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endothelialization</a:t>
                      </a:r>
                      <a:r>
                        <a:rPr kumimoji="0" lang="en-US" altLang="ko-KR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rate</a:t>
                      </a:r>
                      <a:endParaRPr kumimoji="0" lang="ko-KR" altLang="en-US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Nomal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</a:t>
                      </a:r>
                      <a:r>
                        <a:rPr lang="en-US" altLang="ko-KR" sz="10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endothelialization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rate</a:t>
                      </a:r>
                      <a:endParaRPr lang="ko-KR" altLang="en-US" sz="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 </a:t>
                      </a:r>
                    </a:p>
                    <a:p>
                      <a:pPr algn="ctr" latinLnBrk="1"/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</a:t>
                      </a:r>
                      <a:r>
                        <a:rPr lang="en-US" altLang="ko-KR" sz="10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endothelialization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rate</a:t>
                      </a:r>
                      <a:endParaRPr lang="ko-KR" altLang="en-US" sz="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Nomal</a:t>
                      </a:r>
                      <a:endParaRPr lang="en-US" altLang="ko-KR" sz="1000" b="1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</a:t>
                      </a:r>
                      <a:r>
                        <a:rPr lang="en-US" altLang="ko-KR" sz="10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endothelialization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rate</a:t>
                      </a:r>
                      <a:endParaRPr lang="ko-KR" altLang="en-US" sz="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Fast </a:t>
                      </a:r>
                    </a:p>
                    <a:p>
                      <a:pPr algn="ctr" latinLnBrk="1"/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Re-</a:t>
                      </a:r>
                      <a:r>
                        <a:rPr lang="en-US" altLang="ko-KR" sz="1000" b="1" kern="1200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endothelialization</a:t>
                      </a:r>
                      <a:r>
                        <a:rPr lang="en-US" altLang="ko-KR" sz="1000" b="1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rate</a:t>
                      </a:r>
                      <a:endParaRPr lang="ko-KR" altLang="en-US" sz="7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35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Paclitaxel</a:t>
                      </a:r>
                    </a:p>
                    <a:p>
                      <a:pPr algn="ctr" latinLnBrk="1"/>
                      <a:r>
                        <a:rPr lang="en-US" altLang="ko-KR" sz="1000" b="1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Cilostazol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(Dual</a:t>
                      </a:r>
                      <a:r>
                        <a:rPr lang="en-US" altLang="ko-KR" sz="1000" b="1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drug)</a:t>
                      </a:r>
                      <a:endParaRPr lang="ko-KR" altLang="en-US" sz="10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Sirolimus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(Single drug)</a:t>
                      </a:r>
                    </a:p>
                  </a:txBody>
                  <a:tcPr marL="101199" marR="101199" marT="50599" marB="5059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Sirolimus</a:t>
                      </a:r>
                      <a:endParaRPr lang="en-US" altLang="ko-KR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(Single drug)</a:t>
                      </a: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Everolimus</a:t>
                      </a:r>
                      <a:endParaRPr lang="en-US" altLang="ko-K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latinLnBrk="1"/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(Single drug)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Everolimus</a:t>
                      </a:r>
                      <a:endParaRPr lang="en-US" altLang="ko-K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(Single drug)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Zotarolimus</a:t>
                      </a:r>
                      <a:endParaRPr lang="en-US" altLang="ko-KR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(Single drug)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000" b="1" dirty="0" err="1">
                          <a:latin typeface="Arial" pitchFamily="34" charset="0"/>
                          <a:cs typeface="Arial" pitchFamily="34" charset="0"/>
                        </a:rPr>
                        <a:t>Biolimus</a:t>
                      </a:r>
                      <a:r>
                        <a:rPr lang="en-US" altLang="ko-KR" sz="1000" b="1" dirty="0">
                          <a:latin typeface="Arial" pitchFamily="34" charset="0"/>
                          <a:cs typeface="Arial" pitchFamily="34" charset="0"/>
                        </a:rPr>
                        <a:t> A9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>
                          <a:latin typeface="Arial" pitchFamily="34" charset="0"/>
                          <a:cs typeface="Arial" pitchFamily="34" charset="0"/>
                        </a:rPr>
                        <a:t>(Single drug)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1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Full coating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Abluminal</a:t>
                      </a:r>
                      <a:r>
                        <a:rPr kumimoji="0" lang="en-US" altLang="ko-KR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coating </a:t>
                      </a:r>
                    </a:p>
                  </a:txBody>
                  <a:tcPr marL="101199" marR="101199" marT="36000" marB="36000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Semi-</a:t>
                      </a:r>
                      <a:r>
                        <a:rPr lang="en-US" altLang="ko-KR" sz="1100" b="1" dirty="0" err="1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Abluminal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coating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Full coating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Abluminal</a:t>
                      </a: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coating 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Full coating</a:t>
                      </a:r>
                      <a:endParaRPr lang="ko-KR" altLang="en-US" sz="11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Abluminal</a:t>
                      </a:r>
                      <a:r>
                        <a:rPr lang="en-US" altLang="ko-KR" sz="11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coating </a:t>
                      </a:r>
                      <a:endParaRPr lang="ko-KR" altLang="en-US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635696"/>
              </p:ext>
            </p:extLst>
          </p:nvPr>
        </p:nvGraphicFramePr>
        <p:xfrm>
          <a:off x="1833735" y="1312192"/>
          <a:ext cx="1526342" cy="5005526"/>
        </p:xfrm>
        <a:graphic>
          <a:graphicData uri="http://schemas.openxmlformats.org/drawingml/2006/table">
            <a:tbl>
              <a:tblPr/>
              <a:tblGrid>
                <a:gridCol w="1526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921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Company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9216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02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Polymer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85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Drug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92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1" dirty="0">
                          <a:latin typeface="Arial" pitchFamily="34" charset="0"/>
                          <a:cs typeface="Arial" pitchFamily="34" charset="0"/>
                        </a:rPr>
                        <a:t>Coating</a:t>
                      </a:r>
                      <a:endParaRPr lang="ko-KR" altLang="en-US" sz="1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5899" marR="75899" marT="37949" marB="37949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FC3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B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직사각형 47"/>
          <p:cNvSpPr/>
          <p:nvPr/>
        </p:nvSpPr>
        <p:spPr>
          <a:xfrm>
            <a:off x="1734511" y="1312194"/>
            <a:ext cx="1923405" cy="5040560"/>
          </a:xfrm>
          <a:custGeom>
            <a:avLst/>
            <a:gdLst/>
            <a:ahLst/>
            <a:cxnLst/>
            <a:rect l="l" t="t" r="r" b="b"/>
            <a:pathLst>
              <a:path w="1923405" h="4436335">
                <a:moveTo>
                  <a:pt x="0" y="0"/>
                </a:moveTo>
                <a:lnTo>
                  <a:pt x="96610" y="0"/>
                </a:lnTo>
                <a:lnTo>
                  <a:pt x="96610" y="314519"/>
                </a:lnTo>
                <a:lnTo>
                  <a:pt x="95367" y="314519"/>
                </a:lnTo>
                <a:lnTo>
                  <a:pt x="95367" y="4197815"/>
                </a:lnTo>
                <a:lnTo>
                  <a:pt x="96268" y="4197815"/>
                </a:lnTo>
                <a:lnTo>
                  <a:pt x="96268" y="4317075"/>
                </a:lnTo>
                <a:cubicBezTo>
                  <a:pt x="96268" y="4345304"/>
                  <a:pt x="128593" y="4368187"/>
                  <a:pt x="168469" y="4368187"/>
                </a:cubicBezTo>
                <a:lnTo>
                  <a:pt x="1923405" y="4368187"/>
                </a:lnTo>
                <a:lnTo>
                  <a:pt x="1923405" y="4436335"/>
                </a:lnTo>
                <a:lnTo>
                  <a:pt x="168469" y="4436335"/>
                </a:lnTo>
                <a:cubicBezTo>
                  <a:pt x="75425" y="4436335"/>
                  <a:pt x="0" y="4382941"/>
                  <a:pt x="0" y="4317075"/>
                </a:cubicBezTo>
                <a:lnTo>
                  <a:pt x="0" y="4197815"/>
                </a:lnTo>
                <a:lnTo>
                  <a:pt x="118" y="4197815"/>
                </a:lnTo>
                <a:lnTo>
                  <a:pt x="118" y="314519"/>
                </a:lnTo>
                <a:lnTo>
                  <a:pt x="0" y="314519"/>
                </a:lnTo>
                <a:close/>
              </a:path>
            </a:pathLst>
          </a:custGeom>
          <a:solidFill>
            <a:srgbClr val="5069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10"/>
          <p:cNvSpPr/>
          <p:nvPr/>
        </p:nvSpPr>
        <p:spPr>
          <a:xfrm>
            <a:off x="1715702" y="968065"/>
            <a:ext cx="1364712" cy="509272"/>
          </a:xfrm>
          <a:custGeom>
            <a:avLst/>
            <a:gdLst/>
            <a:ahLst/>
            <a:cxnLst/>
            <a:rect l="l" t="t" r="r" b="b"/>
            <a:pathLst>
              <a:path w="1512168" h="652666">
                <a:moveTo>
                  <a:pt x="220618" y="0"/>
                </a:moveTo>
                <a:lnTo>
                  <a:pt x="1512168" y="0"/>
                </a:lnTo>
                <a:lnTo>
                  <a:pt x="1512168" y="432048"/>
                </a:lnTo>
                <a:lnTo>
                  <a:pt x="220618" y="432048"/>
                </a:lnTo>
                <a:cubicBezTo>
                  <a:pt x="98774" y="432048"/>
                  <a:pt x="0" y="530822"/>
                  <a:pt x="0" y="652666"/>
                </a:cubicBezTo>
                <a:lnTo>
                  <a:pt x="0" y="432048"/>
                </a:lnTo>
                <a:lnTo>
                  <a:pt x="0" y="220618"/>
                </a:lnTo>
                <a:cubicBezTo>
                  <a:pt x="0" y="98774"/>
                  <a:pt x="98774" y="0"/>
                  <a:pt x="220618" y="0"/>
                </a:cubicBezTo>
                <a:close/>
              </a:path>
            </a:pathLst>
          </a:custGeom>
          <a:solidFill>
            <a:srgbClr val="50698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63830" y="979150"/>
            <a:ext cx="13667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Item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직사각형 47"/>
          <p:cNvSpPr/>
          <p:nvPr/>
        </p:nvSpPr>
        <p:spPr>
          <a:xfrm>
            <a:off x="3459301" y="1312193"/>
            <a:ext cx="7093013" cy="5005525"/>
          </a:xfrm>
          <a:custGeom>
            <a:avLst/>
            <a:gdLst/>
            <a:ahLst/>
            <a:cxnLst/>
            <a:rect l="l" t="t" r="r" b="b"/>
            <a:pathLst>
              <a:path w="6720401" h="4299663">
                <a:moveTo>
                  <a:pt x="0" y="0"/>
                </a:moveTo>
                <a:lnTo>
                  <a:pt x="96610" y="0"/>
                </a:lnTo>
                <a:lnTo>
                  <a:pt x="96610" y="177847"/>
                </a:lnTo>
                <a:lnTo>
                  <a:pt x="95367" y="177847"/>
                </a:lnTo>
                <a:lnTo>
                  <a:pt x="95367" y="4061143"/>
                </a:lnTo>
                <a:lnTo>
                  <a:pt x="96268" y="4061143"/>
                </a:lnTo>
                <a:lnTo>
                  <a:pt x="96268" y="4180403"/>
                </a:lnTo>
                <a:cubicBezTo>
                  <a:pt x="96268" y="4208632"/>
                  <a:pt x="128593" y="4231515"/>
                  <a:pt x="168469" y="4231515"/>
                </a:cubicBezTo>
                <a:lnTo>
                  <a:pt x="3426943" y="4231515"/>
                </a:lnTo>
                <a:lnTo>
                  <a:pt x="3426943" y="4230287"/>
                </a:lnTo>
                <a:lnTo>
                  <a:pt x="6720401" y="4230287"/>
                </a:lnTo>
                <a:lnTo>
                  <a:pt x="6720401" y="4296806"/>
                </a:lnTo>
                <a:lnTo>
                  <a:pt x="3700557" y="4296806"/>
                </a:lnTo>
                <a:lnTo>
                  <a:pt x="3700557" y="4299663"/>
                </a:lnTo>
                <a:lnTo>
                  <a:pt x="168469" y="4299663"/>
                </a:lnTo>
                <a:cubicBezTo>
                  <a:pt x="75425" y="4299663"/>
                  <a:pt x="0" y="4246269"/>
                  <a:pt x="0" y="4180403"/>
                </a:cubicBezTo>
                <a:lnTo>
                  <a:pt x="0" y="4061143"/>
                </a:lnTo>
                <a:lnTo>
                  <a:pt x="118" y="4061143"/>
                </a:lnTo>
                <a:lnTo>
                  <a:pt x="118" y="177847"/>
                </a:lnTo>
                <a:lnTo>
                  <a:pt x="0" y="177847"/>
                </a:lnTo>
                <a:close/>
              </a:path>
            </a:pathLst>
          </a:custGeom>
          <a:solidFill>
            <a:srgbClr val="EC7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9" name="그림 28" descr="logo-Medtronic.gif"/>
          <p:cNvPicPr>
            <a:picLocks noChangeAspect="1"/>
          </p:cNvPicPr>
          <p:nvPr/>
        </p:nvPicPr>
        <p:blipFill>
          <a:blip r:embed="rId2" cstate="print"/>
          <a:srcRect b="16657"/>
          <a:stretch>
            <a:fillRect/>
          </a:stretch>
        </p:blipFill>
        <p:spPr>
          <a:xfrm>
            <a:off x="8653565" y="1530392"/>
            <a:ext cx="780424" cy="309388"/>
          </a:xfrm>
          <a:prstGeom prst="rect">
            <a:avLst/>
          </a:prstGeom>
        </p:spPr>
      </p:pic>
      <p:pic>
        <p:nvPicPr>
          <p:cNvPr id="30" name="그림 29" descr="Abbot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9043" y="1509749"/>
            <a:ext cx="797865" cy="317875"/>
          </a:xfrm>
          <a:prstGeom prst="rect">
            <a:avLst/>
          </a:prstGeom>
        </p:spPr>
      </p:pic>
      <p:pic>
        <p:nvPicPr>
          <p:cNvPr id="31" name="그림 30" descr="Boston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5C5C5"/>
              </a:clrFrom>
              <a:clrTo>
                <a:srgbClr val="C5C5C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2329" y="1577360"/>
            <a:ext cx="589985" cy="182651"/>
          </a:xfrm>
          <a:prstGeom prst="rect">
            <a:avLst/>
          </a:prstGeom>
        </p:spPr>
      </p:pic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t="19042" r="21136" b="16510"/>
          <a:stretch/>
        </p:blipFill>
        <p:spPr>
          <a:xfrm>
            <a:off x="3676725" y="1407551"/>
            <a:ext cx="918280" cy="459140"/>
          </a:xfrm>
          <a:prstGeom prst="rect">
            <a:avLst/>
          </a:prstGeom>
        </p:spPr>
      </p:pic>
      <p:pic>
        <p:nvPicPr>
          <p:cNvPr id="20" name="Picture 7" descr="C:\Users\user\Desktop\스크린샷 2015-03-09 오후 12.59.48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3" b="83953"/>
          <a:stretch/>
        </p:blipFill>
        <p:spPr bwMode="auto">
          <a:xfrm>
            <a:off x="4764305" y="1493846"/>
            <a:ext cx="748056" cy="19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16" descr="5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569416" y="1397318"/>
            <a:ext cx="982899" cy="479607"/>
          </a:xfrm>
          <a:prstGeom prst="rect">
            <a:avLst/>
          </a:prstGeom>
        </p:spPr>
      </p:pic>
      <p:cxnSp>
        <p:nvCxnSpPr>
          <p:cNvPr id="8" name="직선 화살표 연결선 7"/>
          <p:cNvCxnSpPr/>
          <p:nvPr/>
        </p:nvCxnSpPr>
        <p:spPr>
          <a:xfrm>
            <a:off x="3523110" y="1162836"/>
            <a:ext cx="3129360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/>
          <p:cNvCxnSpPr/>
          <p:nvPr/>
        </p:nvCxnSpPr>
        <p:spPr>
          <a:xfrm>
            <a:off x="6652470" y="1162836"/>
            <a:ext cx="3899844" cy="0"/>
          </a:xfrm>
          <a:prstGeom prst="straightConnector1">
            <a:avLst/>
          </a:prstGeom>
          <a:ln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524761" y="771608"/>
            <a:ext cx="69620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</a:rPr>
              <a:t>           </a:t>
            </a:r>
            <a:r>
              <a:rPr lang="en-US" altLang="ko-KR" sz="1600" b="1" dirty="0">
                <a:solidFill>
                  <a:schemeClr val="accent2">
                    <a:lumMod val="50000"/>
                  </a:schemeClr>
                </a:solidFill>
              </a:rPr>
              <a:t>Domestic DES                            Global  DES</a:t>
            </a:r>
            <a:endParaRPr lang="ko-KR" altLang="en-US" sz="16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ko-KR" altLang="en-US" dirty="0"/>
          </a:p>
        </p:txBody>
      </p:sp>
      <p:pic>
        <p:nvPicPr>
          <p:cNvPr id="21" name="그림 20" descr="8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99396" y="1451361"/>
            <a:ext cx="1053074" cy="28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07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08000" y="1361115"/>
            <a:ext cx="777600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700" b="1" dirty="0">
              <a:latin typeface="Arial" panose="020B0604020202020204" pitchFamily="34" charset="0"/>
              <a:ea typeface="HY헤드라인M" panose="02030600000101010101" pitchFamily="18" charset="-127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ko-KR" sz="1700" b="1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- Active Drug A: </a:t>
            </a:r>
            <a:r>
              <a:rPr lang="en-US" altLang="ko-KR" sz="1700" b="1" dirty="0">
                <a:solidFill>
                  <a:srgbClr val="00B050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Paclitaxel (1.0ug/mm</a:t>
            </a:r>
            <a:r>
              <a:rPr lang="en-US" altLang="ko-KR" sz="1700" b="1" baseline="30000" dirty="0">
                <a:solidFill>
                  <a:srgbClr val="00B050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1700" b="1" dirty="0">
                <a:solidFill>
                  <a:srgbClr val="00B050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1700" b="1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► Inhibiting cell proliferation makes </a:t>
            </a:r>
            <a:r>
              <a:rPr lang="en-US" altLang="ko-KR" sz="1700" b="1" dirty="0">
                <a:solidFill>
                  <a:srgbClr val="00B050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Lower Restenosis  </a:t>
            </a:r>
          </a:p>
          <a:p>
            <a:pPr>
              <a:lnSpc>
                <a:spcPct val="150000"/>
              </a:lnSpc>
            </a:pPr>
            <a:r>
              <a:rPr lang="en-US" altLang="ko-KR" sz="1700" b="1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- Active Drug B: </a:t>
            </a:r>
            <a:r>
              <a:rPr lang="en-US" altLang="ko-KR" sz="1700" b="1" dirty="0" err="1">
                <a:solidFill>
                  <a:schemeClr val="accent6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Cilostazol</a:t>
            </a:r>
            <a:r>
              <a:rPr lang="en-US" altLang="ko-KR" sz="1700" b="1" dirty="0">
                <a:solidFill>
                  <a:schemeClr val="accent6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 (6.0ug/mm</a:t>
            </a:r>
            <a:r>
              <a:rPr lang="en-US" altLang="ko-KR" sz="1700" b="1" baseline="30000" dirty="0">
                <a:solidFill>
                  <a:schemeClr val="accent6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2</a:t>
            </a:r>
            <a:r>
              <a:rPr lang="en-US" altLang="ko-KR" sz="1700" b="1" dirty="0">
                <a:solidFill>
                  <a:schemeClr val="accent6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sz="1700" b="1" dirty="0"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► Anti platelet effect makes </a:t>
            </a:r>
            <a:r>
              <a:rPr lang="en-US" altLang="ko-KR" sz="1700" b="1" dirty="0">
                <a:solidFill>
                  <a:schemeClr val="accent6"/>
                </a:solidFill>
                <a:latin typeface="Arial" panose="020B0604020202020204" pitchFamily="34" charset="0"/>
                <a:ea typeface="HY헤드라인M" panose="02030600000101010101" pitchFamily="18" charset="-127"/>
                <a:cs typeface="Arial" panose="020B0604020202020204" pitchFamily="34" charset="0"/>
              </a:rPr>
              <a:t>Lower Thrombosis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2"/>
          <a:stretch/>
        </p:blipFill>
        <p:spPr>
          <a:xfrm>
            <a:off x="6079300" y="3861495"/>
            <a:ext cx="4181295" cy="265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/>
          <a:stretch/>
        </p:blipFill>
        <p:spPr>
          <a:xfrm>
            <a:off x="1976673" y="3861496"/>
            <a:ext cx="4144701" cy="2663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직사각형 15"/>
          <p:cNvSpPr/>
          <p:nvPr/>
        </p:nvSpPr>
        <p:spPr>
          <a:xfrm>
            <a:off x="1904532" y="1143940"/>
            <a:ext cx="60662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altLang="ko-KR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Multi-layered</a:t>
            </a:r>
            <a:r>
              <a:rPr lang="en-US" altLang="ko-KR" sz="28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 </a:t>
            </a:r>
            <a:r>
              <a:rPr lang="en-US" altLang="ko-KR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</a:rPr>
              <a:t>Coating Structure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6673" y="250523"/>
            <a:ext cx="74500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 err="1">
                <a:solidFill>
                  <a:schemeClr val="accent6"/>
                </a:solidFill>
              </a:rPr>
              <a:t>Cilotax</a:t>
            </a:r>
            <a:r>
              <a:rPr lang="en-US" altLang="ko-KR" sz="2800" b="1" dirty="0">
                <a:solidFill>
                  <a:schemeClr val="accent6"/>
                </a:solidFill>
              </a:rPr>
              <a:t> ---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</a:rPr>
              <a:t>DXR (Dual </a:t>
            </a:r>
            <a:r>
              <a:rPr lang="en-US" altLang="ko-KR" sz="2800" b="1" dirty="0" err="1">
                <a:solidFill>
                  <a:schemeClr val="accent6">
                    <a:lumMod val="75000"/>
                  </a:schemeClr>
                </a:solidFill>
              </a:rPr>
              <a:t>eXcellent</a:t>
            </a:r>
            <a:r>
              <a:rPr lang="en-US" altLang="ko-KR" sz="2800" b="1" dirty="0">
                <a:solidFill>
                  <a:schemeClr val="accent6">
                    <a:lumMod val="75000"/>
                  </a:schemeClr>
                </a:solidFill>
              </a:rPr>
              <a:t> Revolution)</a:t>
            </a:r>
            <a:endParaRPr lang="ko-KR" alt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00" y="-298383"/>
            <a:ext cx="2820851" cy="134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95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332327"/>
              </p:ext>
            </p:extLst>
          </p:nvPr>
        </p:nvGraphicFramePr>
        <p:xfrm>
          <a:off x="1315646" y="977814"/>
          <a:ext cx="7451283" cy="32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3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37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837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Stent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CILOTAX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L605 Co-Cr Alloy (ASTM F90)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 Design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Semi-Open Cell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Coating Thickness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13㎛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6㎛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Elastic Recoil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6%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6%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Longitudinal Compression</a:t>
                      </a:r>
                      <a:endParaRPr lang="ko-KR" altLang="en-US" sz="12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0.380 mm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0.260 mm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Longitudinal Tensile</a:t>
                      </a:r>
                      <a:endParaRPr lang="ko-KR" altLang="en-US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1.53 mm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 mm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Radial Force</a:t>
                      </a:r>
                      <a:endParaRPr lang="ko-KR" altLang="en-US" sz="1200" b="1" kern="12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4.03 N</a:t>
                      </a:r>
                      <a:endParaRPr lang="ko-KR" altLang="en-US" sz="12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4.26 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Flexibility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 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 N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16971"/>
              </p:ext>
            </p:extLst>
          </p:nvPr>
        </p:nvGraphicFramePr>
        <p:xfrm>
          <a:off x="1312171" y="4478368"/>
          <a:ext cx="7454758" cy="19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4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52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Delivery System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CILOTAX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DXR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Balloon Material</a:t>
                      </a:r>
                      <a:endParaRPr lang="en-US" altLang="ko-KR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Nylon Blend</a:t>
                      </a:r>
                      <a:endParaRPr lang="ko-KR" alt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Usable</a:t>
                      </a:r>
                      <a:r>
                        <a:rPr lang="en-US" altLang="ko-KR" sz="1200" b="1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Catheter Length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 cm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 cm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Distal Shaft</a:t>
                      </a:r>
                      <a:endParaRPr lang="ko-KR" altLang="en-US" sz="12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mm ~ 3.0 mm: </a:t>
                      </a: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 F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mm : 2.8 F</a:t>
                      </a:r>
                      <a:endParaRPr lang="en-US" altLang="ko-KR" sz="1200" b="0" baseline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mm ~ 3.0 mm: </a:t>
                      </a: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 F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 mm : 2.7 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Proximal Shaft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 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1.9 F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746" y="1116064"/>
            <a:ext cx="1470025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6864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Landmark study of </a:t>
            </a:r>
            <a:r>
              <a:rPr lang="en-US" altLang="ko-KR" dirty="0" err="1"/>
              <a:t>Cilotax</a:t>
            </a:r>
            <a:r>
              <a:rPr lang="en-US" altLang="ko-KR" dirty="0"/>
              <a:t> for SAP</a:t>
            </a:r>
            <a:endParaRPr lang="ko-KR" alt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14" y="1532731"/>
            <a:ext cx="5953506" cy="429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35" y="1532731"/>
            <a:ext cx="308610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835" y="3680048"/>
            <a:ext cx="314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0288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4136" y="-56803"/>
            <a:ext cx="10515600" cy="1325563"/>
          </a:xfrm>
        </p:spPr>
        <p:txBody>
          <a:bodyPr/>
          <a:lstStyle/>
          <a:p>
            <a:r>
              <a:rPr lang="en-US" altLang="ko-KR" dirty="0"/>
              <a:t>Clinical outcome of </a:t>
            </a:r>
            <a:r>
              <a:rPr lang="en-US" altLang="ko-KR" dirty="0" err="1"/>
              <a:t>Cilotax</a:t>
            </a:r>
            <a:r>
              <a:rPr lang="en-US" altLang="ko-KR" dirty="0"/>
              <a:t> in AMI</a:t>
            </a:r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0" y="951481"/>
            <a:ext cx="5339896" cy="2674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6253542" y="1952153"/>
          <a:ext cx="5426167" cy="3039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48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81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207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i="0" dirty="0" err="1">
                          <a:latin typeface="Arial" pitchFamily="34" charset="0"/>
                          <a:cs typeface="Arial" pitchFamily="34" charset="0"/>
                        </a:rPr>
                        <a:t>Cilotax</a:t>
                      </a:r>
                      <a:endParaRPr lang="en-US" altLang="ko-KR" sz="1200" i="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 latinLnBrk="1"/>
                      <a:r>
                        <a:rPr lang="en-US" altLang="ko-KR" sz="1200" i="0" dirty="0">
                          <a:latin typeface="Arial" pitchFamily="34" charset="0"/>
                          <a:cs typeface="Arial" pitchFamily="34" charset="0"/>
                        </a:rPr>
                        <a:t>(n=141)</a:t>
                      </a:r>
                      <a:endParaRPr lang="ko-KR" altLang="en-US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i="0" dirty="0">
                          <a:latin typeface="Arial" pitchFamily="34" charset="0"/>
                          <a:cs typeface="Arial" pitchFamily="34" charset="0"/>
                        </a:rPr>
                        <a:t>Other 2</a:t>
                      </a:r>
                      <a:r>
                        <a:rPr lang="en-US" altLang="ko-KR" sz="1200" i="0" baseline="30000" dirty="0"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r>
                        <a:rPr lang="en-US" altLang="ko-KR" sz="1200" i="0" dirty="0">
                          <a:latin typeface="Arial" pitchFamily="34" charset="0"/>
                          <a:cs typeface="Arial" pitchFamily="34" charset="0"/>
                        </a:rPr>
                        <a:t> generation</a:t>
                      </a:r>
                    </a:p>
                    <a:p>
                      <a:pPr algn="ctr" latinLnBrk="1"/>
                      <a:r>
                        <a:rPr lang="en-US" altLang="ko-KR" sz="1200" i="0" dirty="0">
                          <a:latin typeface="Arial" pitchFamily="34" charset="0"/>
                          <a:cs typeface="Arial" pitchFamily="34" charset="0"/>
                        </a:rPr>
                        <a:t>(n=162)</a:t>
                      </a:r>
                      <a:endParaRPr lang="ko-KR" altLang="en-US" sz="12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i="1" dirty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ko-KR" altLang="en-US" sz="12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68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MACEs, n (%)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7 (5.0)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4 (2.4)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0.087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9688">
                <a:tc>
                  <a:txBody>
                    <a:bodyPr/>
                    <a:lstStyle/>
                    <a:p>
                      <a:pPr lvl="1"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Cardiac death &amp; MI, n</a:t>
                      </a:r>
                      <a:r>
                        <a:rPr lang="en-US" altLang="ko-KR" sz="1200" baseline="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7 (5.0)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4 (2.4)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0.216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168">
                <a:tc>
                  <a:txBody>
                    <a:bodyPr/>
                    <a:lstStyle/>
                    <a:p>
                      <a:pPr lvl="1"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Cardiac death, n</a:t>
                      </a:r>
                      <a:r>
                        <a:rPr lang="en-US" altLang="ko-KR" sz="1200" baseline="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 (%)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2 (1.4)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3 (2.2)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0.682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168">
                <a:tc>
                  <a:txBody>
                    <a:bodyPr/>
                    <a:lstStyle/>
                    <a:p>
                      <a:pPr lvl="1"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Nonfatal</a:t>
                      </a:r>
                      <a:r>
                        <a:rPr lang="en-US" altLang="ko-KR" sz="1200" baseline="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 MI</a:t>
                      </a:r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, n (%)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altLang="ko-KR" sz="1200" baseline="0" dirty="0">
                          <a:latin typeface="Arial" pitchFamily="34" charset="0"/>
                          <a:cs typeface="Arial" pitchFamily="34" charset="0"/>
                        </a:rPr>
                        <a:t> (3.5)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ko-KR" sz="1200" baseline="0" dirty="0">
                          <a:latin typeface="Arial" pitchFamily="34" charset="0"/>
                          <a:cs typeface="Arial" pitchFamily="34" charset="0"/>
                        </a:rPr>
                        <a:t> (0.6)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0.100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16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TLR, n (%)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0 (0)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ko-KR" sz="1200" baseline="0" dirty="0">
                          <a:latin typeface="Arial" pitchFamily="34" charset="0"/>
                          <a:cs typeface="Arial" pitchFamily="34" charset="0"/>
                        </a:rPr>
                        <a:t> (0.6)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1.000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322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Definite stent thrombosis, n (%)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4* (2.8)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altLang="ko-KR" sz="1200" baseline="30000" dirty="0"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  <a:r>
                        <a:rPr lang="en-US" altLang="ko-KR" sz="1200" dirty="0">
                          <a:latin typeface="Arial" pitchFamily="34" charset="0"/>
                          <a:cs typeface="Arial" pitchFamily="34" charset="0"/>
                        </a:rPr>
                        <a:t> (0.7)</a:t>
                      </a:r>
                      <a:endParaRPr lang="ko-KR" alt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rgbClr val="3366FF"/>
                          </a:solidFill>
                          <a:latin typeface="Arial" pitchFamily="34" charset="0"/>
                          <a:cs typeface="Arial" pitchFamily="34" charset="0"/>
                        </a:rPr>
                        <a:t>0.371</a:t>
                      </a:r>
                      <a:endParaRPr lang="ko-KR" altLang="en-US" sz="1200" dirty="0">
                        <a:solidFill>
                          <a:srgbClr val="3366FF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68086" y="3717032"/>
            <a:ext cx="4896544" cy="2742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Inclusion criteria</a:t>
            </a:r>
          </a:p>
          <a:p>
            <a:pPr marL="444500" indent="-179388">
              <a:lnSpc>
                <a:spcPct val="120000"/>
              </a:lnSpc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- AMI with ST-segment elevation </a:t>
            </a:r>
            <a:r>
              <a:rPr lang="en-US" altLang="ko-KR" sz="1050" dirty="0">
                <a:latin typeface="Arial" pitchFamily="34" charset="0"/>
                <a:cs typeface="Arial" pitchFamily="34" charset="0"/>
              </a:rPr>
              <a:t>(≥ 20 minutes of chest pain and at least 2 mm of ST-segment elevation in at least two contiguous leads or a new left bundle-branch block) </a:t>
            </a:r>
            <a:r>
              <a:rPr lang="en-US" altLang="ko-KR" sz="1200" dirty="0">
                <a:latin typeface="Arial" pitchFamily="34" charset="0"/>
                <a:cs typeface="Arial" pitchFamily="34" charset="0"/>
              </a:rPr>
              <a:t>and</a:t>
            </a:r>
          </a:p>
          <a:p>
            <a:pPr marL="444500" indent="-179388">
              <a:lnSpc>
                <a:spcPct val="120000"/>
              </a:lnSpc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- Primary PCI with stent implantation </a:t>
            </a:r>
            <a:r>
              <a:rPr lang="en-US" altLang="ko-KR" sz="1050" dirty="0">
                <a:latin typeface="Arial" pitchFamily="34" charset="0"/>
                <a:cs typeface="Arial" pitchFamily="34" charset="0"/>
              </a:rPr>
              <a:t>(diameter stenosis &gt;50%, ≥2.5 mm to ≤4.0 mm, </a:t>
            </a:r>
            <a:r>
              <a:rPr lang="en-US" altLang="ko-KR" sz="1050" i="1" dirty="0">
                <a:latin typeface="Arial" pitchFamily="34" charset="0"/>
                <a:cs typeface="Arial" pitchFamily="34" charset="0"/>
              </a:rPr>
              <a:t>de novo </a:t>
            </a:r>
            <a:r>
              <a:rPr lang="en-US" altLang="ko-KR" sz="1050" dirty="0">
                <a:latin typeface="Arial" pitchFamily="34" charset="0"/>
                <a:cs typeface="Arial" pitchFamily="34" charset="0"/>
              </a:rPr>
              <a:t>lesion in native coronary artery) </a:t>
            </a:r>
          </a:p>
          <a:p>
            <a:pPr>
              <a:lnSpc>
                <a:spcPct val="120000"/>
              </a:lnSpc>
            </a:pPr>
            <a:endParaRPr lang="en-US" altLang="ko-KR" sz="105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ko-KR" sz="1400" b="1" dirty="0">
                <a:latin typeface="Arial" pitchFamily="34" charset="0"/>
                <a:cs typeface="Arial" pitchFamily="34" charset="0"/>
              </a:rPr>
              <a:t>Exclusion criteria</a:t>
            </a:r>
          </a:p>
          <a:p>
            <a:pPr marL="265113">
              <a:lnSpc>
                <a:spcPct val="120000"/>
              </a:lnSpc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- Thrombolytic therapy</a:t>
            </a:r>
          </a:p>
          <a:p>
            <a:pPr marL="265113">
              <a:lnSpc>
                <a:spcPct val="120000"/>
              </a:lnSpc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- AMI caused by in-stent thrombosis or restenosis</a:t>
            </a:r>
          </a:p>
          <a:p>
            <a:pPr marL="265113">
              <a:lnSpc>
                <a:spcPct val="120000"/>
              </a:lnSpc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- Cardiogenic shock</a:t>
            </a:r>
          </a:p>
          <a:p>
            <a:pPr marL="265113">
              <a:lnSpc>
                <a:spcPct val="120000"/>
              </a:lnSpc>
            </a:pPr>
            <a:r>
              <a:rPr lang="en-US" altLang="ko-KR" sz="1200" dirty="0">
                <a:latin typeface="Arial" pitchFamily="34" charset="0"/>
                <a:cs typeface="Arial" pitchFamily="34" charset="0"/>
              </a:rPr>
              <a:t>- Follow-up loss for 1 year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3197" y="5088176"/>
            <a:ext cx="46668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/>
              <a:t>* Angiographic data was not evaluated yet.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9005115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600" dirty="0"/>
              <a:t>    Current Status of Ongoing Clinical Studies</a:t>
            </a:r>
            <a:endParaRPr lang="ko-KR" altLang="en-US" sz="3600" dirty="0"/>
          </a:p>
        </p:txBody>
      </p:sp>
      <p:pic>
        <p:nvPicPr>
          <p:cNvPr id="4" name="내용 개체 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555" y="1690688"/>
            <a:ext cx="9487862" cy="4255180"/>
          </a:xfrm>
        </p:spPr>
      </p:pic>
    </p:spTree>
    <p:extLst>
      <p:ext uri="{BB962C8B-B14F-4D97-AF65-F5344CB8AC3E}">
        <p14:creationId xmlns:p14="http://schemas.microsoft.com/office/powerpoint/2010/main" val="978124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62"/>
          <p:cNvSpPr>
            <a:spLocks noChangeArrowheads="1"/>
          </p:cNvSpPr>
          <p:nvPr/>
        </p:nvSpPr>
        <p:spPr bwMode="auto">
          <a:xfrm>
            <a:off x="6200776" y="3943351"/>
            <a:ext cx="3275013" cy="415925"/>
          </a:xfrm>
          <a:prstGeom prst="rect">
            <a:avLst/>
          </a:prstGeom>
          <a:gradFill rotWithShape="1">
            <a:gsLst>
              <a:gs pos="0">
                <a:srgbClr val="29507B"/>
              </a:gs>
              <a:gs pos="50000">
                <a:srgbClr val="132539"/>
              </a:gs>
              <a:gs pos="100000">
                <a:srgbClr val="29507B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F8F8F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Balloon Catheter</a:t>
            </a:r>
            <a:endParaRPr lang="ko-KR" altLang="en-US" sz="2000" b="1">
              <a:solidFill>
                <a:srgbClr val="F8F8F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07" name="Rectangle 262"/>
          <p:cNvSpPr>
            <a:spLocks noChangeArrowheads="1"/>
          </p:cNvSpPr>
          <p:nvPr/>
        </p:nvSpPr>
        <p:spPr bwMode="auto">
          <a:xfrm>
            <a:off x="2720975" y="3949701"/>
            <a:ext cx="3276600" cy="415925"/>
          </a:xfrm>
          <a:prstGeom prst="rect">
            <a:avLst/>
          </a:prstGeom>
          <a:gradFill rotWithShape="1">
            <a:gsLst>
              <a:gs pos="0">
                <a:srgbClr val="29507B"/>
              </a:gs>
              <a:gs pos="50000">
                <a:srgbClr val="132539"/>
              </a:gs>
              <a:gs pos="100000">
                <a:srgbClr val="29507B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F8F8F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Drug</a:t>
            </a:r>
            <a:endParaRPr lang="ko-KR" altLang="en-US" sz="2000" b="1">
              <a:solidFill>
                <a:srgbClr val="F8F8F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08" name="Rectangle 262"/>
          <p:cNvSpPr>
            <a:spLocks noChangeArrowheads="1"/>
          </p:cNvSpPr>
          <p:nvPr/>
        </p:nvSpPr>
        <p:spPr bwMode="auto">
          <a:xfrm>
            <a:off x="2720975" y="1073150"/>
            <a:ext cx="3276600" cy="414338"/>
          </a:xfrm>
          <a:prstGeom prst="rect">
            <a:avLst/>
          </a:prstGeom>
          <a:gradFill rotWithShape="1">
            <a:gsLst>
              <a:gs pos="0">
                <a:srgbClr val="29507B"/>
              </a:gs>
              <a:gs pos="50000">
                <a:srgbClr val="132539"/>
              </a:gs>
              <a:gs pos="100000">
                <a:srgbClr val="29507B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F8F8F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Strut</a:t>
            </a:r>
            <a:endParaRPr lang="ko-KR" altLang="en-US" sz="2000" b="1">
              <a:solidFill>
                <a:srgbClr val="F8F8F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509" name="Rectangle 262"/>
          <p:cNvSpPr>
            <a:spLocks noChangeArrowheads="1"/>
          </p:cNvSpPr>
          <p:nvPr/>
        </p:nvSpPr>
        <p:spPr bwMode="auto">
          <a:xfrm>
            <a:off x="6167438" y="1073150"/>
            <a:ext cx="3276600" cy="414338"/>
          </a:xfrm>
          <a:prstGeom prst="rect">
            <a:avLst/>
          </a:prstGeom>
          <a:gradFill rotWithShape="1">
            <a:gsLst>
              <a:gs pos="0">
                <a:srgbClr val="29507B"/>
              </a:gs>
              <a:gs pos="50000">
                <a:srgbClr val="132539"/>
              </a:gs>
              <a:gs pos="100000">
                <a:srgbClr val="29507B"/>
              </a:gs>
            </a:gsLst>
            <a:lin ang="5400000" scaled="1"/>
          </a:gradFill>
          <a:ln w="9525" algn="ctr">
            <a:solidFill>
              <a:srgbClr val="00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2000" b="1">
                <a:solidFill>
                  <a:srgbClr val="F8F8F8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Polymer</a:t>
            </a:r>
            <a:endParaRPr lang="ko-KR" altLang="en-US" sz="2000" b="1">
              <a:solidFill>
                <a:srgbClr val="F8F8F8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1510" name="Group 17"/>
          <p:cNvGrpSpPr>
            <a:grpSpLocks/>
          </p:cNvGrpSpPr>
          <p:nvPr/>
        </p:nvGrpSpPr>
        <p:grpSpPr bwMode="auto">
          <a:xfrm>
            <a:off x="2513014" y="928721"/>
            <a:ext cx="414337" cy="520974"/>
            <a:chOff x="3869" y="1233"/>
            <a:chExt cx="1319" cy="1622"/>
          </a:xfrm>
        </p:grpSpPr>
        <p:sp>
          <p:nvSpPr>
            <p:cNvPr id="11" name="Oval 18"/>
            <p:cNvSpPr>
              <a:spLocks noChangeArrowheads="1"/>
            </p:cNvSpPr>
            <p:nvPr/>
          </p:nvSpPr>
          <p:spPr bwMode="gray">
            <a:xfrm>
              <a:off x="4115" y="1233"/>
              <a:ext cx="82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2" name="Oval 19"/>
            <p:cNvSpPr>
              <a:spLocks noChangeArrowheads="1"/>
            </p:cNvSpPr>
            <p:nvPr/>
          </p:nvSpPr>
          <p:spPr bwMode="gray">
            <a:xfrm>
              <a:off x="3869" y="1233"/>
              <a:ext cx="1319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3955" y="1233"/>
              <a:ext cx="114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3975" y="1238"/>
              <a:ext cx="114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1561" name="Oval 22"/>
            <p:cNvSpPr>
              <a:spLocks noChangeArrowheads="1"/>
            </p:cNvSpPr>
            <p:nvPr/>
          </p:nvSpPr>
          <p:spPr bwMode="gray">
            <a:xfrm>
              <a:off x="4017" y="1300"/>
              <a:ext cx="1032" cy="148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600">
                <a:latin typeface="Arial" panose="020B0604020202020204" pitchFamily="34" charset="0"/>
              </a:endParaRPr>
            </a:p>
          </p:txBody>
        </p:sp>
        <p:grpSp>
          <p:nvGrpSpPr>
            <p:cNvPr id="21562" name="Group 23"/>
            <p:cNvGrpSpPr>
              <a:grpSpLocks/>
            </p:cNvGrpSpPr>
            <p:nvPr/>
          </p:nvGrpSpPr>
          <p:grpSpPr bwMode="auto">
            <a:xfrm>
              <a:off x="4036" y="1547"/>
              <a:ext cx="999" cy="978"/>
              <a:chOff x="4166" y="1706"/>
              <a:chExt cx="1252" cy="1252"/>
            </a:xfrm>
          </p:grpSpPr>
          <p:sp>
            <p:nvSpPr>
              <p:cNvPr id="21563" name="Oval 2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64" name="Oval 2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65" name="Oval 2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66" name="Oval 2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200">
                    <a:latin typeface="Arial Rounded MT Bold" panose="020F0704030504030204" pitchFamily="34" charset="0"/>
                  </a:rPr>
                  <a:t>  </a:t>
                </a:r>
                <a:r>
                  <a:rPr lang="en-US" altLang="ko-KR" sz="1800">
                    <a:latin typeface="Arial Rounded MT Bold" panose="020F0704030504030204" pitchFamily="34" charset="0"/>
                  </a:rPr>
                  <a:t>1</a:t>
                </a:r>
              </a:p>
            </p:txBody>
          </p:sp>
        </p:grpSp>
      </p:grpSp>
      <p:grpSp>
        <p:nvGrpSpPr>
          <p:cNvPr id="21511" name="Group 17"/>
          <p:cNvGrpSpPr>
            <a:grpSpLocks/>
          </p:cNvGrpSpPr>
          <p:nvPr/>
        </p:nvGrpSpPr>
        <p:grpSpPr bwMode="auto">
          <a:xfrm>
            <a:off x="6013450" y="928721"/>
            <a:ext cx="414338" cy="520974"/>
            <a:chOff x="3869" y="1233"/>
            <a:chExt cx="1319" cy="1622"/>
          </a:xfrm>
        </p:grpSpPr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4115" y="1233"/>
              <a:ext cx="82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3869" y="1233"/>
              <a:ext cx="1319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3955" y="1233"/>
              <a:ext cx="114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3975" y="1238"/>
              <a:ext cx="114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1551" name="Oval 22"/>
            <p:cNvSpPr>
              <a:spLocks noChangeArrowheads="1"/>
            </p:cNvSpPr>
            <p:nvPr/>
          </p:nvSpPr>
          <p:spPr bwMode="gray">
            <a:xfrm>
              <a:off x="4017" y="1300"/>
              <a:ext cx="1032" cy="148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600">
                <a:latin typeface="Arial" panose="020B0604020202020204" pitchFamily="34" charset="0"/>
              </a:endParaRPr>
            </a:p>
          </p:txBody>
        </p:sp>
        <p:grpSp>
          <p:nvGrpSpPr>
            <p:cNvPr id="21552" name="Group 23"/>
            <p:cNvGrpSpPr>
              <a:grpSpLocks/>
            </p:cNvGrpSpPr>
            <p:nvPr/>
          </p:nvGrpSpPr>
          <p:grpSpPr bwMode="auto">
            <a:xfrm>
              <a:off x="4036" y="1547"/>
              <a:ext cx="999" cy="978"/>
              <a:chOff x="4166" y="1706"/>
              <a:chExt cx="1252" cy="1252"/>
            </a:xfrm>
          </p:grpSpPr>
          <p:sp>
            <p:nvSpPr>
              <p:cNvPr id="21553" name="Oval 2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54" name="Oval 2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55" name="Oval 2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56" name="Oval 2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200">
                    <a:latin typeface="Arial Rounded MT Bold" panose="020F0704030504030204" pitchFamily="34" charset="0"/>
                  </a:rPr>
                  <a:t>  </a:t>
                </a:r>
                <a:r>
                  <a:rPr lang="en-US" altLang="ko-KR" sz="1800">
                    <a:latin typeface="Arial Rounded MT Bold" panose="020F0704030504030204" pitchFamily="34" charset="0"/>
                  </a:rPr>
                  <a:t>2</a:t>
                </a:r>
              </a:p>
            </p:txBody>
          </p:sp>
        </p:grpSp>
      </p:grpSp>
      <p:sp>
        <p:nvSpPr>
          <p:cNvPr id="21512" name="Text Box 115"/>
          <p:cNvSpPr txBox="1">
            <a:spLocks noChangeArrowheads="1"/>
          </p:cNvSpPr>
          <p:nvPr/>
        </p:nvSpPr>
        <p:spPr bwMode="auto">
          <a:xfrm>
            <a:off x="2711450" y="1549401"/>
            <a:ext cx="3276600" cy="2239963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Co-Cr Alloy L605</a:t>
            </a:r>
            <a:endParaRPr lang="en-US" altLang="ko-KR" sz="1600" baseline="3000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- Thickness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70-78µm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13" name="Rectangle 5"/>
          <p:cNvSpPr>
            <a:spLocks noChangeArrowheads="1"/>
          </p:cNvSpPr>
          <p:nvPr/>
        </p:nvSpPr>
        <p:spPr bwMode="auto">
          <a:xfrm>
            <a:off x="1971675" y="207964"/>
            <a:ext cx="82296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68" rIns="91336" bIns="4566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>
                <a:solidFill>
                  <a:srgbClr val="66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Characteristics</a:t>
            </a:r>
            <a:endParaRPr lang="ko-KR" altLang="en-US" sz="3600" b="1">
              <a:solidFill>
                <a:srgbClr val="66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grpSp>
        <p:nvGrpSpPr>
          <p:cNvPr id="21514" name="Group 17"/>
          <p:cNvGrpSpPr>
            <a:grpSpLocks/>
          </p:cNvGrpSpPr>
          <p:nvPr/>
        </p:nvGrpSpPr>
        <p:grpSpPr bwMode="auto">
          <a:xfrm>
            <a:off x="2505075" y="3816385"/>
            <a:ext cx="414338" cy="520973"/>
            <a:chOff x="3869" y="1233"/>
            <a:chExt cx="1319" cy="1622"/>
          </a:xfrm>
        </p:grpSpPr>
        <p:sp>
          <p:nvSpPr>
            <p:cNvPr id="37" name="Oval 18"/>
            <p:cNvSpPr>
              <a:spLocks noChangeArrowheads="1"/>
            </p:cNvSpPr>
            <p:nvPr/>
          </p:nvSpPr>
          <p:spPr bwMode="gray">
            <a:xfrm>
              <a:off x="4115" y="1233"/>
              <a:ext cx="82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38" name="Oval 19"/>
            <p:cNvSpPr>
              <a:spLocks noChangeArrowheads="1"/>
            </p:cNvSpPr>
            <p:nvPr/>
          </p:nvSpPr>
          <p:spPr bwMode="gray">
            <a:xfrm>
              <a:off x="3869" y="1233"/>
              <a:ext cx="1319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39" name="Oval 20"/>
            <p:cNvSpPr>
              <a:spLocks noChangeArrowheads="1"/>
            </p:cNvSpPr>
            <p:nvPr/>
          </p:nvSpPr>
          <p:spPr bwMode="gray">
            <a:xfrm>
              <a:off x="3955" y="1233"/>
              <a:ext cx="114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40" name="Oval 21"/>
            <p:cNvSpPr>
              <a:spLocks noChangeArrowheads="1"/>
            </p:cNvSpPr>
            <p:nvPr/>
          </p:nvSpPr>
          <p:spPr bwMode="gray">
            <a:xfrm>
              <a:off x="3975" y="1238"/>
              <a:ext cx="114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1541" name="Oval 22"/>
            <p:cNvSpPr>
              <a:spLocks noChangeArrowheads="1"/>
            </p:cNvSpPr>
            <p:nvPr/>
          </p:nvSpPr>
          <p:spPr bwMode="gray">
            <a:xfrm>
              <a:off x="4017" y="1300"/>
              <a:ext cx="1032" cy="148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600">
                <a:latin typeface="Arial" panose="020B0604020202020204" pitchFamily="34" charset="0"/>
              </a:endParaRPr>
            </a:p>
          </p:txBody>
        </p:sp>
        <p:grpSp>
          <p:nvGrpSpPr>
            <p:cNvPr id="21542" name="Group 23"/>
            <p:cNvGrpSpPr>
              <a:grpSpLocks/>
            </p:cNvGrpSpPr>
            <p:nvPr/>
          </p:nvGrpSpPr>
          <p:grpSpPr bwMode="auto">
            <a:xfrm>
              <a:off x="4036" y="1547"/>
              <a:ext cx="999" cy="978"/>
              <a:chOff x="4166" y="1706"/>
              <a:chExt cx="1252" cy="1252"/>
            </a:xfrm>
          </p:grpSpPr>
          <p:sp>
            <p:nvSpPr>
              <p:cNvPr id="21543" name="Oval 2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44" name="Oval 2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45" name="Oval 2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46" name="Oval 2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200">
                    <a:latin typeface="Arial Rounded MT Bold" panose="020F0704030504030204" pitchFamily="34" charset="0"/>
                  </a:rPr>
                  <a:t>  </a:t>
                </a:r>
                <a:r>
                  <a:rPr lang="en-US" altLang="ko-KR" sz="1800">
                    <a:latin typeface="Arial Rounded MT Bold" panose="020F0704030504030204" pitchFamily="34" charset="0"/>
                  </a:rPr>
                  <a:t>3</a:t>
                </a:r>
              </a:p>
            </p:txBody>
          </p:sp>
        </p:grpSp>
      </p:grpSp>
      <p:grpSp>
        <p:nvGrpSpPr>
          <p:cNvPr id="21515" name="Group 17"/>
          <p:cNvGrpSpPr>
            <a:grpSpLocks/>
          </p:cNvGrpSpPr>
          <p:nvPr/>
        </p:nvGrpSpPr>
        <p:grpSpPr bwMode="auto">
          <a:xfrm>
            <a:off x="6002339" y="3825910"/>
            <a:ext cx="414337" cy="520973"/>
            <a:chOff x="3869" y="1233"/>
            <a:chExt cx="1319" cy="1622"/>
          </a:xfrm>
        </p:grpSpPr>
        <p:sp>
          <p:nvSpPr>
            <p:cNvPr id="48" name="Oval 18"/>
            <p:cNvSpPr>
              <a:spLocks noChangeArrowheads="1"/>
            </p:cNvSpPr>
            <p:nvPr/>
          </p:nvSpPr>
          <p:spPr bwMode="gray">
            <a:xfrm>
              <a:off x="4115" y="1233"/>
              <a:ext cx="82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49" name="Oval 19"/>
            <p:cNvSpPr>
              <a:spLocks noChangeArrowheads="1"/>
            </p:cNvSpPr>
            <p:nvPr/>
          </p:nvSpPr>
          <p:spPr bwMode="gray">
            <a:xfrm>
              <a:off x="3869" y="1233"/>
              <a:ext cx="1319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gray">
            <a:xfrm>
              <a:off x="3955" y="1233"/>
              <a:ext cx="114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gray">
            <a:xfrm>
              <a:off x="3975" y="1238"/>
              <a:ext cx="1147" cy="161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1" latinLnBrk="1" hangingPunct="1">
                <a:defRPr/>
              </a:pPr>
              <a:endParaRPr lang="ko-KR" altLang="en-US"/>
            </a:p>
          </p:txBody>
        </p:sp>
        <p:sp>
          <p:nvSpPr>
            <p:cNvPr id="21531" name="Oval 22"/>
            <p:cNvSpPr>
              <a:spLocks noChangeArrowheads="1"/>
            </p:cNvSpPr>
            <p:nvPr/>
          </p:nvSpPr>
          <p:spPr bwMode="gray">
            <a:xfrm>
              <a:off x="4017" y="1300"/>
              <a:ext cx="1032" cy="148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latinLnBrk="1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ko-KR" altLang="en-US" sz="1600">
                <a:latin typeface="Arial" panose="020B0604020202020204" pitchFamily="34" charset="0"/>
              </a:endParaRPr>
            </a:p>
          </p:txBody>
        </p:sp>
        <p:grpSp>
          <p:nvGrpSpPr>
            <p:cNvPr id="21532" name="Group 23"/>
            <p:cNvGrpSpPr>
              <a:grpSpLocks/>
            </p:cNvGrpSpPr>
            <p:nvPr/>
          </p:nvGrpSpPr>
          <p:grpSpPr bwMode="auto">
            <a:xfrm>
              <a:off x="4036" y="1547"/>
              <a:ext cx="999" cy="978"/>
              <a:chOff x="4166" y="1706"/>
              <a:chExt cx="1252" cy="1252"/>
            </a:xfrm>
          </p:grpSpPr>
          <p:sp>
            <p:nvSpPr>
              <p:cNvPr id="21533" name="Oval 24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34" name="Oval 25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35" name="Oval 26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ko-KR" altLang="en-US" sz="1600">
                  <a:latin typeface="Arial" panose="020B0604020202020204" pitchFamily="34" charset="0"/>
                </a:endParaRPr>
              </a:p>
            </p:txBody>
          </p:sp>
          <p:sp>
            <p:nvSpPr>
              <p:cNvPr id="21536" name="Oval 27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ko-KR" sz="1200">
                    <a:latin typeface="Arial Rounded MT Bold" panose="020F0704030504030204" pitchFamily="34" charset="0"/>
                  </a:rPr>
                  <a:t>  </a:t>
                </a:r>
                <a:r>
                  <a:rPr lang="en-US" altLang="ko-KR" sz="1800">
                    <a:latin typeface="Arial Rounded MT Bold" panose="020F0704030504030204" pitchFamily="34" charset="0"/>
                  </a:rPr>
                  <a:t>4</a:t>
                </a:r>
              </a:p>
            </p:txBody>
          </p:sp>
        </p:grpSp>
      </p:grpSp>
      <p:sp>
        <p:nvSpPr>
          <p:cNvPr id="21516" name="Text Box 115"/>
          <p:cNvSpPr txBox="1">
            <a:spLocks noChangeArrowheads="1"/>
          </p:cNvSpPr>
          <p:nvPr/>
        </p:nvSpPr>
        <p:spPr bwMode="auto">
          <a:xfrm>
            <a:off x="2711450" y="4429126"/>
            <a:ext cx="3276600" cy="2239963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</a:rPr>
              <a:t> - Sirolimus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</a:rPr>
              <a:t> - 1.15ug/mm</a:t>
            </a:r>
            <a:r>
              <a:rPr lang="en-US" altLang="ko-KR" sz="1600" baseline="3000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endParaRPr lang="en-US" altLang="ko-KR" sz="1600" baseline="30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 baseline="30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 baseline="30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 baseline="300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1517" name="Picture 2" descr="http://upload.wikimedia.org/wikipedia/commons/thumb/0/0f/Sirolimus.svg/250px-Sirolimus.svg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013" y="4652964"/>
            <a:ext cx="1898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3" descr="D:\업무\스텐트팀 공유\DS0501 - GENOSS DES\0. 2차보완자료(120228)\DES 코팅두께 및 팽창후 crack평가\두께측정\DES18\DES18_1000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850" y="2420938"/>
            <a:ext cx="14303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5" y="2420938"/>
            <a:ext cx="138588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Text Box 4"/>
          <p:cNvSpPr txBox="1">
            <a:spLocks noChangeArrowheads="1"/>
          </p:cNvSpPr>
          <p:nvPr/>
        </p:nvSpPr>
        <p:spPr bwMode="auto">
          <a:xfrm>
            <a:off x="1522413" y="-12700"/>
            <a:ext cx="1117601" cy="369888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Arial" panose="020B0604020202020204" pitchFamily="34" charset="0"/>
              </a:rPr>
              <a:t>DES</a:t>
            </a:r>
            <a:endParaRPr lang="ko-KR" altLang="en-US" sz="1800" b="1">
              <a:latin typeface="Arial" panose="020B0604020202020204" pitchFamily="34" charset="0"/>
            </a:endParaRPr>
          </a:p>
        </p:txBody>
      </p:sp>
      <p:sp>
        <p:nvSpPr>
          <p:cNvPr id="21521" name="Text Box 115"/>
          <p:cNvSpPr txBox="1">
            <a:spLocks noChangeArrowheads="1"/>
          </p:cNvSpPr>
          <p:nvPr/>
        </p:nvSpPr>
        <p:spPr bwMode="auto">
          <a:xfrm>
            <a:off x="6197600" y="4437063"/>
            <a:ext cx="3276600" cy="2239962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</a:rPr>
              <a:t> -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profile</a:t>
            </a:r>
            <a:endParaRPr lang="en-US" altLang="ko-KR" sz="1600" baseline="3000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- Good Flexibility, pushability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- Fast deflation</a:t>
            </a: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22" name="Text Box 115"/>
          <p:cNvSpPr txBox="1">
            <a:spLocks noChangeArrowheads="1"/>
          </p:cNvSpPr>
          <p:nvPr/>
        </p:nvSpPr>
        <p:spPr bwMode="auto">
          <a:xfrm>
            <a:off x="6167438" y="1557338"/>
            <a:ext cx="3276600" cy="2239962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- Bioresorbable polymer</a:t>
            </a:r>
            <a:endParaRPr lang="en-US" altLang="ko-KR" sz="1600" baseline="30000">
              <a:solidFill>
                <a:srgbClr val="000000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- Abluminal coating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- Coating thickness</a:t>
            </a:r>
            <a:r>
              <a:rPr lang="ko-KR" altLang="en-US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600">
                <a:solidFill>
                  <a:srgbClr val="000000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4µm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graphicFrame>
        <p:nvGraphicFramePr>
          <p:cNvPr id="21523" name="Object 7"/>
          <p:cNvGraphicFramePr>
            <a:graphicFrameLocks noChangeAspect="1"/>
          </p:cNvGraphicFramePr>
          <p:nvPr/>
        </p:nvGraphicFramePr>
        <p:xfrm>
          <a:off x="6221414" y="2579688"/>
          <a:ext cx="1647825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비트맵 이미지" r:id="rId7" imgW="10019048" imgH="6676190" progId="Paint.Picture">
                  <p:embed/>
                </p:oleObj>
              </mc:Choice>
              <mc:Fallback>
                <p:oleObj name="비트맵 이미지" r:id="rId7" imgW="10019048" imgH="6676190" progId="Paint.Picture">
                  <p:embed/>
                  <p:pic>
                    <p:nvPicPr>
                      <p:cNvPr id="2152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1414" y="2579688"/>
                        <a:ext cx="1647825" cy="1098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4" name="Object 8"/>
          <p:cNvGraphicFramePr>
            <a:graphicFrameLocks noChangeAspect="1"/>
          </p:cNvGraphicFramePr>
          <p:nvPr/>
        </p:nvGraphicFramePr>
        <p:xfrm>
          <a:off x="7680325" y="2584450"/>
          <a:ext cx="1735138" cy="1131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비트맵 이미지" r:id="rId9" imgW="10809524" imgH="7047619" progId="Paint.Picture">
                  <p:embed/>
                </p:oleObj>
              </mc:Choice>
              <mc:Fallback>
                <p:oleObj name="비트맵 이미지" r:id="rId9" imgW="10809524" imgH="7047619" progId="Paint.Picture">
                  <p:embed/>
                  <p:pic>
                    <p:nvPicPr>
                      <p:cNvPr id="2152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2584450"/>
                        <a:ext cx="1735138" cy="1131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5" name="TextBox 64"/>
          <p:cNvSpPr txBox="1">
            <a:spLocks noChangeArrowheads="1"/>
          </p:cNvSpPr>
          <p:nvPr/>
        </p:nvSpPr>
        <p:spPr bwMode="auto">
          <a:xfrm>
            <a:off x="6376988" y="3429000"/>
            <a:ext cx="1231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600">
                <a:latin typeface="Arial" panose="020B0604020202020204" pitchFamily="34" charset="0"/>
              </a:rPr>
              <a:t>Full coating</a:t>
            </a:r>
            <a:endParaRPr lang="ko-KR" altLang="en-US" sz="1600">
              <a:latin typeface="Arial" panose="020B0604020202020204" pitchFamily="34" charset="0"/>
            </a:endParaRPr>
          </a:p>
        </p:txBody>
      </p:sp>
      <p:sp>
        <p:nvSpPr>
          <p:cNvPr id="21526" name="TextBox 73"/>
          <p:cNvSpPr txBox="1">
            <a:spLocks noChangeArrowheads="1"/>
          </p:cNvSpPr>
          <p:nvPr/>
        </p:nvSpPr>
        <p:spPr bwMode="auto">
          <a:xfrm>
            <a:off x="7643814" y="3438526"/>
            <a:ext cx="18002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600">
                <a:latin typeface="Arial" panose="020B0604020202020204" pitchFamily="34" charset="0"/>
              </a:rPr>
              <a:t>Abluminal coating</a:t>
            </a:r>
            <a:endParaRPr lang="ko-KR" altLang="en-US" sz="1600">
              <a:latin typeface="Arial" panose="020B0604020202020204" pitchFamily="34" charset="0"/>
            </a:endParaRPr>
          </a:p>
        </p:txBody>
      </p:sp>
      <p:pic>
        <p:nvPicPr>
          <p:cNvPr id="63" name="Picture 7" descr="C:\Users\user\Desktop\스크린샷 2015-03-09 오후 12.59.48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3" b="83953"/>
          <a:stretch/>
        </p:blipFill>
        <p:spPr bwMode="auto">
          <a:xfrm>
            <a:off x="9483351" y="57131"/>
            <a:ext cx="2334371" cy="6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324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15"/>
          <p:cNvSpPr txBox="1">
            <a:spLocks noChangeArrowheads="1"/>
          </p:cNvSpPr>
          <p:nvPr/>
        </p:nvSpPr>
        <p:spPr bwMode="auto">
          <a:xfrm>
            <a:off x="2640014" y="1127125"/>
            <a:ext cx="6886575" cy="1563688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-</a:t>
            </a:r>
            <a:r>
              <a:rPr lang="en-US" altLang="ko-KR" sz="1600" b="1" i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de novo 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Coronary lesion</a:t>
            </a:r>
            <a:r>
              <a:rPr lang="en-US" altLang="ko-KR" sz="1600" b="1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- 20 years ≤ Age ≤ 80 years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- Stable angina, Unstable angina, Silent ischemia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- 2.5mm ≤ Vessel diameter ≤ 4.0mm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        - Lesion length ≤ 40mm (overlapping</a:t>
            </a:r>
            <a:r>
              <a:rPr lang="ko-KR" altLang="en-US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허용</a:t>
            </a: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</p:txBody>
      </p:sp>
      <p:sp>
        <p:nvSpPr>
          <p:cNvPr id="33795" name="Text Box 115"/>
          <p:cNvSpPr txBox="1">
            <a:spLocks noChangeArrowheads="1"/>
          </p:cNvSpPr>
          <p:nvPr/>
        </p:nvSpPr>
        <p:spPr bwMode="auto">
          <a:xfrm>
            <a:off x="2674938" y="3128964"/>
            <a:ext cx="6851650" cy="719137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 Randomization to 1 : 1 stratified by Sites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Total N=80</a:t>
            </a:r>
          </a:p>
        </p:txBody>
      </p:sp>
      <p:sp>
        <p:nvSpPr>
          <p:cNvPr id="33796" name="Text Box 115"/>
          <p:cNvSpPr txBox="1">
            <a:spLocks noChangeArrowheads="1"/>
          </p:cNvSpPr>
          <p:nvPr/>
        </p:nvSpPr>
        <p:spPr bwMode="auto">
          <a:xfrm>
            <a:off x="2674938" y="4289426"/>
            <a:ext cx="3162300" cy="576263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Genoss</a:t>
            </a:r>
            <a:r>
              <a:rPr lang="en-US" altLang="ko-KR" sz="1600" b="1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TM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(n=40)</a:t>
            </a:r>
          </a:p>
        </p:txBody>
      </p:sp>
      <p:sp>
        <p:nvSpPr>
          <p:cNvPr id="33797" name="Text Box 115"/>
          <p:cNvSpPr txBox="1">
            <a:spLocks noChangeArrowheads="1"/>
          </p:cNvSpPr>
          <p:nvPr/>
        </p:nvSpPr>
        <p:spPr bwMode="auto">
          <a:xfrm>
            <a:off x="6384926" y="4289426"/>
            <a:ext cx="3141663" cy="576263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Promus Element</a:t>
            </a:r>
            <a:r>
              <a:rPr lang="en-US" altLang="ko-KR" sz="1600" b="1" baseline="3000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TM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Arial" panose="020B0604020202020204" pitchFamily="34" charset="0"/>
              </a:rPr>
              <a:t>(n=40)</a:t>
            </a:r>
          </a:p>
        </p:txBody>
      </p:sp>
      <p:sp>
        <p:nvSpPr>
          <p:cNvPr id="33798" name="Text Box 115"/>
          <p:cNvSpPr txBox="1">
            <a:spLocks noChangeArrowheads="1"/>
          </p:cNvSpPr>
          <p:nvPr/>
        </p:nvSpPr>
        <p:spPr bwMode="auto">
          <a:xfrm>
            <a:off x="2674938" y="5313363"/>
            <a:ext cx="6851650" cy="563562"/>
          </a:xfrm>
          <a:prstGeom prst="rect">
            <a:avLst/>
          </a:prstGeom>
          <a:solidFill>
            <a:srgbClr val="EAEAEA"/>
          </a:solidFill>
          <a:ln w="9525" algn="ctr">
            <a:solidFill>
              <a:srgbClr val="B2B2B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lIns="0" tIns="0" rIns="0" bIns="0" anchor="ctr"/>
          <a:lstStyle>
            <a:lvl1pPr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defTabSz="793750" latinLnBrk="1">
              <a:spcBef>
                <a:spcPct val="20000"/>
              </a:spcBef>
              <a:buChar char="•"/>
              <a:tabLst>
                <a:tab pos="2239963" algn="l"/>
              </a:tabLst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defTabSz="793750" latinLnBrk="1">
              <a:spcBef>
                <a:spcPct val="20000"/>
              </a:spcBef>
              <a:buChar char="–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defTabSz="793750" latinLnBrk="1">
              <a:spcBef>
                <a:spcPct val="20000"/>
              </a:spcBef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793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2239963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altLang="ko-KR" sz="1600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Primary End Point : </a:t>
            </a:r>
            <a:r>
              <a:rPr lang="en-US" altLang="ko-KR" sz="1600" b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In-stent late lumen loss by QCA at 9 months</a:t>
            </a:r>
            <a:endParaRPr lang="en-US" altLang="ko-KR" sz="1600" b="1" baseline="3000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3799" name="Line 102"/>
          <p:cNvSpPr>
            <a:spLocks noChangeShapeType="1"/>
          </p:cNvSpPr>
          <p:nvPr/>
        </p:nvSpPr>
        <p:spPr bwMode="auto">
          <a:xfrm>
            <a:off x="6086475" y="2706688"/>
            <a:ext cx="0" cy="431800"/>
          </a:xfrm>
          <a:prstGeom prst="line">
            <a:avLst/>
          </a:prstGeom>
          <a:noFill/>
          <a:ln w="1651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800" name="Line 104"/>
          <p:cNvSpPr>
            <a:spLocks noChangeShapeType="1"/>
          </p:cNvSpPr>
          <p:nvPr/>
        </p:nvSpPr>
        <p:spPr bwMode="auto">
          <a:xfrm>
            <a:off x="4492625" y="4079875"/>
            <a:ext cx="3240088" cy="0"/>
          </a:xfrm>
          <a:prstGeom prst="line">
            <a:avLst/>
          </a:prstGeom>
          <a:noFill/>
          <a:ln w="1651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801" name="Line 105"/>
          <p:cNvSpPr>
            <a:spLocks noChangeShapeType="1"/>
          </p:cNvSpPr>
          <p:nvPr/>
        </p:nvSpPr>
        <p:spPr bwMode="auto">
          <a:xfrm>
            <a:off x="4492625" y="4073525"/>
            <a:ext cx="0" cy="215900"/>
          </a:xfrm>
          <a:prstGeom prst="line">
            <a:avLst/>
          </a:prstGeom>
          <a:noFill/>
          <a:ln w="1651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802" name="Line 106"/>
          <p:cNvSpPr>
            <a:spLocks noChangeShapeType="1"/>
          </p:cNvSpPr>
          <p:nvPr/>
        </p:nvSpPr>
        <p:spPr bwMode="auto">
          <a:xfrm>
            <a:off x="7737475" y="4073525"/>
            <a:ext cx="0" cy="215900"/>
          </a:xfrm>
          <a:prstGeom prst="line">
            <a:avLst/>
          </a:prstGeom>
          <a:noFill/>
          <a:ln w="1651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803" name="Line 107"/>
          <p:cNvSpPr>
            <a:spLocks noChangeShapeType="1"/>
          </p:cNvSpPr>
          <p:nvPr/>
        </p:nvSpPr>
        <p:spPr bwMode="auto">
          <a:xfrm>
            <a:off x="6086475" y="3848100"/>
            <a:ext cx="0" cy="215900"/>
          </a:xfrm>
          <a:prstGeom prst="line">
            <a:avLst/>
          </a:prstGeom>
          <a:noFill/>
          <a:ln w="1651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804" name="Line 112"/>
          <p:cNvSpPr>
            <a:spLocks noChangeShapeType="1"/>
          </p:cNvSpPr>
          <p:nvPr/>
        </p:nvSpPr>
        <p:spPr bwMode="auto">
          <a:xfrm>
            <a:off x="4497389" y="5097463"/>
            <a:ext cx="3240087" cy="0"/>
          </a:xfrm>
          <a:prstGeom prst="line">
            <a:avLst/>
          </a:prstGeom>
          <a:noFill/>
          <a:ln w="1651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805" name="Line 113"/>
          <p:cNvSpPr>
            <a:spLocks noChangeShapeType="1"/>
          </p:cNvSpPr>
          <p:nvPr/>
        </p:nvSpPr>
        <p:spPr bwMode="auto">
          <a:xfrm>
            <a:off x="4497388" y="4881563"/>
            <a:ext cx="0" cy="215900"/>
          </a:xfrm>
          <a:prstGeom prst="line">
            <a:avLst/>
          </a:prstGeom>
          <a:noFill/>
          <a:ln w="1651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806" name="Line 114"/>
          <p:cNvSpPr>
            <a:spLocks noChangeShapeType="1"/>
          </p:cNvSpPr>
          <p:nvPr/>
        </p:nvSpPr>
        <p:spPr bwMode="auto">
          <a:xfrm>
            <a:off x="7742238" y="4875213"/>
            <a:ext cx="0" cy="215900"/>
          </a:xfrm>
          <a:prstGeom prst="line">
            <a:avLst/>
          </a:prstGeom>
          <a:noFill/>
          <a:ln w="1651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807" name="Rectangle 5"/>
          <p:cNvSpPr>
            <a:spLocks noChangeArrowheads="1"/>
          </p:cNvSpPr>
          <p:nvPr/>
        </p:nvSpPr>
        <p:spPr bwMode="auto">
          <a:xfrm>
            <a:off x="1971675" y="188914"/>
            <a:ext cx="82296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68" rIns="91336" bIns="4566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>
                <a:solidFill>
                  <a:srgbClr val="66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First in Man Trial</a:t>
            </a:r>
            <a:endParaRPr lang="ko-KR" altLang="en-US" sz="3600" b="1">
              <a:solidFill>
                <a:srgbClr val="66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33808" name="Text Box 4"/>
          <p:cNvSpPr txBox="1">
            <a:spLocks noChangeArrowheads="1"/>
          </p:cNvSpPr>
          <p:nvPr/>
        </p:nvSpPr>
        <p:spPr bwMode="auto">
          <a:xfrm>
            <a:off x="1522413" y="-12700"/>
            <a:ext cx="1117601" cy="369888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Arial" panose="020B0604020202020204" pitchFamily="34" charset="0"/>
              </a:rPr>
              <a:t>DES</a:t>
            </a:r>
            <a:endParaRPr lang="ko-KR" altLang="en-US" sz="1800" b="1">
              <a:latin typeface="Arial" panose="020B0604020202020204" pitchFamily="34" charset="0"/>
            </a:endParaRPr>
          </a:p>
        </p:txBody>
      </p:sp>
      <p:pic>
        <p:nvPicPr>
          <p:cNvPr id="17" name="Picture 7" descr="C:\Users\user\Desktop\스크린샷 2015-03-09 오후 12.59.48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3" b="83953"/>
          <a:stretch/>
        </p:blipFill>
        <p:spPr bwMode="auto">
          <a:xfrm>
            <a:off x="9483351" y="57131"/>
            <a:ext cx="2334371" cy="6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781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25" y="2472398"/>
            <a:ext cx="8319839" cy="3696627"/>
          </a:xfrm>
        </p:spPr>
        <p:txBody>
          <a:bodyPr/>
          <a:lstStyle/>
          <a:p>
            <a:pPr algn="ctr" eaLnBrk="1" hangingPunct="1">
              <a:buClr>
                <a:srgbClr val="000000"/>
              </a:buClr>
              <a:buFont typeface="Wingdings" pitchFamily="2" charset="2"/>
              <a:buNone/>
              <a:defRPr/>
            </a:pPr>
            <a:r>
              <a:rPr lang="en-US" altLang="ko-KR" sz="3200" dirty="0">
                <a:latin typeface="Arial" panose="020B0604020202020204" pitchFamily="34" charset="0"/>
                <a:cs typeface="Arial" panose="020B0604020202020204" pitchFamily="34" charset="0"/>
              </a:rPr>
              <a:t>Conflict of interest: Nothing to report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38375" y="285751"/>
            <a:ext cx="7772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endParaRPr lang="en-US" altLang="ko-KR" sz="3600" b="1" dirty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221804" y="438151"/>
            <a:ext cx="77724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en-US" altLang="ko-KR" sz="4000" dirty="0">
                <a:latin typeface="Arial" panose="020B0604020202020204" pitchFamily="34" charset="0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412999" y="2210814"/>
            <a:ext cx="7390010" cy="523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88" tIns="45694" rIns="91388" bIns="45694" numCol="1" anchor="t" anchorCtr="0" compatLnSpc="1">
            <a:prstTxWarp prst="textNoShape">
              <a:avLst/>
            </a:prstTxWarp>
            <a:spAutoFit/>
          </a:bodyPr>
          <a:lstStyle>
            <a:lvl1pPr marL="342593" indent="-342593" algn="l" defTabSz="913864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143" indent="-285352" algn="l" defTabSz="913864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9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2260" indent="-228112" algn="l" defTabSz="913864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5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599050" indent="-228112" algn="l" defTabSz="913864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3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6124" indent="-228112" algn="l" defTabSz="913864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1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137788" indent="-228371" algn="l" defTabSz="91405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6pPr>
            <a:lvl7pPr marL="2219390" indent="-228371" algn="l" defTabSz="91405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7pPr>
            <a:lvl8pPr marL="2300991" indent="-228371" algn="l" defTabSz="91405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8pPr>
            <a:lvl9pPr marL="2382593" indent="-228371" algn="l" defTabSz="914050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ctr" eaLnBrk="1" latinLnBrk="0" hangingPunct="1">
              <a:buNone/>
            </a:pPr>
            <a:endParaRPr lang="en-US" altLang="ja-JP" sz="2800" b="1" kern="0" dirty="0">
              <a:latin typeface="Times New Roman" pitchFamily="18" charset="0"/>
              <a:ea typeface="HGPｺﾞｼｯｸE" pitchFamily="50" charset="-128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795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971675" y="207964"/>
            <a:ext cx="822960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36" tIns="45668" rIns="91336" bIns="45668"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3600" b="1">
                <a:solidFill>
                  <a:srgbClr val="660066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Late Lumen Loss (9 mo)</a:t>
            </a:r>
            <a:endParaRPr lang="ko-KR" altLang="en-US" sz="3600" b="1">
              <a:solidFill>
                <a:srgbClr val="660066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1522412" y="-12700"/>
            <a:ext cx="1620838" cy="369888"/>
          </a:xfrm>
          <a:prstGeom prst="rect">
            <a:avLst/>
          </a:pr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ko-KR" sz="1800" b="1">
                <a:latin typeface="Arial" panose="020B0604020202020204" pitchFamily="34" charset="0"/>
              </a:rPr>
              <a:t>Genoss DES</a:t>
            </a:r>
            <a:endParaRPr lang="ko-KR" altLang="en-US" sz="1800" b="1">
              <a:latin typeface="Arial" panose="020B0604020202020204" pitchFamily="34" charset="0"/>
            </a:endParaRP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49364"/>
            <a:ext cx="8796338" cy="455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5061" name="직선 연결선 18"/>
          <p:cNvCxnSpPr>
            <a:cxnSpLocks noChangeShapeType="1"/>
          </p:cNvCxnSpPr>
          <p:nvPr/>
        </p:nvCxnSpPr>
        <p:spPr bwMode="auto">
          <a:xfrm>
            <a:off x="3446463" y="4868863"/>
            <a:ext cx="6119812" cy="0"/>
          </a:xfrm>
          <a:prstGeom prst="line">
            <a:avLst/>
          </a:prstGeom>
          <a:noFill/>
          <a:ln w="1651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5062" name="직선 연결선 20"/>
          <p:cNvCxnSpPr>
            <a:cxnSpLocks noChangeShapeType="1"/>
          </p:cNvCxnSpPr>
          <p:nvPr/>
        </p:nvCxnSpPr>
        <p:spPr bwMode="auto">
          <a:xfrm flipV="1">
            <a:off x="3432175" y="1628775"/>
            <a:ext cx="0" cy="3227388"/>
          </a:xfrm>
          <a:prstGeom prst="line">
            <a:avLst/>
          </a:prstGeom>
          <a:noFill/>
          <a:ln w="1651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" name="Picture 7" descr="C:\Users\user\Desktop\스크린샷 2015-03-09 오후 12.59.48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23" b="83953"/>
          <a:stretch/>
        </p:blipFill>
        <p:spPr bwMode="auto">
          <a:xfrm>
            <a:off x="9483351" y="57131"/>
            <a:ext cx="2334371" cy="6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772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31371" y="908720"/>
            <a:ext cx="8928992" cy="33648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ko-KR" sz="1847" spc="-113" dirty="0">
                <a:ea typeface="+mn-ea"/>
              </a:rPr>
              <a:t>1.</a:t>
            </a:r>
            <a:r>
              <a:rPr lang="en-US" altLang="ko-KR" sz="2000" dirty="0"/>
              <a:t> Clinical trials progress (126 people completed)</a:t>
            </a:r>
            <a:endParaRPr lang="ko-KR" altLang="en-US" sz="1847" spc="-113" dirty="0">
              <a:ea typeface="+mn-ea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371" y="2757357"/>
            <a:ext cx="11151029" cy="327322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1600" b="1" dirty="0"/>
              <a:t>12M F/up completed </a:t>
            </a:r>
            <a:r>
              <a:rPr lang="en-US" altLang="ko-KR" sz="1600" b="1" dirty="0">
                <a:solidFill>
                  <a:srgbClr val="002060"/>
                </a:solidFill>
              </a:rPr>
              <a:t>: </a:t>
            </a:r>
            <a:r>
              <a:rPr lang="en-US" altLang="ko-KR" sz="1600" b="1" dirty="0">
                <a:solidFill>
                  <a:srgbClr val="FF0000"/>
                </a:solidFill>
              </a:rPr>
              <a:t>98.4%</a:t>
            </a: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F / up schedule completed 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9M F/up : </a:t>
            </a:r>
            <a:r>
              <a:rPr lang="en-US" altLang="ko-KR" sz="1600" b="1" dirty="0"/>
              <a:t>Within the first week of September 2016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altLang="ko-KR" sz="1600" b="1" dirty="0">
                <a:solidFill>
                  <a:srgbClr val="FF0000"/>
                </a:solidFill>
              </a:rPr>
              <a:t>12M F/up : </a:t>
            </a:r>
            <a:r>
              <a:rPr lang="en-US" altLang="ko-KR" sz="1600" b="1" dirty="0"/>
              <a:t>Within the first week of December 2016</a:t>
            </a:r>
            <a:endParaRPr lang="en-US" altLang="ko-KR" sz="16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600" b="1" dirty="0"/>
              <a:t>MACE occurrence status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A(3 case)</a:t>
            </a:r>
            <a:r>
              <a:rPr lang="ko-KR" altLang="en-US" sz="1600" b="1" dirty="0">
                <a:solidFill>
                  <a:srgbClr val="002060"/>
                </a:solidFill>
              </a:rPr>
              <a:t> </a:t>
            </a:r>
            <a:r>
              <a:rPr lang="en-US" altLang="ko-KR" sz="1600" b="1" dirty="0">
                <a:solidFill>
                  <a:srgbClr val="002060"/>
                </a:solidFill>
              </a:rPr>
              <a:t>: TLR(3)</a:t>
            </a:r>
          </a:p>
          <a:p>
            <a:pPr lvl="1">
              <a:lnSpc>
                <a:spcPct val="150000"/>
              </a:lnSpc>
            </a:pPr>
            <a:r>
              <a:rPr lang="en-US" altLang="ko-KR" sz="1600" b="1" dirty="0">
                <a:solidFill>
                  <a:srgbClr val="002060"/>
                </a:solidFill>
              </a:rPr>
              <a:t>B(5 case) : TLR(3)/TVR(2)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32476"/>
              </p:ext>
            </p:extLst>
          </p:nvPr>
        </p:nvGraphicFramePr>
        <p:xfrm>
          <a:off x="527381" y="1381322"/>
          <a:ext cx="11041226" cy="123991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824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72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330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구  분</a:t>
                      </a: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12M F/up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MACE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Withdrawal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3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A(SALVUS)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100% (N=64)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3 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1 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30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B(Biomatrix Flex)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97% (N=62)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5 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0 </a:t>
                      </a:r>
                      <a:endParaRPr lang="ko-KR" altLang="en-US" sz="1600" dirty="0"/>
                    </a:p>
                  </a:txBody>
                  <a:tcPr marL="121920" marR="1219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2159563" y="5637677"/>
            <a:ext cx="9601067" cy="529029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marL="342900" indent="-342900" algn="r">
              <a:lnSpc>
                <a:spcPts val="1400"/>
              </a:lnSpc>
              <a:spcBef>
                <a:spcPct val="20000"/>
              </a:spcBef>
            </a:pPr>
            <a:r>
              <a:rPr lang="ko-KR" altLang="en-US" sz="1200" b="1" dirty="0"/>
              <a:t>시험기기 </a:t>
            </a:r>
            <a:r>
              <a:rPr lang="en-US" altLang="ko-KR" sz="1200" b="1" dirty="0"/>
              <a:t>: SALVUS / </a:t>
            </a:r>
            <a:r>
              <a:rPr lang="ko-KR" altLang="en-US" sz="1200" b="1" dirty="0"/>
              <a:t>대조기기 </a:t>
            </a:r>
            <a:r>
              <a:rPr lang="en-US" altLang="ko-KR" sz="1200" b="1" dirty="0"/>
              <a:t>: </a:t>
            </a:r>
            <a:r>
              <a:rPr lang="en-US" altLang="ko-KR" sz="1200" b="1" dirty="0" err="1"/>
              <a:t>BioMatrix</a:t>
            </a:r>
            <a:r>
              <a:rPr lang="en-US" altLang="ko-KR" sz="1200" b="1" dirty="0"/>
              <a:t> </a:t>
            </a:r>
            <a:r>
              <a:rPr lang="en-US" altLang="ko-KR" sz="1200" b="1" dirty="0" err="1"/>
              <a:t>Flex</a:t>
            </a:r>
            <a:r>
              <a:rPr lang="en-US" altLang="ko-KR" sz="1200" b="1" baseline="30000" dirty="0" err="1"/>
              <a:t>TM</a:t>
            </a:r>
            <a:endParaRPr lang="en-US" altLang="ko-KR" sz="1200" b="1" baseline="30000" dirty="0"/>
          </a:p>
          <a:p>
            <a:pPr marL="342900" lvl="0" indent="-342900" algn="r">
              <a:lnSpc>
                <a:spcPts val="1400"/>
              </a:lnSpc>
              <a:spcBef>
                <a:spcPct val="20000"/>
              </a:spcBef>
            </a:pPr>
            <a:r>
              <a:rPr lang="en-US" altLang="ko-KR" sz="1200" b="1" dirty="0">
                <a:solidFill>
                  <a:schemeClr val="accent6"/>
                </a:solidFill>
              </a:rPr>
              <a:t>Cut-off : 2016-12-10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8645" y="257308"/>
            <a:ext cx="6873473" cy="54175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ct val="0"/>
              </a:spcBef>
              <a:buNone/>
              <a:defRPr sz="3600" b="1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800" dirty="0">
                <a:solidFill>
                  <a:schemeClr val="tx1"/>
                </a:solidFill>
              </a:rPr>
              <a:t>SALVUS Study Overview</a:t>
            </a:r>
          </a:p>
        </p:txBody>
      </p:sp>
      <p:pic>
        <p:nvPicPr>
          <p:cNvPr id="7" name="그림 6" descr="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29739" y="202479"/>
            <a:ext cx="2011368" cy="6514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381" y="5902191"/>
            <a:ext cx="6432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/>
              <a:t>Primary endpoint ( 9M late lumen loss): Jan/2017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0628544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>
          <a:xfrm>
            <a:off x="734037" y="348674"/>
            <a:ext cx="10515600" cy="1325563"/>
          </a:xfrm>
        </p:spPr>
        <p:txBody>
          <a:bodyPr/>
          <a:lstStyle/>
          <a:p>
            <a:endParaRPr lang="ko-KR" altLang="en-US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4395" t="9241" r="53200" b="6750"/>
          <a:stretch>
            <a:fillRect/>
          </a:stretch>
        </p:blipFill>
        <p:spPr bwMode="auto">
          <a:xfrm>
            <a:off x="826610" y="2684596"/>
            <a:ext cx="2782078" cy="220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8461" y="4961688"/>
            <a:ext cx="28847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l"/>
            </a:pPr>
            <a:r>
              <a:rPr lang="ko-KR" altLang="en-US" sz="1200" dirty="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 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Korea FDA approved </a:t>
            </a:r>
          </a:p>
          <a:p>
            <a:pPr>
              <a:buFont typeface="Wingdings" pitchFamily="2" charset="2"/>
              <a:buChar char="l"/>
            </a:pPr>
            <a:r>
              <a:rPr lang="ko-KR" altLang="en-US" sz="1200" dirty="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 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Clinical use since Jan 2016</a:t>
            </a:r>
          </a:p>
          <a:p>
            <a:pPr>
              <a:buFont typeface="Wingdings" pitchFamily="2" charset="2"/>
              <a:buChar char="l"/>
            </a:pPr>
            <a:r>
              <a:rPr lang="ko-KR" altLang="en-US" sz="1200" dirty="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 </a:t>
            </a:r>
            <a:r>
              <a:rPr lang="en-US" altLang="ko-KR" sz="1200" dirty="0">
                <a:latin typeface="HY견고딕" pitchFamily="18" charset="-127"/>
                <a:ea typeface="HY견고딕" pitchFamily="18" charset="-127"/>
                <a:cs typeface="Times New Roman" pitchFamily="18" charset="0"/>
              </a:rPr>
              <a:t>Superior flexibility</a:t>
            </a:r>
            <a:endParaRPr lang="ko-KR" altLang="en-US" sz="1200" dirty="0">
              <a:latin typeface="HY견고딕" pitchFamily="18" charset="-127"/>
              <a:ea typeface="HY견고딕" pitchFamily="18" charset="-127"/>
              <a:cs typeface="Times New Roman" pitchFamily="18" charset="0"/>
            </a:endParaRPr>
          </a:p>
          <a:p>
            <a:endParaRPr lang="ko-KR" altLang="en-US" dirty="0"/>
          </a:p>
        </p:txBody>
      </p:sp>
      <p:pic>
        <p:nvPicPr>
          <p:cNvPr id="9" name="Picture 3" descr="D:\BIH\STENT\스텐트 사진\1435296666551.jpeg"/>
          <p:cNvPicPr>
            <a:picLocks noChangeAspect="1" noChangeArrowheads="1"/>
          </p:cNvPicPr>
          <p:nvPr/>
        </p:nvPicPr>
        <p:blipFill>
          <a:blip r:embed="rId3" cstate="print"/>
          <a:srcRect l="18055" t="31792" r="15742" b="36110"/>
          <a:stretch>
            <a:fillRect/>
          </a:stretch>
        </p:blipFill>
        <p:spPr bwMode="auto">
          <a:xfrm>
            <a:off x="3934356" y="3713486"/>
            <a:ext cx="2304256" cy="7200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692650" y="4656256"/>
            <a:ext cx="31674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- First in the world, US Patent</a:t>
            </a:r>
            <a:br>
              <a:rPr lang="en-US" altLang="ko-KR" sz="1400" b="1" dirty="0"/>
            </a:br>
            <a:r>
              <a:rPr lang="en-US" altLang="ko-KR" sz="1400" b="1" dirty="0"/>
              <a:t>- Novel polymer-free technology</a:t>
            </a:r>
            <a:br>
              <a:rPr lang="en-US" altLang="ko-KR" sz="1400" b="1" dirty="0"/>
            </a:br>
            <a:r>
              <a:rPr lang="en-US" altLang="ko-KR" sz="1400" b="1" dirty="0"/>
              <a:t>- Korea FDA approval in progress</a:t>
            </a:r>
            <a:br>
              <a:rPr lang="en-US" altLang="ko-KR" sz="1400" b="1" dirty="0"/>
            </a:br>
            <a:r>
              <a:rPr lang="en-US" altLang="ko-KR" sz="1400" b="1" dirty="0"/>
              <a:t>- To be released in 2017</a:t>
            </a:r>
            <a:endParaRPr lang="ko-KR" altLang="en-US" sz="1400" b="1" dirty="0"/>
          </a:p>
          <a:p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43811" y="2869353"/>
            <a:ext cx="26677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FF0000"/>
                </a:solidFill>
              </a:rPr>
              <a:t>Polymer-free NTiO</a:t>
            </a:r>
            <a:r>
              <a:rPr lang="en-US" altLang="ko-KR" sz="1600" b="1" baseline="-25000" dirty="0">
                <a:solidFill>
                  <a:srgbClr val="FF0000"/>
                </a:solidFill>
              </a:rPr>
              <a:t>2</a:t>
            </a:r>
            <a:r>
              <a:rPr lang="en-US" altLang="ko-KR" sz="1600" b="1" dirty="0">
                <a:solidFill>
                  <a:srgbClr val="FF0000"/>
                </a:solidFill>
              </a:rPr>
              <a:t> EES</a:t>
            </a:r>
            <a:endParaRPr lang="ko-KR" altLang="en-US" sz="1600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0396" t="23242" r="58801" b="40755"/>
          <a:stretch>
            <a:fillRect/>
          </a:stretch>
        </p:blipFill>
        <p:spPr bwMode="auto">
          <a:xfrm>
            <a:off x="7028007" y="3321700"/>
            <a:ext cx="2264359" cy="15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17474" t="16002" r="54300" b="35274"/>
          <a:stretch>
            <a:fillRect/>
          </a:stretch>
        </p:blipFill>
        <p:spPr bwMode="auto">
          <a:xfrm>
            <a:off x="9361195" y="3321700"/>
            <a:ext cx="1994763" cy="156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7174878" y="4961688"/>
            <a:ext cx="437263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latinLnBrk="0">
              <a:defRPr/>
            </a:pPr>
            <a:r>
              <a:rPr lang="en-US" altLang="ko-KR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- 3D Printing technology</a:t>
            </a:r>
          </a:p>
          <a:p>
            <a:pPr lvl="0" latinLnBrk="0">
              <a:defRPr/>
            </a:pPr>
            <a:r>
              <a:rPr lang="en-US" altLang="ko-KR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PCL scaffold coated with </a:t>
            </a:r>
            <a:r>
              <a:rPr lang="en-US" altLang="ko-KR" sz="1400" b="1" kern="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sirolimus</a:t>
            </a:r>
            <a:r>
              <a:rPr lang="en-US" altLang="ko-KR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mixed with </a:t>
            </a:r>
          </a:p>
          <a:p>
            <a:pPr lvl="0" latinLnBrk="0">
              <a:defRPr/>
            </a:pPr>
            <a:r>
              <a:rPr lang="en-US" altLang="ko-KR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PLGA and PEG </a:t>
            </a:r>
          </a:p>
          <a:p>
            <a:pPr lvl="0" latinLnBrk="0">
              <a:defRPr/>
            </a:pPr>
            <a:r>
              <a:rPr lang="en-US" altLang="ko-KR" sz="14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Pre-clinical animal study</a:t>
            </a:r>
            <a:endParaRPr lang="ko-KR" altLang="en-US" sz="14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28007" y="2853964"/>
            <a:ext cx="4221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FF0000"/>
                </a:solidFill>
              </a:rPr>
              <a:t>BVS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 l="14226" t="14778" r="11662" b="27118"/>
          <a:stretch>
            <a:fillRect/>
          </a:stretch>
        </p:blipFill>
        <p:spPr bwMode="auto">
          <a:xfrm>
            <a:off x="2045015" y="605999"/>
            <a:ext cx="3087333" cy="14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2" t="24004" r="7592" b="17506"/>
          <a:stretch/>
        </p:blipFill>
        <p:spPr bwMode="auto">
          <a:xfrm>
            <a:off x="5132348" y="956090"/>
            <a:ext cx="1587809" cy="763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0229" y="939395"/>
            <a:ext cx="17120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rgbClr val="C00000"/>
                </a:solidFill>
                <a:cs typeface="Arial" panose="020B0604020202020204" pitchFamily="34" charset="0"/>
              </a:rPr>
              <a:t>Korea cardiovascular stent research institute</a:t>
            </a:r>
            <a:endParaRPr lang="ko-KR" altLang="en-US" sz="1200" dirty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0878" y="1719669"/>
            <a:ext cx="970746" cy="2769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rgbClr val="C00000"/>
                </a:solidFill>
              </a:rPr>
              <a:t>CG Bio Inc.</a:t>
            </a:r>
            <a:endParaRPr lang="ko-KR" altLang="en-US" sz="1200" dirty="0">
              <a:solidFill>
                <a:srgbClr val="C00000"/>
              </a:solidFill>
            </a:endParaRPr>
          </a:p>
        </p:txBody>
      </p:sp>
      <p:pic>
        <p:nvPicPr>
          <p:cNvPr id="18" name="Picture 2"/>
          <p:cNvPicPr preferRelativeResize="0">
            <a:picLocks noChangeArrowheads="1"/>
          </p:cNvPicPr>
          <p:nvPr/>
        </p:nvPicPr>
        <p:blipFill rotWithShape="1">
          <a:blip r:embed="rId8" cstate="print"/>
          <a:srcRect l="23723" t="22463" r="51613" b="42828"/>
          <a:stretch/>
        </p:blipFill>
        <p:spPr bwMode="auto">
          <a:xfrm>
            <a:off x="6720154" y="939394"/>
            <a:ext cx="3898083" cy="174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0951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70559" y="369194"/>
            <a:ext cx="10972800" cy="801687"/>
          </a:xfrm>
        </p:spPr>
        <p:txBody>
          <a:bodyPr/>
          <a:lstStyle/>
          <a:p>
            <a:pPr algn="ctr"/>
            <a:r>
              <a:rPr lang="en-US" altLang="ko-KR" dirty="0"/>
              <a:t>ABSORB Launching Progress in Korea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9151966" y="6492875"/>
            <a:ext cx="2743200" cy="365125"/>
          </a:xfrm>
        </p:spPr>
        <p:txBody>
          <a:bodyPr/>
          <a:lstStyle/>
          <a:p>
            <a:fld id="{A2885E78-1F86-4A3D-9EE1-B0103B1CEF15}" type="slidenum">
              <a:rPr lang="en-US" smtClean="0">
                <a:solidFill>
                  <a:srgbClr val="000000"/>
                </a:solidFill>
              </a:rPr>
              <a:pPr/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2631347" y="1284650"/>
            <a:ext cx="680347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500" b="1" dirty="0">
                <a:solidFill>
                  <a:srgbClr val="FF0000"/>
                </a:solidFill>
              </a:rPr>
              <a:t>ABSORB is reimbursed from JAN 1</a:t>
            </a:r>
            <a:r>
              <a:rPr lang="en-US" altLang="ko-KR" sz="1500" b="1" baseline="30000" dirty="0">
                <a:solidFill>
                  <a:srgbClr val="FF0000"/>
                </a:solidFill>
              </a:rPr>
              <a:t>st</a:t>
            </a:r>
            <a:r>
              <a:rPr lang="en-US" altLang="ko-KR" sz="1500" b="1" dirty="0">
                <a:solidFill>
                  <a:srgbClr val="FF0000"/>
                </a:solidFill>
              </a:rPr>
              <a:t>, 2016 in Korea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500" b="1" dirty="0"/>
              <a:t>Until November/2016, total 1694 units of BVS implants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altLang="ko-KR" sz="1500" b="1" dirty="0"/>
              <a:t>More than over 80% BVS usage from Top 20 Hospitals.</a:t>
            </a:r>
          </a:p>
          <a:p>
            <a:endParaRPr lang="ko-KR" altLang="en-US" dirty="0" err="1"/>
          </a:p>
        </p:txBody>
      </p:sp>
      <p:sp>
        <p:nvSpPr>
          <p:cNvPr id="11" name="TextBox 10"/>
          <p:cNvSpPr txBox="1"/>
          <p:nvPr/>
        </p:nvSpPr>
        <p:spPr>
          <a:xfrm>
            <a:off x="2357305" y="5630751"/>
            <a:ext cx="796115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7 subacute scaffold thromboses were observed by possible mechanism of </a:t>
            </a:r>
            <a:r>
              <a:rPr lang="en-US" altLang="ko-KR" sz="1600" dirty="0" err="1"/>
              <a:t>underexpansion</a:t>
            </a:r>
            <a:r>
              <a:rPr lang="en-US" altLang="ko-KR" sz="1600" dirty="0"/>
              <a:t> /</a:t>
            </a:r>
            <a:r>
              <a:rPr lang="en-US" altLang="ko-KR" sz="1600" dirty="0" err="1"/>
              <a:t>malapposition</a:t>
            </a:r>
            <a:r>
              <a:rPr lang="en-US" altLang="ko-KR" sz="1600" dirty="0"/>
              <a:t> or early D/C of DAPT. Half of them were implanted with 2.5 mm(18-28 mm) in patients with AMI(NSTEMI or STEMI)</a:t>
            </a:r>
            <a:endParaRPr lang="ko-KR" altLang="en-US" sz="1600" dirty="0" err="1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823" y="2346479"/>
            <a:ext cx="8461915" cy="280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1923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659" y="1151713"/>
            <a:ext cx="2169353" cy="590935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81" y="5770271"/>
            <a:ext cx="4978339" cy="729856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0" y="4743345"/>
            <a:ext cx="2820851" cy="1340768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6820966" y="1229622"/>
            <a:ext cx="4950278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 latinLnBrk="0">
              <a:defRPr/>
            </a:pPr>
            <a:r>
              <a:rPr lang="en-US" altLang="ko-K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- 3D Printing technology</a:t>
            </a:r>
          </a:p>
          <a:p>
            <a:pPr marL="285750" lvl="0" indent="-285750" latinLnBrk="0">
              <a:buFontTx/>
              <a:buChar char="-"/>
              <a:defRPr/>
            </a:pPr>
            <a:r>
              <a:rPr lang="en-US" altLang="ko-K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PCL scaffold coated with </a:t>
            </a:r>
            <a:r>
              <a:rPr lang="en-US" altLang="ko-KR" sz="1600" b="1" kern="0" dirty="0" err="1">
                <a:latin typeface="Arial" panose="020B0604020202020204" pitchFamily="34" charset="0"/>
                <a:cs typeface="Arial" panose="020B0604020202020204" pitchFamily="34" charset="0"/>
              </a:rPr>
              <a:t>sirolimus</a:t>
            </a:r>
            <a:r>
              <a:rPr lang="en-US" altLang="ko-K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 mixed with PLGA and PEG </a:t>
            </a:r>
          </a:p>
          <a:p>
            <a:pPr lvl="0" latinLnBrk="0">
              <a:defRPr/>
            </a:pPr>
            <a:r>
              <a:rPr lang="en-US" altLang="ko-KR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- Pre-clinical animal study</a:t>
            </a:r>
            <a:endParaRPr lang="ko-KR" altLang="en-US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20564" t="23242" r="58800" b="40755"/>
          <a:stretch/>
        </p:blipFill>
        <p:spPr bwMode="auto">
          <a:xfrm>
            <a:off x="6820966" y="2322207"/>
            <a:ext cx="2404925" cy="18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 l="17474" t="16002" r="54300" b="35274"/>
          <a:stretch>
            <a:fillRect/>
          </a:stretch>
        </p:blipFill>
        <p:spPr bwMode="auto">
          <a:xfrm>
            <a:off x="9402539" y="2322207"/>
            <a:ext cx="2391575" cy="18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46765" y="4583301"/>
            <a:ext cx="2424479" cy="204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직사각형 5"/>
          <p:cNvSpPr/>
          <p:nvPr/>
        </p:nvSpPr>
        <p:spPr>
          <a:xfrm>
            <a:off x="7375221" y="4746574"/>
            <a:ext cx="1870745" cy="107721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altLang="ko-KR" sz="1600" b="1" kern="0" dirty="0">
                <a:latin typeface="맑은 고딕" pitchFamily="50" charset="-127"/>
              </a:rPr>
              <a:t>New </a:t>
            </a:r>
            <a:r>
              <a:rPr lang="en-US" altLang="ko-KR" sz="1600" b="1" kern="0" dirty="0" err="1">
                <a:latin typeface="맑은 고딕" pitchFamily="50" charset="-127"/>
              </a:rPr>
              <a:t>Bioresorbable</a:t>
            </a:r>
            <a:r>
              <a:rPr lang="en-US" altLang="ko-KR" sz="1600" b="1" kern="0" dirty="0">
                <a:latin typeface="맑은 고딕" pitchFamily="50" charset="-127"/>
              </a:rPr>
              <a:t> Drug-Eluting Mg Stent </a:t>
            </a:r>
            <a:endParaRPr lang="ko-KR" altLang="en-US" sz="1600" dirty="0"/>
          </a:p>
        </p:txBody>
      </p:sp>
      <p:sp>
        <p:nvSpPr>
          <p:cNvPr id="10" name="직사각형 9"/>
          <p:cNvSpPr/>
          <p:nvPr/>
        </p:nvSpPr>
        <p:spPr>
          <a:xfrm rot="10800000" flipV="1">
            <a:off x="6703209" y="6167289"/>
            <a:ext cx="2699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en-US" altLang="ko-KR" sz="1200" b="1" i="1" kern="0" dirty="0">
                <a:latin typeface="Arial" pitchFamily="34" charset="0"/>
                <a:cs typeface="Arial" pitchFamily="34" charset="0"/>
              </a:rPr>
              <a:t>CNUH data. Korean Patent 10-2015-0052750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8400657" y="4152504"/>
            <a:ext cx="37326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i="1" kern="0" dirty="0">
                <a:latin typeface="Arial" pitchFamily="34" charset="0"/>
                <a:cs typeface="Arial" pitchFamily="34" charset="0"/>
              </a:rPr>
              <a:t>CNUH data. Materials Letters  2015;141:355-8</a:t>
            </a:r>
            <a:endParaRPr lang="ko-KR" alt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307532" y="326434"/>
            <a:ext cx="10100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Current Status of the development of BVS in Korea</a:t>
            </a:r>
            <a:endParaRPr lang="ko-KR" altLang="en-US" sz="3200" dirty="0"/>
          </a:p>
        </p:txBody>
      </p:sp>
      <p:sp>
        <p:nvSpPr>
          <p:cNvPr id="13" name="직사각형 12"/>
          <p:cNvSpPr/>
          <p:nvPr/>
        </p:nvSpPr>
        <p:spPr>
          <a:xfrm>
            <a:off x="9597006" y="2623378"/>
            <a:ext cx="704675" cy="5539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 latinLnBrk="0">
              <a:defRPr/>
            </a:pPr>
            <a:r>
              <a:rPr lang="en-US" altLang="ko-KR" sz="1000" kern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Drug </a:t>
            </a:r>
          </a:p>
          <a:p>
            <a:pPr lvl="0" algn="ctr" latinLnBrk="0">
              <a:defRPr/>
            </a:pPr>
            <a:r>
              <a:rPr lang="en-US" altLang="ko-KR" sz="1000" kern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Coated</a:t>
            </a:r>
          </a:p>
          <a:p>
            <a:pPr lvl="0" algn="ctr" latinLnBrk="0">
              <a:defRPr/>
            </a:pPr>
            <a:r>
              <a:rPr lang="en-US" altLang="ko-KR" sz="1000" kern="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BVS</a:t>
            </a:r>
            <a:endParaRPr lang="ko-KR" altLang="en-US" sz="1000" kern="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82679" y="2777266"/>
            <a:ext cx="7885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FF0000"/>
                </a:solidFill>
              </a:rPr>
              <a:t>BVS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 cstate="print"/>
          <a:srcRect l="14226" t="14778" r="11662" b="27118"/>
          <a:stretch>
            <a:fillRect/>
          </a:stretch>
        </p:blipFill>
        <p:spPr bwMode="auto">
          <a:xfrm>
            <a:off x="5357705" y="1229622"/>
            <a:ext cx="1463261" cy="7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02" t="24004" r="7592" b="17506"/>
          <a:stretch/>
        </p:blipFill>
        <p:spPr bwMode="auto">
          <a:xfrm>
            <a:off x="5357705" y="2001786"/>
            <a:ext cx="1463261" cy="7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17" descr="71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6541" y="1739152"/>
            <a:ext cx="4211978" cy="277065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57704" y="978441"/>
            <a:ext cx="158367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>
                <a:solidFill>
                  <a:srgbClr val="C00000"/>
                </a:solidFill>
                <a:cs typeface="Arial" panose="020B0604020202020204" pitchFamily="34" charset="0"/>
              </a:rPr>
              <a:t>Korea cardiovascular stent research institute</a:t>
            </a:r>
            <a:endParaRPr lang="ko-KR" altLang="en-US" sz="1000" dirty="0">
              <a:solidFill>
                <a:srgbClr val="C00000"/>
              </a:solidFill>
            </a:endParaRPr>
          </a:p>
          <a:p>
            <a:endParaRPr lang="ko-KR" altLang="en-US" dirty="0"/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39" y="4043493"/>
            <a:ext cx="2239860" cy="14932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dirty="0"/>
              <a:t>In Korea, a market of medical equipment for interventional cardiology is rapidly growing over the years.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dirty="0"/>
              <a:t>Korea made coronary DES’s developed with modern design and techniques must be verified with well designed clinical trials.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dirty="0"/>
              <a:t>Fortunately big companies in Korea take small stent manufacturers and have potentials to invest in the near future.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dirty="0"/>
              <a:t>Industry academic relationship is becoming more active.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altLang="ko-KR" dirty="0"/>
              <a:t>Recently, BRS’s having different design from ABSORB were developed and had preclinical trials.</a:t>
            </a:r>
          </a:p>
          <a:p>
            <a:endParaRPr lang="ko-KR" altLang="en-US" dirty="0"/>
          </a:p>
        </p:txBody>
      </p:sp>
      <p:cxnSp>
        <p:nvCxnSpPr>
          <p:cNvPr id="7" name="직선 연결선 6"/>
          <p:cNvCxnSpPr/>
          <p:nvPr/>
        </p:nvCxnSpPr>
        <p:spPr>
          <a:xfrm>
            <a:off x="643156" y="1417739"/>
            <a:ext cx="1090568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303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AutoShape 2"/>
          <p:cNvSpPr>
            <a:spLocks noEditPoints="1" noChangeArrowheads="1"/>
          </p:cNvSpPr>
          <p:nvPr/>
        </p:nvSpPr>
        <p:spPr bwMode="auto">
          <a:xfrm>
            <a:off x="3503614" y="1973264"/>
            <a:ext cx="2352675" cy="19764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gradFill rotWithShape="1">
            <a:gsLst>
              <a:gs pos="0">
                <a:srgbClr val="FFFF66">
                  <a:gamma/>
                  <a:tint val="48627"/>
                  <a:invGamma/>
                </a:srgbClr>
              </a:gs>
              <a:gs pos="100000">
                <a:srgbClr val="FFFF66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FFFF66"/>
            </a:extrusionClr>
            <a:contourClr>
              <a:srgbClr val="FFFF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528387" name="Gear"/>
          <p:cNvSpPr>
            <a:spLocks noEditPoints="1" noChangeArrowheads="1"/>
          </p:cNvSpPr>
          <p:nvPr/>
        </p:nvSpPr>
        <p:spPr bwMode="auto">
          <a:xfrm>
            <a:off x="5854700" y="1181101"/>
            <a:ext cx="2209800" cy="174307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gradFill rotWithShape="0">
            <a:gsLst>
              <a:gs pos="0">
                <a:srgbClr val="FF9966"/>
              </a:gs>
              <a:gs pos="100000">
                <a:srgbClr val="990000"/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990000"/>
            </a:extrusionClr>
            <a:contourClr>
              <a:srgbClr val="9900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528388" name="AutoShape 4"/>
          <p:cNvSpPr>
            <a:spLocks noEditPoints="1" noChangeArrowheads="1"/>
          </p:cNvSpPr>
          <p:nvPr/>
        </p:nvSpPr>
        <p:spPr bwMode="auto">
          <a:xfrm>
            <a:off x="5024438" y="2673351"/>
            <a:ext cx="2614612" cy="21955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4374 w 21600"/>
              <a:gd name="T9" fmla="*/ 3964 h 21600"/>
              <a:gd name="T10" fmla="*/ 17841 w 21600"/>
              <a:gd name="T11" fmla="*/ 1763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9689" y="1725"/>
                </a:moveTo>
                <a:lnTo>
                  <a:pt x="10304" y="85"/>
                </a:lnTo>
                <a:lnTo>
                  <a:pt x="11637" y="85"/>
                </a:lnTo>
                <a:lnTo>
                  <a:pt x="12303" y="1777"/>
                </a:lnTo>
                <a:lnTo>
                  <a:pt x="13072" y="1931"/>
                </a:lnTo>
                <a:lnTo>
                  <a:pt x="14303" y="598"/>
                </a:lnTo>
                <a:lnTo>
                  <a:pt x="15533" y="1110"/>
                </a:lnTo>
                <a:lnTo>
                  <a:pt x="15584" y="2905"/>
                </a:lnTo>
                <a:lnTo>
                  <a:pt x="16405" y="3520"/>
                </a:lnTo>
                <a:lnTo>
                  <a:pt x="17891" y="2751"/>
                </a:lnTo>
                <a:lnTo>
                  <a:pt x="18917" y="3674"/>
                </a:lnTo>
                <a:lnTo>
                  <a:pt x="18199" y="5314"/>
                </a:lnTo>
                <a:lnTo>
                  <a:pt x="18763" y="6083"/>
                </a:lnTo>
                <a:lnTo>
                  <a:pt x="20403" y="6032"/>
                </a:lnTo>
                <a:lnTo>
                  <a:pt x="20865" y="7211"/>
                </a:lnTo>
                <a:lnTo>
                  <a:pt x="19737" y="8185"/>
                </a:lnTo>
                <a:lnTo>
                  <a:pt x="20096" y="9723"/>
                </a:lnTo>
                <a:lnTo>
                  <a:pt x="21634" y="10287"/>
                </a:lnTo>
                <a:lnTo>
                  <a:pt x="21582" y="11620"/>
                </a:lnTo>
                <a:lnTo>
                  <a:pt x="20147" y="12184"/>
                </a:lnTo>
                <a:lnTo>
                  <a:pt x="19942" y="13158"/>
                </a:lnTo>
                <a:lnTo>
                  <a:pt x="21070" y="14234"/>
                </a:lnTo>
                <a:lnTo>
                  <a:pt x="20608" y="15362"/>
                </a:lnTo>
                <a:lnTo>
                  <a:pt x="19019" y="15465"/>
                </a:lnTo>
                <a:lnTo>
                  <a:pt x="18404" y="16439"/>
                </a:lnTo>
                <a:lnTo>
                  <a:pt x="19122" y="17925"/>
                </a:lnTo>
                <a:lnTo>
                  <a:pt x="18096" y="18797"/>
                </a:lnTo>
                <a:lnTo>
                  <a:pt x="16763" y="18284"/>
                </a:lnTo>
                <a:lnTo>
                  <a:pt x="15431" y="19002"/>
                </a:lnTo>
                <a:lnTo>
                  <a:pt x="15277" y="20848"/>
                </a:lnTo>
                <a:lnTo>
                  <a:pt x="14149" y="21155"/>
                </a:lnTo>
                <a:lnTo>
                  <a:pt x="13021" y="19925"/>
                </a:lnTo>
                <a:lnTo>
                  <a:pt x="12252" y="20181"/>
                </a:lnTo>
                <a:lnTo>
                  <a:pt x="11739" y="21668"/>
                </a:lnTo>
                <a:lnTo>
                  <a:pt x="10201" y="21668"/>
                </a:lnTo>
                <a:lnTo>
                  <a:pt x="9740" y="20130"/>
                </a:lnTo>
                <a:lnTo>
                  <a:pt x="8253" y="19771"/>
                </a:lnTo>
                <a:lnTo>
                  <a:pt x="7125" y="21001"/>
                </a:lnTo>
                <a:lnTo>
                  <a:pt x="5895" y="20489"/>
                </a:lnTo>
                <a:lnTo>
                  <a:pt x="5946" y="18592"/>
                </a:lnTo>
                <a:lnTo>
                  <a:pt x="5177" y="18131"/>
                </a:lnTo>
                <a:lnTo>
                  <a:pt x="3383" y="18848"/>
                </a:lnTo>
                <a:lnTo>
                  <a:pt x="2614" y="17874"/>
                </a:lnTo>
                <a:lnTo>
                  <a:pt x="3383" y="16182"/>
                </a:lnTo>
                <a:lnTo>
                  <a:pt x="2922" y="15465"/>
                </a:lnTo>
                <a:lnTo>
                  <a:pt x="922" y="15516"/>
                </a:lnTo>
                <a:lnTo>
                  <a:pt x="512" y="14234"/>
                </a:lnTo>
                <a:lnTo>
                  <a:pt x="1948" y="12901"/>
                </a:lnTo>
                <a:lnTo>
                  <a:pt x="1896" y="12184"/>
                </a:lnTo>
                <a:lnTo>
                  <a:pt x="0" y="11415"/>
                </a:lnTo>
                <a:lnTo>
                  <a:pt x="51" y="10031"/>
                </a:lnTo>
                <a:lnTo>
                  <a:pt x="1948" y="9313"/>
                </a:lnTo>
                <a:lnTo>
                  <a:pt x="2101" y="8595"/>
                </a:lnTo>
                <a:lnTo>
                  <a:pt x="615" y="7160"/>
                </a:lnTo>
                <a:lnTo>
                  <a:pt x="1127" y="5878"/>
                </a:lnTo>
                <a:lnTo>
                  <a:pt x="3178" y="5981"/>
                </a:lnTo>
                <a:lnTo>
                  <a:pt x="3588" y="5417"/>
                </a:lnTo>
                <a:lnTo>
                  <a:pt x="2819" y="3520"/>
                </a:lnTo>
                <a:lnTo>
                  <a:pt x="3742" y="2597"/>
                </a:lnTo>
                <a:lnTo>
                  <a:pt x="5536" y="3417"/>
                </a:lnTo>
                <a:lnTo>
                  <a:pt x="6049" y="3058"/>
                </a:lnTo>
                <a:lnTo>
                  <a:pt x="6100" y="1264"/>
                </a:lnTo>
                <a:lnTo>
                  <a:pt x="7228" y="700"/>
                </a:lnTo>
                <a:lnTo>
                  <a:pt x="8510" y="2033"/>
                </a:lnTo>
                <a:lnTo>
                  <a:pt x="9689" y="1725"/>
                </a:lnTo>
                <a:close/>
                <a:moveTo>
                  <a:pt x="10817" y="14422"/>
                </a:moveTo>
                <a:lnTo>
                  <a:pt x="11175" y="14388"/>
                </a:lnTo>
                <a:lnTo>
                  <a:pt x="11534" y="14354"/>
                </a:lnTo>
                <a:lnTo>
                  <a:pt x="11893" y="14268"/>
                </a:lnTo>
                <a:lnTo>
                  <a:pt x="12218" y="14166"/>
                </a:lnTo>
                <a:lnTo>
                  <a:pt x="12508" y="13995"/>
                </a:lnTo>
                <a:lnTo>
                  <a:pt x="12816" y="13807"/>
                </a:lnTo>
                <a:lnTo>
                  <a:pt x="13106" y="13602"/>
                </a:lnTo>
                <a:lnTo>
                  <a:pt x="13329" y="13380"/>
                </a:lnTo>
                <a:lnTo>
                  <a:pt x="13568" y="13106"/>
                </a:lnTo>
                <a:lnTo>
                  <a:pt x="13790" y="12850"/>
                </a:lnTo>
                <a:lnTo>
                  <a:pt x="13961" y="12560"/>
                </a:lnTo>
                <a:lnTo>
                  <a:pt x="14115" y="12269"/>
                </a:lnTo>
                <a:lnTo>
                  <a:pt x="14217" y="11927"/>
                </a:lnTo>
                <a:lnTo>
                  <a:pt x="14320" y="11568"/>
                </a:lnTo>
                <a:lnTo>
                  <a:pt x="14388" y="11210"/>
                </a:lnTo>
                <a:lnTo>
                  <a:pt x="14388" y="10851"/>
                </a:lnTo>
                <a:lnTo>
                  <a:pt x="14388" y="10492"/>
                </a:lnTo>
                <a:lnTo>
                  <a:pt x="14320" y="10133"/>
                </a:lnTo>
                <a:lnTo>
                  <a:pt x="14217" y="9808"/>
                </a:lnTo>
                <a:lnTo>
                  <a:pt x="14115" y="9467"/>
                </a:lnTo>
                <a:lnTo>
                  <a:pt x="13961" y="9142"/>
                </a:lnTo>
                <a:lnTo>
                  <a:pt x="13790" y="8851"/>
                </a:lnTo>
                <a:lnTo>
                  <a:pt x="13568" y="8595"/>
                </a:lnTo>
                <a:lnTo>
                  <a:pt x="13329" y="8322"/>
                </a:lnTo>
                <a:lnTo>
                  <a:pt x="13106" y="8100"/>
                </a:lnTo>
                <a:lnTo>
                  <a:pt x="12816" y="7894"/>
                </a:lnTo>
                <a:lnTo>
                  <a:pt x="12508" y="7741"/>
                </a:lnTo>
                <a:lnTo>
                  <a:pt x="12218" y="7570"/>
                </a:lnTo>
                <a:lnTo>
                  <a:pt x="11893" y="7433"/>
                </a:lnTo>
                <a:lnTo>
                  <a:pt x="11534" y="7382"/>
                </a:lnTo>
                <a:lnTo>
                  <a:pt x="11175" y="7313"/>
                </a:lnTo>
                <a:lnTo>
                  <a:pt x="10817" y="7313"/>
                </a:lnTo>
                <a:lnTo>
                  <a:pt x="10441" y="7313"/>
                </a:lnTo>
                <a:lnTo>
                  <a:pt x="10082" y="7382"/>
                </a:lnTo>
                <a:lnTo>
                  <a:pt x="9757" y="7433"/>
                </a:lnTo>
                <a:lnTo>
                  <a:pt x="9432" y="7570"/>
                </a:lnTo>
                <a:lnTo>
                  <a:pt x="9142" y="7741"/>
                </a:lnTo>
                <a:lnTo>
                  <a:pt x="8834" y="7894"/>
                </a:lnTo>
                <a:lnTo>
                  <a:pt x="8544" y="8100"/>
                </a:lnTo>
                <a:lnTo>
                  <a:pt x="8287" y="8322"/>
                </a:lnTo>
                <a:lnTo>
                  <a:pt x="8048" y="8595"/>
                </a:lnTo>
                <a:lnTo>
                  <a:pt x="7860" y="8851"/>
                </a:lnTo>
                <a:lnTo>
                  <a:pt x="7689" y="9142"/>
                </a:lnTo>
                <a:lnTo>
                  <a:pt x="7536" y="9467"/>
                </a:lnTo>
                <a:lnTo>
                  <a:pt x="7399" y="9808"/>
                </a:lnTo>
                <a:lnTo>
                  <a:pt x="7331" y="10133"/>
                </a:lnTo>
                <a:lnTo>
                  <a:pt x="7262" y="10492"/>
                </a:lnTo>
                <a:lnTo>
                  <a:pt x="7262" y="10851"/>
                </a:lnTo>
                <a:lnTo>
                  <a:pt x="7262" y="11210"/>
                </a:lnTo>
                <a:lnTo>
                  <a:pt x="7331" y="11568"/>
                </a:lnTo>
                <a:lnTo>
                  <a:pt x="7399" y="11927"/>
                </a:lnTo>
                <a:lnTo>
                  <a:pt x="7536" y="12269"/>
                </a:lnTo>
                <a:lnTo>
                  <a:pt x="7689" y="12560"/>
                </a:lnTo>
                <a:lnTo>
                  <a:pt x="7860" y="12850"/>
                </a:lnTo>
                <a:lnTo>
                  <a:pt x="8048" y="13106"/>
                </a:lnTo>
                <a:lnTo>
                  <a:pt x="8287" y="13380"/>
                </a:lnTo>
                <a:lnTo>
                  <a:pt x="8544" y="13602"/>
                </a:lnTo>
                <a:lnTo>
                  <a:pt x="8834" y="13807"/>
                </a:lnTo>
                <a:lnTo>
                  <a:pt x="9142" y="13995"/>
                </a:lnTo>
                <a:lnTo>
                  <a:pt x="9432" y="14166"/>
                </a:lnTo>
                <a:lnTo>
                  <a:pt x="9757" y="14268"/>
                </a:lnTo>
                <a:lnTo>
                  <a:pt x="10082" y="14354"/>
                </a:lnTo>
                <a:lnTo>
                  <a:pt x="10441" y="14388"/>
                </a:lnTo>
                <a:lnTo>
                  <a:pt x="10817" y="14422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rgbClr val="008080"/>
              </a:gs>
            </a:gsLst>
            <a:lin ang="27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20099999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  <a:contourClr>
              <a:srgbClr val="00808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flatTx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154261" y="2790607"/>
            <a:ext cx="6795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latin typeface="Arial" panose="020B0604020202020204" pitchFamily="34" charset="0"/>
                <a:cs typeface="Arial" panose="020B0604020202020204" pitchFamily="34" charset="0"/>
              </a:rPr>
              <a:t>Thanks for Your Attention!</a:t>
            </a:r>
            <a:endParaRPr lang="ko-KR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050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AutoShape 2"/>
          <p:cNvSpPr>
            <a:spLocks noChangeArrowheads="1"/>
          </p:cNvSpPr>
          <p:nvPr/>
        </p:nvSpPr>
        <p:spPr bwMode="auto">
          <a:xfrm>
            <a:off x="2468563" y="3527425"/>
            <a:ext cx="7804150" cy="127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dirty="0">
                <a:solidFill>
                  <a:schemeClr val="bg1"/>
                </a:solidFill>
              </a:rPr>
              <a:t>Current situation of Korea made drug-eluting stents in Korea 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64227" name="AutoShape 3"/>
          <p:cNvSpPr>
            <a:spLocks noChangeArrowheads="1"/>
          </p:cNvSpPr>
          <p:nvPr/>
        </p:nvSpPr>
        <p:spPr bwMode="auto">
          <a:xfrm>
            <a:off x="2468563" y="5183188"/>
            <a:ext cx="7804150" cy="127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dirty="0">
                <a:solidFill>
                  <a:schemeClr val="bg1"/>
                </a:solidFill>
              </a:rPr>
              <a:t>Future of Korea made coronary products in Korea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64228" name="AutoShape 4"/>
          <p:cNvSpPr>
            <a:spLocks noChangeArrowheads="1"/>
          </p:cNvSpPr>
          <p:nvPr/>
        </p:nvSpPr>
        <p:spPr bwMode="auto">
          <a:xfrm>
            <a:off x="2468563" y="1844675"/>
            <a:ext cx="7804150" cy="1270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333FF">
                  <a:gamma/>
                  <a:shade val="46275"/>
                  <a:invGamma/>
                </a:srgbClr>
              </a:gs>
              <a:gs pos="100000">
                <a:srgbClr val="3333FF"/>
              </a:gs>
            </a:gsLst>
            <a:lin ang="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ko-KR" dirty="0">
                <a:solidFill>
                  <a:schemeClr val="bg1"/>
                </a:solidFill>
              </a:rPr>
              <a:t>Global and Domestic Drug-eluting stent market/development Outlook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564229" name="Rectangle 5"/>
          <p:cNvSpPr>
            <a:spLocks noChangeArrowheads="1"/>
          </p:cNvSpPr>
          <p:nvPr/>
        </p:nvSpPr>
        <p:spPr bwMode="auto">
          <a:xfrm>
            <a:off x="2365376" y="1700214"/>
            <a:ext cx="2346325" cy="503237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38100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latinLnBrk="1" hangingPunct="1"/>
            <a:r>
              <a:rPr kumimoji="1" lang="en-US" altLang="ko-KR" sz="2000" b="1" dirty="0">
                <a:solidFill>
                  <a:srgbClr val="FFFF00"/>
                </a:solidFill>
                <a:latin typeface="으뜸체" pitchFamily="18" charset="-127"/>
                <a:ea typeface="으뜸체" pitchFamily="18" charset="-127"/>
              </a:rPr>
              <a:t>1</a:t>
            </a:r>
            <a:endParaRPr kumimoji="1" lang="ko-KR" altLang="ko-KR" sz="2000" b="1" dirty="0">
              <a:solidFill>
                <a:srgbClr val="FFFF00"/>
              </a:solidFill>
              <a:latin typeface="으뜸체" pitchFamily="18" charset="-127"/>
              <a:ea typeface="으뜸체" pitchFamily="18" charset="-127"/>
            </a:endParaRPr>
          </a:p>
        </p:txBody>
      </p:sp>
      <p:sp>
        <p:nvSpPr>
          <p:cNvPr id="564230" name="Rectangle 6"/>
          <p:cNvSpPr>
            <a:spLocks noChangeArrowheads="1"/>
          </p:cNvSpPr>
          <p:nvPr/>
        </p:nvSpPr>
        <p:spPr bwMode="auto">
          <a:xfrm>
            <a:off x="2351088" y="5013325"/>
            <a:ext cx="2362200" cy="503238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38100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latinLnBrk="1" hangingPunct="1"/>
            <a:r>
              <a:rPr kumimoji="1" lang="en-US" altLang="ko-KR" sz="2000" b="1" dirty="0">
                <a:solidFill>
                  <a:srgbClr val="FFFF00"/>
                </a:solidFill>
                <a:latin typeface="으뜸체" pitchFamily="18" charset="-127"/>
                <a:ea typeface="으뜸체" pitchFamily="18" charset="-127"/>
              </a:rPr>
              <a:t>3</a:t>
            </a:r>
            <a:endParaRPr kumimoji="1" lang="ko-KR" altLang="ko-KR" sz="2000" b="1" dirty="0">
              <a:solidFill>
                <a:srgbClr val="FFFF00"/>
              </a:solidFill>
              <a:latin typeface="으뜸체" pitchFamily="18" charset="-127"/>
              <a:ea typeface="으뜸체" pitchFamily="18" charset="-127"/>
            </a:endParaRPr>
          </a:p>
        </p:txBody>
      </p:sp>
      <p:sp>
        <p:nvSpPr>
          <p:cNvPr id="564231" name="Rectangle 7"/>
          <p:cNvSpPr>
            <a:spLocks noChangeArrowheads="1"/>
          </p:cNvSpPr>
          <p:nvPr/>
        </p:nvSpPr>
        <p:spPr bwMode="auto">
          <a:xfrm>
            <a:off x="2351088" y="3357564"/>
            <a:ext cx="2330450" cy="504825"/>
          </a:xfrm>
          <a:prstGeom prst="rect">
            <a:avLst/>
          </a:prstGeom>
          <a:gradFill rotWithShape="1">
            <a:gsLst>
              <a:gs pos="0">
                <a:srgbClr val="3366FF">
                  <a:gamma/>
                  <a:shade val="46275"/>
                  <a:invGamma/>
                </a:srgbClr>
              </a:gs>
              <a:gs pos="100000">
                <a:srgbClr val="3366FF"/>
              </a:gs>
            </a:gsLst>
            <a:lin ang="0" scaled="1"/>
          </a:gradFill>
          <a:ln w="38100">
            <a:solidFill>
              <a:srgbClr val="99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latinLnBrk="1" hangingPunct="1"/>
            <a:r>
              <a:rPr kumimoji="1" lang="en-US" altLang="ko-KR" sz="2000" b="1" dirty="0">
                <a:solidFill>
                  <a:srgbClr val="FFFF00"/>
                </a:solidFill>
                <a:latin typeface="으뜸체" pitchFamily="18" charset="-127"/>
                <a:ea typeface="으뜸체" pitchFamily="18" charset="-127"/>
              </a:rPr>
              <a:t>2</a:t>
            </a:r>
            <a:endParaRPr kumimoji="1" lang="ko-KR" altLang="ko-KR" sz="2000" b="1" dirty="0">
              <a:solidFill>
                <a:srgbClr val="FFFF00"/>
              </a:solidFill>
              <a:latin typeface="으뜸체" pitchFamily="18" charset="-127"/>
              <a:ea typeface="으뜸체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3445" y="774441"/>
            <a:ext cx="27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Contents:</a:t>
            </a:r>
            <a:endParaRPr lang="ko-KR" alt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91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1737918" y="360435"/>
            <a:ext cx="8606554" cy="504055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Global medical equipment market outlook</a:t>
            </a:r>
            <a:endParaRPr lang="ko-KR" altLang="en-US" sz="3200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078960"/>
              </p:ext>
            </p:extLst>
          </p:nvPr>
        </p:nvGraphicFramePr>
        <p:xfrm>
          <a:off x="1737914" y="1557332"/>
          <a:ext cx="8742344" cy="4301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7997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8109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2011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2013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2016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2018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/>
                        <a:t>2019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17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effectLst/>
                        </a:rPr>
                        <a:t>North/</a:t>
                      </a:r>
                      <a:br>
                        <a:rPr lang="en-US" altLang="ko-KR" sz="1400" b="1" dirty="0">
                          <a:effectLst/>
                        </a:rPr>
                      </a:br>
                      <a:r>
                        <a:rPr lang="en-US" altLang="ko-KR" sz="1400" b="1" dirty="0">
                          <a:effectLst/>
                        </a:rPr>
                        <a:t>South America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1,263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1,372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1,394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1,457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1,546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1,641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1,753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1,872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2,000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2,139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effectLst/>
                        </a:rPr>
                        <a:t>Asia / Pacific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523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601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670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677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723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774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844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922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1,011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1,116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482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effectLst/>
                        </a:rPr>
                        <a:t>Western Europe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761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823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792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848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880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885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900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947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997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1056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996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effectLst/>
                        </a:rPr>
                        <a:t>Central and Eastern Europe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156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179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188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176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171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179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189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203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217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232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17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>
                          <a:effectLst/>
                        </a:rPr>
                        <a:t>Middle East /</a:t>
                      </a:r>
                      <a:br>
                        <a:rPr lang="en-US" altLang="ko-KR" sz="1400" b="1" dirty="0">
                          <a:effectLst/>
                        </a:rPr>
                      </a:br>
                      <a:r>
                        <a:rPr lang="en-US" altLang="ko-KR" sz="1400" b="1" dirty="0">
                          <a:effectLst/>
                        </a:rPr>
                        <a:t>Africa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60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68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74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83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91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111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122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136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b="1" dirty="0"/>
                        <a:t>Total</a:t>
                      </a:r>
                      <a:endParaRPr lang="ko-KR" alt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2,763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3,043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3,117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3,238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3,403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3,571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3,785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4,054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4,348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400" dirty="0"/>
                        <a:t>4,678</a:t>
                      </a:r>
                      <a:endParaRPr lang="ko-KR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976320" y="1188000"/>
            <a:ext cx="1503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Unit: Bill $,%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37914" y="5942926"/>
            <a:ext cx="4774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출처</a:t>
            </a:r>
            <a:r>
              <a:rPr lang="en-US" altLang="ko-KR" sz="1100" dirty="0"/>
              <a:t>:BMI </a:t>
            </a:r>
            <a:r>
              <a:rPr lang="en-US" altLang="ko-KR" sz="1100" dirty="0" err="1"/>
              <a:t>Espicom</a:t>
            </a:r>
            <a:r>
              <a:rPr lang="en-US" altLang="ko-KR" sz="1100" dirty="0"/>
              <a:t>, Worldwide Medical Market Forecasts to 2019,2014.9</a:t>
            </a:r>
          </a:p>
          <a:p>
            <a:r>
              <a:rPr lang="ko-KR" altLang="en-US" sz="1100" dirty="0"/>
              <a:t>출처</a:t>
            </a:r>
            <a:r>
              <a:rPr lang="en-US" altLang="ko-KR" sz="1100" dirty="0"/>
              <a:t>:</a:t>
            </a:r>
            <a:r>
              <a:rPr lang="ko-KR" altLang="en-US" sz="1100" dirty="0"/>
              <a:t>한국보건산업진흥원</a:t>
            </a:r>
            <a:r>
              <a:rPr lang="en-US" altLang="ko-KR" sz="1100" dirty="0"/>
              <a:t>, 2014</a:t>
            </a:r>
            <a:r>
              <a:rPr lang="ko-KR" altLang="en-US" sz="1100" dirty="0"/>
              <a:t>년 의료기기산업 분석 보고서 </a:t>
            </a:r>
            <a:r>
              <a:rPr lang="en-US" altLang="ko-KR" sz="1100" dirty="0"/>
              <a:t>2014</a:t>
            </a:r>
            <a:endParaRPr lang="ko-KR" altLang="en-US" sz="1100" dirty="0"/>
          </a:p>
        </p:txBody>
      </p:sp>
      <p:sp>
        <p:nvSpPr>
          <p:cNvPr id="8" name="직사각형 7"/>
          <p:cNvSpPr/>
          <p:nvPr/>
        </p:nvSpPr>
        <p:spPr>
          <a:xfrm>
            <a:off x="1737914" y="1963024"/>
            <a:ext cx="8742344" cy="17451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이등변 삼각형 12"/>
          <p:cNvSpPr/>
          <p:nvPr/>
        </p:nvSpPr>
        <p:spPr>
          <a:xfrm>
            <a:off x="9546672" y="3061982"/>
            <a:ext cx="83889" cy="142612"/>
          </a:xfrm>
          <a:prstGeom prst="triangl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32289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5854" y="362346"/>
            <a:ext cx="8677373" cy="418058"/>
          </a:xfrm>
        </p:spPr>
        <p:txBody>
          <a:bodyPr>
            <a:noAutofit/>
          </a:bodyPr>
          <a:lstStyle/>
          <a:p>
            <a:r>
              <a:rPr lang="en-US" altLang="ko-KR" sz="3200" dirty="0"/>
              <a:t>Medical equipment market situation in Korea</a:t>
            </a:r>
            <a:endParaRPr lang="ko-KR" altLang="en-US" sz="3200" dirty="0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809741"/>
              </p:ext>
            </p:extLst>
          </p:nvPr>
        </p:nvGraphicFramePr>
        <p:xfrm>
          <a:off x="1847851" y="1559624"/>
          <a:ext cx="8474947" cy="4246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2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2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2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24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24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2957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ffectLst/>
                        </a:rPr>
                        <a:t>Production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ffectLst/>
                        </a:rPr>
                        <a:t>Export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ffectLst/>
                        </a:rPr>
                        <a:t>Income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ffectLst/>
                        </a:rPr>
                        <a:t>Market</a:t>
                      </a:r>
                      <a:endParaRPr lang="ko-KR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effectLst/>
                        </a:rPr>
                        <a:t>Share of Income</a:t>
                      </a:r>
                      <a:endParaRPr lang="ko-KR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4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2010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2,964,445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1,681,619</a:t>
                      </a:r>
                    </a:p>
                    <a:p>
                      <a:pPr algn="r" latinLnBrk="1"/>
                      <a:r>
                        <a:rPr lang="en-US" altLang="ko-KR" sz="1600" dirty="0"/>
                        <a:t>(1,454,361)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2,619,895</a:t>
                      </a:r>
                    </a:p>
                    <a:p>
                      <a:pPr algn="r" latinLnBrk="1"/>
                      <a:r>
                        <a:rPr lang="en-US" altLang="ko-KR" sz="1600" dirty="0"/>
                        <a:t>(2,265,836)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3,902,720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67,1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4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2011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3,366,462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1,853,785</a:t>
                      </a:r>
                    </a:p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(1,672,925)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2,793,709</a:t>
                      </a:r>
                    </a:p>
                    <a:p>
                      <a:pPr algn="r" latinLnBrk="1"/>
                      <a:r>
                        <a:rPr lang="en-US" altLang="ko-KR" sz="1600" dirty="0"/>
                        <a:t>(2,521,148)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4,306,387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64,9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2012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3,877,374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2,216,074</a:t>
                      </a:r>
                    </a:p>
                    <a:p>
                      <a:pPr algn="r" latinLnBrk="1"/>
                      <a:r>
                        <a:rPr lang="en-US" altLang="ko-KR" sz="1600" dirty="0"/>
                        <a:t>(1,966,557)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2,931,014</a:t>
                      </a:r>
                    </a:p>
                    <a:p>
                      <a:pPr algn="r" latinLnBrk="1"/>
                      <a:r>
                        <a:rPr lang="en-US" altLang="ko-KR" sz="1600" dirty="0"/>
                        <a:t>(2,600,999)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4,592,314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63,8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4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2013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4,224,169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/>
                        <a:t>2,580,862</a:t>
                      </a:r>
                    </a:p>
                    <a:p>
                      <a:pPr algn="r" latinLnBrk="1"/>
                      <a:r>
                        <a:rPr lang="en-US" altLang="ko-KR" sz="1600" dirty="0"/>
                        <a:t>(2,356,866)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2,988,241</a:t>
                      </a:r>
                    </a:p>
                    <a:p>
                      <a:pPr algn="r" latinLnBrk="1"/>
                      <a:r>
                        <a:rPr lang="en-US" altLang="ko-KR" sz="1600" dirty="0"/>
                        <a:t>(2,728,888)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4,631,538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64,5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466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2014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4,604,814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2,714,058</a:t>
                      </a:r>
                    </a:p>
                    <a:p>
                      <a:pPr algn="r" latinLnBrk="1"/>
                      <a:r>
                        <a:rPr lang="en-US" altLang="ko-KR" sz="1600" dirty="0"/>
                        <a:t>(2,576,914)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3,084,204</a:t>
                      </a:r>
                    </a:p>
                    <a:p>
                      <a:pPr algn="r" latinLnBrk="1"/>
                      <a:r>
                        <a:rPr lang="en-US" altLang="ko-KR" sz="1600" dirty="0"/>
                        <a:t>(2,928,357)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4,974,960</a:t>
                      </a:r>
                      <a:endParaRPr lang="ko-KR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600" dirty="0"/>
                        <a:t>62,0</a:t>
                      </a:r>
                      <a:endParaRPr lang="ko-KR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5" name="직선 연결선 4"/>
          <p:cNvCxnSpPr/>
          <p:nvPr/>
        </p:nvCxnSpPr>
        <p:spPr>
          <a:xfrm>
            <a:off x="1825854" y="985596"/>
            <a:ext cx="8496944" cy="0"/>
          </a:xfrm>
          <a:prstGeom prst="line">
            <a:avLst/>
          </a:prstGeom>
          <a:ln w="28575">
            <a:solidFill>
              <a:srgbClr val="02BE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1825854" y="1015877"/>
            <a:ext cx="8496944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8777182" y="1221070"/>
            <a:ext cx="1545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/>
              <a:t>Unit: Mill \ ,%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166438" y="5965736"/>
            <a:ext cx="2156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/>
              <a:t>( ):one thousand dollar</a:t>
            </a:r>
          </a:p>
          <a:p>
            <a:r>
              <a:rPr lang="en-US" altLang="ko-KR" sz="1400" b="1" dirty="0"/>
              <a:t>KFDA 2015.05.13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07739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7464" y="487856"/>
            <a:ext cx="8229600" cy="418058"/>
          </a:xfrm>
        </p:spPr>
        <p:txBody>
          <a:bodyPr>
            <a:noAutofit/>
          </a:bodyPr>
          <a:lstStyle/>
          <a:p>
            <a:r>
              <a:rPr lang="en-US" altLang="ko-KR" sz="2800" b="1" dirty="0"/>
              <a:t>Cardiovascular Devices in Korea</a:t>
            </a:r>
            <a:endParaRPr lang="ko-KR" altLang="en-US" sz="2800" b="1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7464" y="1250397"/>
            <a:ext cx="8732939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89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Global DES Market</a:t>
            </a:r>
            <a:endParaRPr lang="ko-KR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897" y="1690688"/>
            <a:ext cx="8630817" cy="428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348832" y="3649406"/>
            <a:ext cx="2004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(Million dollars)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6305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13421" y="1042115"/>
            <a:ext cx="10378579" cy="418058"/>
          </a:xfrm>
        </p:spPr>
        <p:txBody>
          <a:bodyPr>
            <a:normAutofit fontScale="90000"/>
          </a:bodyPr>
          <a:lstStyle/>
          <a:p>
            <a:r>
              <a:rPr lang="en-US" altLang="ko-KR" sz="3200" b="1" dirty="0"/>
              <a:t>DES usage trends by year in Korea   </a:t>
            </a:r>
            <a:r>
              <a:rPr lang="en-US" altLang="ko-KR" sz="2800" b="1" dirty="0"/>
              <a:t>(HIRA 2015)</a:t>
            </a:r>
            <a:endParaRPr lang="ko-KR" altLang="en-US" sz="2800" b="1" dirty="0"/>
          </a:p>
        </p:txBody>
      </p:sp>
      <p:graphicFrame>
        <p:nvGraphicFramePr>
          <p:cNvPr id="4" name="차트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9725199"/>
              </p:ext>
            </p:extLst>
          </p:nvPr>
        </p:nvGraphicFramePr>
        <p:xfrm>
          <a:off x="1224793" y="2105637"/>
          <a:ext cx="4946709" cy="352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0507644"/>
              </p:ext>
            </p:extLst>
          </p:nvPr>
        </p:nvGraphicFramePr>
        <p:xfrm>
          <a:off x="6171502" y="2105637"/>
          <a:ext cx="4482516" cy="352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" y="57937"/>
            <a:ext cx="28098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5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0352" y="216177"/>
            <a:ext cx="7456132" cy="492738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STENT Manufacturers in Korea</a:t>
            </a:r>
            <a:endParaRPr lang="ko-KR" altLang="en-US" dirty="0"/>
          </a:p>
        </p:txBody>
      </p:sp>
      <p:grpSp>
        <p:nvGrpSpPr>
          <p:cNvPr id="3" name="그룹 6"/>
          <p:cNvGrpSpPr>
            <a:grpSpLocks/>
          </p:cNvGrpSpPr>
          <p:nvPr/>
        </p:nvGrpSpPr>
        <p:grpSpPr bwMode="auto">
          <a:xfrm>
            <a:off x="2125663" y="2081213"/>
            <a:ext cx="8018462" cy="4660912"/>
            <a:chOff x="372012" y="1979141"/>
            <a:chExt cx="8276076" cy="4582186"/>
          </a:xfrm>
        </p:grpSpPr>
        <p:cxnSp>
          <p:nvCxnSpPr>
            <p:cNvPr id="110" name="직선 연결선 109"/>
            <p:cNvCxnSpPr/>
            <p:nvPr/>
          </p:nvCxnSpPr>
          <p:spPr>
            <a:xfrm>
              <a:off x="372012" y="2121163"/>
              <a:ext cx="0" cy="4098361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직선 연결선 110"/>
            <p:cNvCxnSpPr/>
            <p:nvPr/>
          </p:nvCxnSpPr>
          <p:spPr>
            <a:xfrm>
              <a:off x="372012" y="6221085"/>
              <a:ext cx="8276076" cy="0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2182557" y="6258542"/>
              <a:ext cx="565284" cy="27468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ko-KR" sz="1200" b="1" dirty="0">
                  <a:solidFill>
                    <a:schemeClr val="bg1">
                      <a:lumMod val="50000"/>
                    </a:schemeClr>
                  </a:solidFill>
                </a:rPr>
                <a:t>1991</a:t>
              </a:r>
              <a:endParaRPr lang="ko-KR" altLang="en-US" sz="12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114" name="직선 연결선 113"/>
            <p:cNvCxnSpPr/>
            <p:nvPr/>
          </p:nvCxnSpPr>
          <p:spPr>
            <a:xfrm>
              <a:off x="2464379" y="6049410"/>
              <a:ext cx="0" cy="170114"/>
            </a:xfrm>
            <a:prstGeom prst="line">
              <a:avLst/>
            </a:prstGeom>
            <a:ln w="19050"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직선 연결선 115"/>
            <p:cNvCxnSpPr/>
            <p:nvPr/>
          </p:nvCxnSpPr>
          <p:spPr>
            <a:xfrm>
              <a:off x="5400576" y="1979141"/>
              <a:ext cx="0" cy="4240383"/>
            </a:xfrm>
            <a:prstGeom prst="line">
              <a:avLst/>
            </a:prstGeom>
            <a:ln w="12700">
              <a:solidFill>
                <a:srgbClr val="ED8B00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TextBox 34"/>
            <p:cNvSpPr txBox="1">
              <a:spLocks noChangeArrowheads="1"/>
            </p:cNvSpPr>
            <p:nvPr/>
          </p:nvSpPr>
          <p:spPr bwMode="auto">
            <a:xfrm>
              <a:off x="5100735" y="6258749"/>
              <a:ext cx="529773" cy="30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latinLnBrk="1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latinLnBrk="0">
                <a:spcBef>
                  <a:spcPct val="0"/>
                </a:spcBef>
                <a:buFontTx/>
                <a:buNone/>
              </a:pPr>
              <a:r>
                <a:rPr lang="en-US" altLang="ko-KR" sz="1400" b="1">
                  <a:solidFill>
                    <a:srgbClr val="ED8B00"/>
                  </a:solidFill>
                  <a:latin typeface="Candara" pitchFamily="34" charset="0"/>
                  <a:ea typeface="굴림" pitchFamily="50" charset="-127"/>
                </a:rPr>
                <a:t>2012</a:t>
              </a:r>
              <a:endParaRPr lang="ko-KR" altLang="en-US" sz="1400" b="1">
                <a:solidFill>
                  <a:srgbClr val="ED8B00"/>
                </a:solidFill>
                <a:latin typeface="Candara" pitchFamily="34" charset="0"/>
                <a:ea typeface="굴림" pitchFamily="50" charset="-127"/>
              </a:endParaRPr>
            </a:p>
          </p:txBody>
        </p:sp>
        <p:cxnSp>
          <p:nvCxnSpPr>
            <p:cNvPr id="118" name="직선 연결선 117"/>
            <p:cNvCxnSpPr/>
            <p:nvPr/>
          </p:nvCxnSpPr>
          <p:spPr>
            <a:xfrm>
              <a:off x="2464379" y="1979141"/>
              <a:ext cx="0" cy="4240383"/>
            </a:xfrm>
            <a:prstGeom prst="line">
              <a:avLst/>
            </a:prstGeom>
            <a:ln w="12700">
              <a:solidFill>
                <a:srgbClr val="54585A"/>
              </a:solidFill>
              <a:prstDash val="sysDash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그룹 7"/>
          <p:cNvGrpSpPr>
            <a:grpSpLocks/>
          </p:cNvGrpSpPr>
          <p:nvPr/>
        </p:nvGrpSpPr>
        <p:grpSpPr bwMode="auto">
          <a:xfrm>
            <a:off x="2385280" y="2225224"/>
            <a:ext cx="1454315" cy="4063915"/>
            <a:chOff x="807509" y="1956811"/>
            <a:chExt cx="1501038" cy="4194364"/>
          </a:xfrm>
        </p:grpSpPr>
        <p:pic>
          <p:nvPicPr>
            <p:cNvPr id="102" name="Picture 4" descr="http://prtimes.jp/i/2119/33/origin/d2119-33-338199-0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0" t="17476" r="8110" b="17476"/>
            <a:stretch>
              <a:fillRect/>
            </a:stretch>
          </p:blipFill>
          <p:spPr bwMode="auto">
            <a:xfrm>
              <a:off x="948163" y="3325297"/>
              <a:ext cx="1219731" cy="388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" name="Picture 4" descr="http://news.bostonscientific.com/image/BostonScientificBlue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509" y="1956811"/>
              <a:ext cx="1501038" cy="530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" name="Picture 16" descr="http://www.gravesmclain.com/wp-content/uploads/cook-medical-recall.jp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8410" y="4353315"/>
              <a:ext cx="759236" cy="499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" name="Picture 5" descr="http://upload.wikimedia.org/wikipedia/commons/9/97/Cordis_Corporation_2013_Logo.jp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378" b="14073"/>
            <a:stretch>
              <a:fillRect/>
            </a:stretch>
          </p:blipFill>
          <p:spPr bwMode="auto">
            <a:xfrm>
              <a:off x="1016933" y="3847686"/>
              <a:ext cx="1082190" cy="37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" name="Picture 16" descr="http://www.hanekedesign.com/wp-content/uploads/2011/01/Side-EV3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5" t="28128" r="4395" b="39880"/>
            <a:stretch>
              <a:fillRect/>
            </a:stretch>
          </p:blipFill>
          <p:spPr bwMode="auto">
            <a:xfrm>
              <a:off x="1178410" y="2620540"/>
              <a:ext cx="759236" cy="57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Picture 2" descr="http://www.wallstplaybook.com/wp-content/uploads/2014/02/COV.jp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073"/>
            <a:stretch>
              <a:fillRect/>
            </a:stretch>
          </p:blipFill>
          <p:spPr bwMode="auto">
            <a:xfrm>
              <a:off x="1178411" y="4986120"/>
              <a:ext cx="759234" cy="420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8" name="Picture 10" descr="http://mht.pjoon.com/image/image_gallery?uuid=17740cd1-8f03-4875-86bf-c4b971b2dea5&amp;groupId=16617251&amp;t=1342104815122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13" r="44035" b="25923"/>
            <a:stretch>
              <a:fillRect/>
            </a:stretch>
          </p:blipFill>
          <p:spPr bwMode="auto">
            <a:xfrm>
              <a:off x="952061" y="5540451"/>
              <a:ext cx="1211934" cy="264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2" descr="http://www.sbail.org/images/bardlogo.jp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8233" y="5938803"/>
              <a:ext cx="899591" cy="21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" name="Picture 20" descr="MITECH(로고만)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5152350"/>
            <a:ext cx="1038184" cy="4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7" descr="http://osymed.com/images/intro_ko_01.gif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t="14926" r="53166" b="61806"/>
          <a:stretch>
            <a:fillRect/>
          </a:stretch>
        </p:blipFill>
        <p:spPr bwMode="auto">
          <a:xfrm>
            <a:off x="4816576" y="2135409"/>
            <a:ext cx="1674397" cy="21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9" descr="http://www.stent.net/new/images/logo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315" y="1680258"/>
            <a:ext cx="1461217" cy="40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13" descr="http://pharmamedijob.co.kr/PEG/cardiotec.13359420519880.bmp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641" y="4190537"/>
            <a:ext cx="701190" cy="656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" name="Picture 17" descr="http://www.stenttech.com/images/logo.jpg">
            <a:hlinkClick r:id="rId23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0" r="22685" b="14578"/>
          <a:stretch>
            <a:fillRect/>
          </a:stretch>
        </p:blipFill>
        <p:spPr bwMode="auto">
          <a:xfrm>
            <a:off x="5041950" y="2501809"/>
            <a:ext cx="931049" cy="557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3" name="직선 화살표 연결선 92"/>
          <p:cNvCxnSpPr/>
          <p:nvPr/>
        </p:nvCxnSpPr>
        <p:spPr bwMode="auto">
          <a:xfrm>
            <a:off x="5547817" y="5435756"/>
            <a:ext cx="1590203" cy="1556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그림 1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082" y="2463559"/>
            <a:ext cx="1002476" cy="25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그룹 36"/>
          <p:cNvGrpSpPr>
            <a:grpSpLocks/>
          </p:cNvGrpSpPr>
          <p:nvPr/>
        </p:nvGrpSpPr>
        <p:grpSpPr bwMode="auto">
          <a:xfrm>
            <a:off x="2125663" y="1075693"/>
            <a:ext cx="7800557" cy="323850"/>
            <a:chOff x="523372" y="1700808"/>
            <a:chExt cx="7800055" cy="324036"/>
          </a:xfrm>
        </p:grpSpPr>
        <p:sp>
          <p:nvSpPr>
            <p:cNvPr id="120" name="모서리가 둥근 직사각형 119"/>
            <p:cNvSpPr/>
            <p:nvPr/>
          </p:nvSpPr>
          <p:spPr>
            <a:xfrm>
              <a:off x="523372" y="1700808"/>
              <a:ext cx="1979486" cy="324036"/>
            </a:xfrm>
            <a:prstGeom prst="roundRect">
              <a:avLst>
                <a:gd name="adj" fmla="val 50000"/>
              </a:avLst>
            </a:prstGeom>
            <a:solidFill>
              <a:srgbClr val="54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/>
                <a:t>Global Big Com.</a:t>
              </a:r>
              <a:endParaRPr lang="ko-KR" altLang="en-US" sz="1400" b="1" dirty="0"/>
            </a:p>
          </p:txBody>
        </p:sp>
        <p:sp>
          <p:nvSpPr>
            <p:cNvPr id="121" name="모서리가 둥근 직사각형 120"/>
            <p:cNvSpPr/>
            <p:nvPr/>
          </p:nvSpPr>
          <p:spPr>
            <a:xfrm>
              <a:off x="2899483" y="1700808"/>
              <a:ext cx="2099875" cy="324036"/>
            </a:xfrm>
            <a:prstGeom prst="roundRect">
              <a:avLst>
                <a:gd name="adj" fmla="val 50000"/>
              </a:avLst>
            </a:prstGeom>
            <a:solidFill>
              <a:srgbClr val="54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/>
                <a:t>Korean Small Com.</a:t>
              </a:r>
              <a:endParaRPr lang="ko-KR" altLang="en-US" sz="1400" b="1" dirty="0"/>
            </a:p>
          </p:txBody>
        </p:sp>
        <p:sp>
          <p:nvSpPr>
            <p:cNvPr id="122" name="모서리가 둥근 직사각형 121"/>
            <p:cNvSpPr/>
            <p:nvPr/>
          </p:nvSpPr>
          <p:spPr>
            <a:xfrm>
              <a:off x="6178947" y="1700808"/>
              <a:ext cx="2144480" cy="324036"/>
            </a:xfrm>
            <a:prstGeom prst="roundRect">
              <a:avLst>
                <a:gd name="adj" fmla="val 50000"/>
              </a:avLst>
            </a:prstGeom>
            <a:solidFill>
              <a:srgbClr val="ED8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 sz="1400" b="1" dirty="0"/>
                <a:t>Korean Big Com.</a:t>
              </a:r>
              <a:endParaRPr lang="ko-KR" altLang="en-US" sz="1400" b="1" dirty="0"/>
            </a:p>
          </p:txBody>
        </p:sp>
        <p:cxnSp>
          <p:nvCxnSpPr>
            <p:cNvPr id="124" name="직선 화살표 연결선 123"/>
            <p:cNvCxnSpPr>
              <a:endCxn id="122" idx="1"/>
            </p:cNvCxnSpPr>
            <p:nvPr/>
          </p:nvCxnSpPr>
          <p:spPr>
            <a:xfrm>
              <a:off x="5104606" y="1862826"/>
              <a:ext cx="1074341" cy="0"/>
            </a:xfrm>
            <a:prstGeom prst="straightConnector1">
              <a:avLst/>
            </a:prstGeom>
            <a:ln w="12700">
              <a:solidFill>
                <a:srgbClr val="ED8B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5" name="그림 12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482" y="2066033"/>
            <a:ext cx="1987064" cy="380213"/>
          </a:xfrm>
          <a:prstGeom prst="rect">
            <a:avLst/>
          </a:prstGeom>
        </p:spPr>
      </p:pic>
      <p:sp>
        <p:nvSpPr>
          <p:cNvPr id="11" name="모서리가 둥근 직사각형 10"/>
          <p:cNvSpPr/>
          <p:nvPr/>
        </p:nvSpPr>
        <p:spPr>
          <a:xfrm>
            <a:off x="7652482" y="2048720"/>
            <a:ext cx="2190018" cy="658068"/>
          </a:xfrm>
          <a:prstGeom prst="roundRect">
            <a:avLst>
              <a:gd name="adj" fmla="val 8957"/>
            </a:avLst>
          </a:prstGeom>
          <a:noFill/>
          <a:ln>
            <a:solidFill>
              <a:srgbClr val="ED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7410" name="Picture 2" descr="C:\Users\Administrator\Desktop\DM_SV.jpg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1" t="57957" r="38824" b="35657"/>
          <a:stretch/>
        </p:blipFill>
        <p:spPr bwMode="auto">
          <a:xfrm>
            <a:off x="7117762" y="5113208"/>
            <a:ext cx="1441610" cy="56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6" name="직선 화살표 연결선 125"/>
          <p:cNvCxnSpPr>
            <a:stCxn id="17410" idx="3"/>
          </p:cNvCxnSpPr>
          <p:nvPr/>
        </p:nvCxnSpPr>
        <p:spPr bwMode="auto">
          <a:xfrm>
            <a:off x="8559372" y="5394135"/>
            <a:ext cx="646622" cy="2486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88099" y="5459401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M&amp;A</a:t>
            </a:r>
            <a:endParaRPr lang="ko-KR" altLang="en-US" sz="1200" dirty="0"/>
          </a:p>
        </p:txBody>
      </p:sp>
      <p:sp>
        <p:nvSpPr>
          <p:cNvPr id="127" name="TextBox 126"/>
          <p:cNvSpPr txBox="1"/>
          <p:nvPr/>
        </p:nvSpPr>
        <p:spPr>
          <a:xfrm>
            <a:off x="8561665" y="5426898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M&amp;A</a:t>
            </a:r>
            <a:endParaRPr lang="ko-KR" altLang="en-US" sz="1200" dirty="0"/>
          </a:p>
        </p:txBody>
      </p:sp>
      <p:pic>
        <p:nvPicPr>
          <p:cNvPr id="17412" name="Picture 4" descr="http://www.corelogic.co.kr/images/logo.gif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30" r="25962" b="4132"/>
          <a:stretch/>
        </p:blipFill>
        <p:spPr bwMode="auto">
          <a:xfrm>
            <a:off x="9326836" y="5223574"/>
            <a:ext cx="1218564" cy="42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8" name="직선 화살표 연결선 127"/>
          <p:cNvCxnSpPr>
            <a:stCxn id="86" idx="3"/>
          </p:cNvCxnSpPr>
          <p:nvPr/>
        </p:nvCxnSpPr>
        <p:spPr bwMode="auto">
          <a:xfrm>
            <a:off x="6428831" y="4518742"/>
            <a:ext cx="1573684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6861340" y="4524483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M&amp;A</a:t>
            </a:r>
            <a:endParaRPr lang="ko-KR" altLang="en-US" sz="1200" dirty="0"/>
          </a:p>
        </p:txBody>
      </p:sp>
      <p:pic>
        <p:nvPicPr>
          <p:cNvPr id="17414" name="Picture 6" descr="CI 이미지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164" y="4280120"/>
            <a:ext cx="1680237" cy="61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79" y="5915880"/>
            <a:ext cx="1900328" cy="390525"/>
          </a:xfrm>
          <a:prstGeom prst="rect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9846660" y="5895698"/>
            <a:ext cx="1664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>
                <a:solidFill>
                  <a:srgbClr val="000000"/>
                </a:solidFill>
                <a:cs typeface="Arial" panose="020B0604020202020204" pitchFamily="34" charset="0"/>
              </a:rPr>
              <a:t>Korea cardiovascular stent research institute</a:t>
            </a:r>
            <a:endParaRPr lang="ko-KR" altLang="en-US" sz="1100" dirty="0"/>
          </a:p>
        </p:txBody>
      </p:sp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985" y="3468659"/>
            <a:ext cx="1401662" cy="66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31771" y="3627804"/>
            <a:ext cx="1078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</a:t>
            </a:r>
            <a:endParaRPr lang="ko-KR" alt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841083" y="3812387"/>
            <a:ext cx="5533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M&amp;A</a:t>
            </a:r>
            <a:endParaRPr lang="ko-KR" altLang="en-US" sz="1200" dirty="0"/>
          </a:p>
        </p:txBody>
      </p:sp>
      <p:cxnSp>
        <p:nvCxnSpPr>
          <p:cNvPr id="61" name="직선 화살표 연결선 60"/>
          <p:cNvCxnSpPr/>
          <p:nvPr/>
        </p:nvCxnSpPr>
        <p:spPr bwMode="auto">
          <a:xfrm flipV="1">
            <a:off x="6768369" y="3831052"/>
            <a:ext cx="739301" cy="129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5" descr="Genoss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71" y="3078127"/>
            <a:ext cx="1397092" cy="39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그림 48" descr="812.jpg"/>
          <p:cNvPicPr>
            <a:picLocks noChangeAspect="1"/>
          </p:cNvPicPr>
          <p:nvPr/>
        </p:nvPicPr>
        <p:blipFill>
          <a:blip r:embed="rId33" cstate="print"/>
          <a:stretch>
            <a:fillRect/>
          </a:stretch>
        </p:blipFill>
        <p:spPr>
          <a:xfrm>
            <a:off x="9351813" y="3581413"/>
            <a:ext cx="1312821" cy="425177"/>
          </a:xfrm>
          <a:prstGeom prst="rect">
            <a:avLst/>
          </a:prstGeom>
        </p:spPr>
      </p:pic>
      <p:cxnSp>
        <p:nvCxnSpPr>
          <p:cNvPr id="50" name="직선 화살표 연결선 49"/>
          <p:cNvCxnSpPr/>
          <p:nvPr/>
        </p:nvCxnSpPr>
        <p:spPr bwMode="auto">
          <a:xfrm>
            <a:off x="9026083" y="3810127"/>
            <a:ext cx="308950" cy="2837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39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</TotalTime>
  <Words>1546</Words>
  <Application>Microsoft Office PowerPoint</Application>
  <PresentationFormat>와이드스크린</PresentationFormat>
  <Paragraphs>499</Paragraphs>
  <Slides>26</Slides>
  <Notes>3</Notes>
  <HiddenSlides>0</HiddenSlides>
  <MMClips>0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41" baseType="lpstr">
      <vt:lpstr>HGPｺﾞｼｯｸE</vt:lpstr>
      <vt:lpstr>HY견고딕</vt:lpstr>
      <vt:lpstr>HY헤드라인M</vt:lpstr>
      <vt:lpstr>굴림</vt:lpstr>
      <vt:lpstr>맑은 고딕</vt:lpstr>
      <vt:lpstr>으뜸체</vt:lpstr>
      <vt:lpstr>Arial</vt:lpstr>
      <vt:lpstr>Arial Black</vt:lpstr>
      <vt:lpstr>Arial Rounded MT Bold</vt:lpstr>
      <vt:lpstr>Calibri</vt:lpstr>
      <vt:lpstr>Candara</vt:lpstr>
      <vt:lpstr>Times New Roman</vt:lpstr>
      <vt:lpstr>Wingdings</vt:lpstr>
      <vt:lpstr>Office 테마</vt:lpstr>
      <vt:lpstr>비트맵 이미지</vt:lpstr>
      <vt:lpstr>Korea Made Coronary Devices:  Present and Future</vt:lpstr>
      <vt:lpstr>PowerPoint 프레젠테이션</vt:lpstr>
      <vt:lpstr>PowerPoint 프레젠테이션</vt:lpstr>
      <vt:lpstr>Global medical equipment market outlook</vt:lpstr>
      <vt:lpstr>Medical equipment market situation in Korea</vt:lpstr>
      <vt:lpstr>Cardiovascular Devices in Korea</vt:lpstr>
      <vt:lpstr>Global DES Market</vt:lpstr>
      <vt:lpstr>DES usage trends by year in Korea   (HIRA 2015)</vt:lpstr>
      <vt:lpstr>STENT Manufacturers in Korea</vt:lpstr>
      <vt:lpstr>Drug-eluting Stent Market Outlook in Korea vs. Japan</vt:lpstr>
      <vt:lpstr>PowerPoint 프레젠테이션</vt:lpstr>
      <vt:lpstr>PowerPoint 프레젠테이션</vt:lpstr>
      <vt:lpstr>PowerPoint 프레젠테이션</vt:lpstr>
      <vt:lpstr>PowerPoint 프레젠테이션</vt:lpstr>
      <vt:lpstr>Landmark study of Cilotax for SAP</vt:lpstr>
      <vt:lpstr>Clinical outcome of Cilotax in AMI</vt:lpstr>
      <vt:lpstr>    Current Status of Ongoing Clinical Studies</vt:lpstr>
      <vt:lpstr>PowerPoint 프레젠테이션</vt:lpstr>
      <vt:lpstr>PowerPoint 프레젠테이션</vt:lpstr>
      <vt:lpstr>PowerPoint 프레젠테이션</vt:lpstr>
      <vt:lpstr>1. Clinical trials progress (126 people completed)</vt:lpstr>
      <vt:lpstr>PowerPoint 프레젠테이션</vt:lpstr>
      <vt:lpstr>ABSORB Launching Progress in Korea</vt:lpstr>
      <vt:lpstr>PowerPoint 프레젠테이션</vt:lpstr>
      <vt:lpstr>Summary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lg</dc:creator>
  <cp:lastModifiedBy>안태훈</cp:lastModifiedBy>
  <cp:revision>170</cp:revision>
  <dcterms:created xsi:type="dcterms:W3CDTF">2016-07-17T01:32:23Z</dcterms:created>
  <dcterms:modified xsi:type="dcterms:W3CDTF">2016-12-09T21:19:30Z</dcterms:modified>
</cp:coreProperties>
</file>