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93" r:id="rId1"/>
  </p:sldMasterIdLst>
  <p:notesMasterIdLst>
    <p:notesMasterId r:id="rId35"/>
  </p:notesMasterIdLst>
  <p:sldIdLst>
    <p:sldId id="308" r:id="rId2"/>
    <p:sldId id="307" r:id="rId3"/>
    <p:sldId id="313" r:id="rId4"/>
    <p:sldId id="324" r:id="rId5"/>
    <p:sldId id="304" r:id="rId6"/>
    <p:sldId id="316" r:id="rId7"/>
    <p:sldId id="315" r:id="rId8"/>
    <p:sldId id="271" r:id="rId9"/>
    <p:sldId id="270" r:id="rId10"/>
    <p:sldId id="277" r:id="rId11"/>
    <p:sldId id="279" r:id="rId12"/>
    <p:sldId id="317" r:id="rId13"/>
    <p:sldId id="318" r:id="rId14"/>
    <p:sldId id="332" r:id="rId15"/>
    <p:sldId id="280" r:id="rId16"/>
    <p:sldId id="281" r:id="rId17"/>
    <p:sldId id="328" r:id="rId18"/>
    <p:sldId id="330" r:id="rId19"/>
    <p:sldId id="282" r:id="rId20"/>
    <p:sldId id="291" r:id="rId21"/>
    <p:sldId id="292" r:id="rId22"/>
    <p:sldId id="293" r:id="rId23"/>
    <p:sldId id="290" r:id="rId24"/>
    <p:sldId id="295" r:id="rId25"/>
    <p:sldId id="288" r:id="rId26"/>
    <p:sldId id="319" r:id="rId27"/>
    <p:sldId id="301" r:id="rId28"/>
    <p:sldId id="331" r:id="rId29"/>
    <p:sldId id="298" r:id="rId30"/>
    <p:sldId id="321" r:id="rId31"/>
    <p:sldId id="299" r:id="rId32"/>
    <p:sldId id="312" r:id="rId33"/>
    <p:sldId id="27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85856"/>
    <a:srgbClr val="00028F"/>
    <a:srgbClr val="000080"/>
    <a:srgbClr val="DD4E06"/>
    <a:srgbClr val="FB0007"/>
    <a:srgbClr val="F900CE"/>
    <a:srgbClr val="3FFF84"/>
    <a:srgbClr val="E1CE00"/>
    <a:srgbClr val="20F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6" autoAdjust="0"/>
    <p:restoredTop sz="92148" autoAdjust="0"/>
  </p:normalViewPr>
  <p:slideViewPr>
    <p:cSldViewPr snapToGrid="0" snapToObjects="1">
      <p:cViewPr varScale="1">
        <p:scale>
          <a:sx n="84" d="100"/>
          <a:sy n="84" d="100"/>
        </p:scale>
        <p:origin x="-156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102" d="100"/>
        <a:sy n="102" d="100"/>
      </p:scale>
      <p:origin x="0" y="3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3282D-ACAD-D745-A2EF-442D6C73CFCF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C47A7-78B8-6345-A297-31801EEBF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96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C47A7-78B8-6345-A297-31801EEBF0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2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A166DDA4-72DC-A742-9C56-767E4EC16EA9}" type="slidenum">
              <a:rPr lang="en-US" sz="1200">
                <a:latin typeface="Times" charset="0"/>
              </a:rPr>
              <a:pPr eaLnBrk="1" hangingPunct="1"/>
              <a:t>18</a:t>
            </a:fld>
            <a:endParaRPr lang="en-US" sz="1200">
              <a:latin typeface="Times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5" tIns="45718" rIns="91435" bIns="45718"/>
          <a:lstStyle/>
          <a:p>
            <a:endParaRPr lang="en-US">
              <a:latin typeface="Times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C47A7-78B8-6345-A297-31801EEBF0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47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C47A7-78B8-6345-A297-31801EEBF03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00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C47A7-78B8-6345-A297-31801EEBF0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4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C47A7-78B8-6345-A297-31801EEBF0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37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C47A7-78B8-6345-A297-31801EEBF0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53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C47A7-78B8-6345-A297-31801EEBF0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41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C47A7-78B8-6345-A297-31801EEBF0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52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C47A7-78B8-6345-A297-31801EEBF0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76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C47A7-78B8-6345-A297-31801EEBF0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91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F8BFA9-6C33-B94E-A4F3-2CABDE05A876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u="sng"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6904-7C7B-5942-B23B-F06E55DFDDEA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6904-7C7B-5942-B23B-F06E55DFDDEA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D4F8-8DDA-0045-A6DB-588220A899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6904-7C7B-5942-B23B-F06E55DFDDEA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D4F8-8DDA-0045-A6DB-588220A899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6904-7C7B-5942-B23B-F06E55DFDDEA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D4F8-8DDA-0045-A6DB-588220A899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6904-7C7B-5942-B23B-F06E55DFDDEA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D4F8-8DDA-0045-A6DB-588220A8995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6904-7C7B-5942-B23B-F06E55DFDDEA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D4F8-8DDA-0045-A6DB-588220A899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6904-7C7B-5942-B23B-F06E55DFDDEA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D4F8-8DDA-0045-A6DB-588220A89956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6904-7C7B-5942-B23B-F06E55DFDDEA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D4F8-8DDA-0045-A6DB-588220A899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6904-7C7B-5942-B23B-F06E55DFDDEA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D4F8-8DDA-0045-A6DB-588220A899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6904-7C7B-5942-B23B-F06E55DFDDEA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26904-7C7B-5942-B23B-F06E55DFDDEA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D4F8-8DDA-0045-A6DB-588220A899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3126904-7C7B-5942-B23B-F06E55DFDDEA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7ACD4F8-8DDA-0045-A6DB-588220A8995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457200" y="896835"/>
            <a:ext cx="8229600" cy="2606675"/>
          </a:xfrm>
          <a:noFill/>
          <a:ln w="38100" cmpd="dbl">
            <a:noFill/>
          </a:ln>
        </p:spPr>
        <p:txBody>
          <a:bodyPr>
            <a:noAutofit/>
          </a:bodyPr>
          <a:lstStyle/>
          <a:p>
            <a:pPr marL="0" indent="0" algn="ctr">
              <a:lnSpc>
                <a:spcPts val="4540"/>
              </a:lnSpc>
              <a:buNone/>
            </a:pPr>
            <a:r>
              <a:rPr lang="en-US" sz="3600" b="1" dirty="0" smtClean="0">
                <a:solidFill>
                  <a:schemeClr val="tx2"/>
                </a:solidFill>
              </a:rPr>
              <a:t>Macrophage-driven Expression of Interleukin 37 Protects Against Atherosclerosis</a:t>
            </a:r>
          </a:p>
          <a:p>
            <a:pPr algn="ctr"/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>
          <a:xfrm>
            <a:off x="704516" y="3641246"/>
            <a:ext cx="78486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3366FF"/>
                </a:solidFill>
                <a:latin typeface="Arial"/>
                <a:cs typeface="Arial"/>
              </a:rPr>
              <a:t>William </a:t>
            </a:r>
            <a:r>
              <a:rPr lang="en-US" sz="2800" b="1" dirty="0">
                <a:solidFill>
                  <a:srgbClr val="3366FF"/>
                </a:solidFill>
                <a:latin typeface="Arial"/>
                <a:cs typeface="Arial"/>
              </a:rPr>
              <a:t>A. </a:t>
            </a:r>
            <a:r>
              <a:rPr lang="en-US" sz="2800" b="1" dirty="0" err="1" smtClean="0">
                <a:solidFill>
                  <a:srgbClr val="3366FF"/>
                </a:solidFill>
                <a:latin typeface="Arial"/>
                <a:cs typeface="Arial"/>
              </a:rPr>
              <a:t>Boisvert</a:t>
            </a:r>
            <a:endParaRPr lang="en-US" sz="2800" b="1" dirty="0" smtClean="0">
              <a:solidFill>
                <a:srgbClr val="3366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324680"/>
                </a:solidFill>
                <a:latin typeface="Arial"/>
                <a:cs typeface="Arial"/>
              </a:rPr>
              <a:t>Center for Cardiovascular Research</a:t>
            </a:r>
          </a:p>
          <a:p>
            <a:pPr algn="ctr"/>
            <a:r>
              <a:rPr lang="en-US" b="1" dirty="0" smtClean="0">
                <a:solidFill>
                  <a:srgbClr val="324680"/>
                </a:solidFill>
                <a:latin typeface="Arial"/>
                <a:cs typeface="Arial"/>
              </a:rPr>
              <a:t>John A Burns School of Medicine</a:t>
            </a:r>
          </a:p>
          <a:p>
            <a:pPr algn="ctr"/>
            <a:r>
              <a:rPr lang="en-US" b="1" dirty="0">
                <a:solidFill>
                  <a:srgbClr val="324680"/>
                </a:solidFill>
                <a:cs typeface="Arial"/>
              </a:rPr>
              <a:t>University of </a:t>
            </a:r>
            <a:r>
              <a:rPr lang="en-US" b="1" dirty="0" smtClean="0">
                <a:solidFill>
                  <a:srgbClr val="324680"/>
                </a:solidFill>
                <a:cs typeface="Arial"/>
              </a:rPr>
              <a:t>Hawaii</a:t>
            </a:r>
          </a:p>
          <a:p>
            <a:pPr algn="ctr"/>
            <a:endParaRPr lang="en-US" b="1" dirty="0">
              <a:solidFill>
                <a:srgbClr val="324680"/>
              </a:solidFill>
              <a:cs typeface="Arial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cs typeface="Arial"/>
              </a:rPr>
              <a:t>JCR 2016, </a:t>
            </a:r>
            <a:r>
              <a:rPr lang="en-US" sz="2000" b="1" dirty="0" err="1" smtClean="0">
                <a:solidFill>
                  <a:srgbClr val="FF0000"/>
                </a:solidFill>
                <a:cs typeface="Arial"/>
              </a:rPr>
              <a:t>Busan</a:t>
            </a:r>
            <a:r>
              <a:rPr lang="en-US" sz="2000" b="1" dirty="0" smtClean="0">
                <a:solidFill>
                  <a:srgbClr val="FF0000"/>
                </a:solidFill>
                <a:cs typeface="Arial"/>
              </a:rPr>
              <a:t>, Korea</a:t>
            </a:r>
            <a:endParaRPr lang="en-US" sz="2000" b="1" dirty="0">
              <a:solidFill>
                <a:srgbClr val="FF0000"/>
              </a:solidFill>
              <a:cs typeface="Arial"/>
            </a:endParaRPr>
          </a:p>
          <a:p>
            <a:pPr algn="ctr"/>
            <a:endParaRPr lang="en-US" b="1" dirty="0">
              <a:solidFill>
                <a:srgbClr val="324680"/>
              </a:solidFill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06817" y="3316688"/>
            <a:ext cx="7848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15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74" y="4189177"/>
            <a:ext cx="3567766" cy="22554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6364"/>
            <a:ext cx="8229600" cy="969818"/>
          </a:xfrm>
        </p:spPr>
        <p:txBody>
          <a:bodyPr/>
          <a:lstStyle/>
          <a:p>
            <a:pPr algn="ctr"/>
            <a:r>
              <a:rPr lang="en-US" dirty="0" smtClean="0"/>
              <a:t>IL-37 Expression </a:t>
            </a:r>
            <a:r>
              <a:rPr lang="en-US" i="1" dirty="0" smtClean="0"/>
              <a:t>in vitro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65199" y="4629727"/>
            <a:ext cx="4853835" cy="2082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34471" y="4269385"/>
            <a:ext cx="4807653" cy="2174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accent1"/>
                </a:solidFill>
              </a:rPr>
              <a:t>T</a:t>
            </a:r>
            <a:r>
              <a:rPr lang="en-US" sz="2000" dirty="0" smtClean="0">
                <a:solidFill>
                  <a:schemeClr val="accent1"/>
                </a:solidFill>
              </a:rPr>
              <a:t>ransduced BMDM express EGFP or IL-37 protein shown by Western blot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rgbClr val="BA432D"/>
                </a:solidFill>
              </a:rPr>
              <a:t>IFNγ treatment increased cleavage of pro-IL-37 to mature IL-37 protein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chemeClr val="accent1"/>
                </a:solidFill>
              </a:rPr>
              <a:t>IL-37 secreted protein detected in macrophage cell culture supernatants</a:t>
            </a:r>
          </a:p>
        </p:txBody>
      </p:sp>
      <p:pic>
        <p:nvPicPr>
          <p:cNvPr id="10" name="Picture 9" descr="Fig. 12 IL-37 EGFP b act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1" y="1392529"/>
            <a:ext cx="8490870" cy="2602041"/>
          </a:xfrm>
          <a:prstGeom prst="rect">
            <a:avLst/>
          </a:prstGeom>
          <a:ln>
            <a:solidFill>
              <a:srgbClr val="11182C"/>
            </a:solidFill>
          </a:ln>
        </p:spPr>
      </p:pic>
    </p:spTree>
    <p:extLst>
      <p:ext uri="{BB962C8B-B14F-4D97-AF65-F5344CB8AC3E}">
        <p14:creationId xmlns:p14="http://schemas.microsoft.com/office/powerpoint/2010/main" val="385965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" y="533400"/>
            <a:ext cx="8412480" cy="9906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IL-37 Reduces Inflammatory </a:t>
            </a:r>
            <a:r>
              <a:rPr lang="en-US" sz="3200" dirty="0" smtClean="0"/>
              <a:t>Cytokine Secretion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04444" y="5483625"/>
            <a:ext cx="7700818" cy="109728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Secreted cytokines from transduced macrophages measured by antibody array.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IL-37 expression reduces basal macrophage cytokine secretion compared to control transduced cells.</a:t>
            </a:r>
            <a:endParaRPr lang="en-US" sz="2000" dirty="0">
              <a:solidFill>
                <a:schemeClr val="tx2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21746" y="1544320"/>
            <a:ext cx="6108414" cy="3835400"/>
            <a:chOff x="4371975" y="1852613"/>
            <a:chExt cx="4314825" cy="2709227"/>
          </a:xfrm>
        </p:grpSpPr>
        <p:pic>
          <p:nvPicPr>
            <p:cNvPr id="2" name="Picture 1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368"/>
            <a:stretch/>
          </p:blipFill>
          <p:spPr bwMode="auto">
            <a:xfrm>
              <a:off x="4371975" y="1852613"/>
              <a:ext cx="4314825" cy="2709227"/>
            </a:xfrm>
            <a:prstGeom prst="rect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392295" y="1876426"/>
              <a:ext cx="335280" cy="355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857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6080" y="533400"/>
            <a:ext cx="8371840" cy="9906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IL-37 Reduces Inflammatory Cytokine Secretion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21969" y="1532447"/>
            <a:ext cx="6108414" cy="3835400"/>
            <a:chOff x="2570480" y="3335973"/>
            <a:chExt cx="4314825" cy="2709227"/>
          </a:xfrm>
        </p:grpSpPr>
        <p:pic>
          <p:nvPicPr>
            <p:cNvPr id="5" name="Picture 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41" b="2827"/>
            <a:stretch/>
          </p:blipFill>
          <p:spPr bwMode="auto">
            <a:xfrm>
              <a:off x="2570480" y="3335973"/>
              <a:ext cx="4314825" cy="2709227"/>
            </a:xfrm>
            <a:prstGeom prst="rect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590800" y="3356293"/>
              <a:ext cx="335280" cy="355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969817" y="5468790"/>
            <a:ext cx="7504545" cy="1089025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Secreted cytokines from transduced macrophages measured by antibody array.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IL-37 expression reduces macrophage cytokine secretion after AcLDL treatment compared to control transduced cells.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2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68" y="507332"/>
            <a:ext cx="8595894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IL-37 Reduces </a:t>
            </a:r>
            <a:r>
              <a:rPr lang="en-US" dirty="0" smtClean="0"/>
              <a:t>Macrophage Transmigration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71" y="1844849"/>
            <a:ext cx="4511329" cy="411747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457199" y="1818112"/>
            <a:ext cx="3718271" cy="4237792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US" sz="2100" dirty="0" smtClean="0">
                <a:solidFill>
                  <a:schemeClr val="accent1"/>
                </a:solidFill>
              </a:rPr>
              <a:t>Transmigration to MCP-1 measured using </a:t>
            </a:r>
            <a:r>
              <a:rPr lang="en-US" sz="2100" dirty="0" err="1" smtClean="0">
                <a:solidFill>
                  <a:schemeClr val="accent1"/>
                </a:solidFill>
              </a:rPr>
              <a:t>transwell</a:t>
            </a:r>
            <a:r>
              <a:rPr lang="en-US" sz="2100" dirty="0" smtClean="0">
                <a:solidFill>
                  <a:schemeClr val="accent1"/>
                </a:solidFill>
              </a:rPr>
              <a:t> filter assay</a:t>
            </a:r>
          </a:p>
          <a:p>
            <a:pPr>
              <a:spcAft>
                <a:spcPts val="1800"/>
              </a:spcAft>
            </a:pPr>
            <a:r>
              <a:rPr lang="en-US" sz="2100" dirty="0" smtClean="0">
                <a:solidFill>
                  <a:schemeClr val="tx2"/>
                </a:solidFill>
              </a:rPr>
              <a:t>Transmigration of macrophages significantly decreased by IL-37 expression</a:t>
            </a:r>
          </a:p>
          <a:p>
            <a:pPr>
              <a:spcAft>
                <a:spcPts val="1800"/>
              </a:spcAft>
            </a:pPr>
            <a:r>
              <a:rPr lang="en-US" sz="2100" dirty="0" smtClean="0">
                <a:solidFill>
                  <a:schemeClr val="accent1"/>
                </a:solidFill>
              </a:rPr>
              <a:t>IFNγ pretreatment significantly increased migration of EGFP but not IL-37 transduced cells</a:t>
            </a:r>
          </a:p>
          <a:p>
            <a:pPr marL="0" indent="0">
              <a:spcAft>
                <a:spcPts val="1800"/>
              </a:spcAft>
              <a:buNone/>
            </a:pPr>
            <a:endParaRPr lang="en-US" sz="2100" dirty="0">
              <a:solidFill>
                <a:schemeClr val="tx2"/>
              </a:solidFill>
            </a:endParaRPr>
          </a:p>
        </p:txBody>
      </p:sp>
      <p:pic>
        <p:nvPicPr>
          <p:cNvPr id="3" name="Picture 2" descr="Transwell fil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563" y="1991894"/>
            <a:ext cx="4154816" cy="3756533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580755" y="6611779"/>
            <a:ext cx="35632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(Adapted from: http</a:t>
            </a:r>
            <a:r>
              <a:rPr lang="en-US" sz="1000" dirty="0"/>
              <a:t>://</a:t>
            </a:r>
            <a:r>
              <a:rPr lang="en-US" sz="1000" dirty="0" err="1"/>
              <a:t>www.innoprot.com</a:t>
            </a:r>
            <a:r>
              <a:rPr lang="en-US" sz="1000" dirty="0"/>
              <a:t>/</a:t>
            </a:r>
            <a:r>
              <a:rPr lang="en-US" sz="1000" dirty="0" err="1"/>
              <a:t>documentos</a:t>
            </a:r>
            <a:r>
              <a:rPr lang="en-US" sz="1000" dirty="0"/>
              <a:t>/</a:t>
            </a:r>
            <a:r>
              <a:rPr lang="en-US" sz="1000" dirty="0" err="1"/>
              <a:t>fotos</a:t>
            </a:r>
            <a:r>
              <a:rPr lang="en-US" sz="1000" dirty="0" smtClean="0"/>
              <a:t>/)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9675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2"/>
          <p:cNvSpPr txBox="1">
            <a:spLocks noChangeArrowheads="1"/>
          </p:cNvSpPr>
          <p:nvPr/>
        </p:nvSpPr>
        <p:spPr bwMode="auto">
          <a:xfrm>
            <a:off x="762000" y="5638800"/>
            <a:ext cx="76136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altLang="zh-CN" sz="1800" b="1">
              <a:ea typeface="SimSun" charset="0"/>
              <a:cs typeface="SimSun" charset="0"/>
            </a:endParaRPr>
          </a:p>
          <a:p>
            <a:pPr eaLnBrk="1" hangingPunct="1">
              <a:buFontTx/>
              <a:buChar char="•"/>
            </a:pPr>
            <a:r>
              <a:rPr lang="en-US" altLang="zh-CN" sz="1800" b="1">
                <a:ea typeface="SimSun" charset="0"/>
                <a:cs typeface="SimSun" charset="0"/>
              </a:rPr>
              <a:t>Efflux of free cholesterol protects macrophages from detrimental effects such as necrosis and apoptosis.</a:t>
            </a:r>
            <a:r>
              <a:rPr lang="en-US" altLang="zh-CN" sz="1800">
                <a:ea typeface="SimSun" charset="0"/>
                <a:cs typeface="SimSun" charset="0"/>
              </a:rPr>
              <a:t> </a:t>
            </a:r>
            <a:endParaRPr lang="en-US" sz="1800">
              <a:ea typeface="SimSun" charset="0"/>
              <a:cs typeface="SimSun" charset="0"/>
            </a:endParaRPr>
          </a:p>
        </p:txBody>
      </p:sp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533400" y="381000"/>
            <a:ext cx="82232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FF0000"/>
                </a:solidFill>
              </a:rPr>
              <a:t>Cholesterol homeostasis in foam cells:</a:t>
            </a:r>
          </a:p>
          <a:p>
            <a:pPr algn="ctr" eaLnBrk="1" hangingPunct="1"/>
            <a:r>
              <a:rPr lang="en-US" altLang="zh-CN" sz="3200" dirty="0">
                <a:solidFill>
                  <a:srgbClr val="FF0000"/>
                </a:solidFill>
                <a:ea typeface="SimSun" charset="0"/>
                <a:cs typeface="SimSun" charset="0"/>
              </a:rPr>
              <a:t>cholesterol uptake and efflux pathways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9395" name="Oval 6"/>
          <p:cNvSpPr>
            <a:spLocks noChangeArrowheads="1"/>
          </p:cNvSpPr>
          <p:nvPr/>
        </p:nvSpPr>
        <p:spPr bwMode="auto">
          <a:xfrm>
            <a:off x="3124200" y="2057400"/>
            <a:ext cx="3082925" cy="1992313"/>
          </a:xfrm>
          <a:prstGeom prst="ellipse">
            <a:avLst/>
          </a:prstGeom>
          <a:gradFill rotWithShape="0">
            <a:gsLst>
              <a:gs pos="0">
                <a:srgbClr val="EAEAEA"/>
              </a:gs>
              <a:gs pos="100000">
                <a:srgbClr val="6C6C6C"/>
              </a:gs>
            </a:gsLst>
            <a:path path="shape">
              <a:fillToRect l="50000" t="50000" r="50000" b="50000"/>
            </a:path>
          </a:gradFill>
          <a:ln w="254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latin typeface="Times New Roman" charset="0"/>
              <a:cs typeface="Times New Roman" charset="0"/>
            </a:endParaRPr>
          </a:p>
        </p:txBody>
      </p:sp>
      <p:grpSp>
        <p:nvGrpSpPr>
          <p:cNvPr id="59396" name="Group 76"/>
          <p:cNvGrpSpPr>
            <a:grpSpLocks/>
          </p:cNvGrpSpPr>
          <p:nvPr/>
        </p:nvGrpSpPr>
        <p:grpSpPr bwMode="auto">
          <a:xfrm>
            <a:off x="3559175" y="1628775"/>
            <a:ext cx="973138" cy="619125"/>
            <a:chOff x="2242" y="1026"/>
            <a:chExt cx="613" cy="390"/>
          </a:xfrm>
        </p:grpSpPr>
        <p:grpSp>
          <p:nvGrpSpPr>
            <p:cNvPr id="59446" name="Group 11"/>
            <p:cNvGrpSpPr>
              <a:grpSpLocks/>
            </p:cNvGrpSpPr>
            <p:nvPr/>
          </p:nvGrpSpPr>
          <p:grpSpPr bwMode="auto">
            <a:xfrm rot="9874097">
              <a:off x="2242" y="1111"/>
              <a:ext cx="264" cy="305"/>
              <a:chOff x="1488" y="2784"/>
              <a:chExt cx="384" cy="432"/>
            </a:xfrm>
          </p:grpSpPr>
          <p:sp>
            <p:nvSpPr>
              <p:cNvPr id="59452" name="AutoShape 12"/>
              <p:cNvSpPr>
                <a:spLocks noChangeArrowheads="1"/>
              </p:cNvSpPr>
              <p:nvPr/>
            </p:nvSpPr>
            <p:spPr bwMode="auto">
              <a:xfrm>
                <a:off x="1488" y="2976"/>
                <a:ext cx="38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CC6600"/>
              </a:solidFill>
              <a:ln w="9525">
                <a:solidFill>
                  <a:srgbClr val="CC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3" name="Line 13"/>
              <p:cNvSpPr>
                <a:spLocks noChangeShapeType="1"/>
              </p:cNvSpPr>
              <p:nvPr/>
            </p:nvSpPr>
            <p:spPr bwMode="auto">
              <a:xfrm flipV="1">
                <a:off x="1680" y="2784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CC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9447" name="Group 18"/>
            <p:cNvGrpSpPr>
              <a:grpSpLocks/>
            </p:cNvGrpSpPr>
            <p:nvPr/>
          </p:nvGrpSpPr>
          <p:grpSpPr bwMode="auto">
            <a:xfrm rot="4076180">
              <a:off x="2256" y="1012"/>
              <a:ext cx="170" cy="198"/>
              <a:chOff x="1248" y="2880"/>
              <a:chExt cx="288" cy="288"/>
            </a:xfrm>
          </p:grpSpPr>
          <p:sp>
            <p:nvSpPr>
              <p:cNvPr id="59449" name="Oval 19"/>
              <p:cNvSpPr>
                <a:spLocks noChangeArrowheads="1"/>
              </p:cNvSpPr>
              <p:nvPr/>
            </p:nvSpPr>
            <p:spPr bwMode="auto">
              <a:xfrm>
                <a:off x="1296" y="2928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AA88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0" name="Line 20"/>
              <p:cNvSpPr>
                <a:spLocks noChangeShapeType="1"/>
              </p:cNvSpPr>
              <p:nvPr/>
            </p:nvSpPr>
            <p:spPr bwMode="auto">
              <a:xfrm>
                <a:off x="1248" y="3024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51" name="Line 21"/>
              <p:cNvSpPr>
                <a:spLocks noChangeShapeType="1"/>
              </p:cNvSpPr>
              <p:nvPr/>
            </p:nvSpPr>
            <p:spPr bwMode="auto">
              <a:xfrm>
                <a:off x="1392" y="2880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9448" name="Text Box 23"/>
            <p:cNvSpPr txBox="1">
              <a:spLocks noChangeArrowheads="1"/>
            </p:cNvSpPr>
            <p:nvPr/>
          </p:nvSpPr>
          <p:spPr bwMode="auto">
            <a:xfrm>
              <a:off x="2499" y="1182"/>
              <a:ext cx="3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Tahoma" charset="0"/>
                  <a:cs typeface="Times New Roman" charset="0"/>
                </a:rPr>
                <a:t>SR-A</a:t>
              </a:r>
            </a:p>
          </p:txBody>
        </p:sp>
      </p:grpSp>
      <p:grpSp>
        <p:nvGrpSpPr>
          <p:cNvPr id="59397" name="Group 75"/>
          <p:cNvGrpSpPr>
            <a:grpSpLocks/>
          </p:cNvGrpSpPr>
          <p:nvPr/>
        </p:nvGrpSpPr>
        <p:grpSpPr bwMode="auto">
          <a:xfrm>
            <a:off x="2133600" y="1828800"/>
            <a:ext cx="1303338" cy="1004888"/>
            <a:chOff x="1344" y="1145"/>
            <a:chExt cx="821" cy="633"/>
          </a:xfrm>
        </p:grpSpPr>
        <p:grpSp>
          <p:nvGrpSpPr>
            <p:cNvPr id="59436" name="Group 7"/>
            <p:cNvGrpSpPr>
              <a:grpSpLocks/>
            </p:cNvGrpSpPr>
            <p:nvPr/>
          </p:nvGrpSpPr>
          <p:grpSpPr bwMode="auto">
            <a:xfrm rot="7652599">
              <a:off x="1827" y="1302"/>
              <a:ext cx="271" cy="363"/>
              <a:chOff x="864" y="2448"/>
              <a:chExt cx="384" cy="528"/>
            </a:xfrm>
          </p:grpSpPr>
          <p:sp>
            <p:nvSpPr>
              <p:cNvPr id="59443" name="AutoShape 8"/>
              <p:cNvSpPr>
                <a:spLocks noChangeArrowheads="1"/>
              </p:cNvSpPr>
              <p:nvPr/>
            </p:nvSpPr>
            <p:spPr bwMode="auto">
              <a:xfrm>
                <a:off x="864" y="2736"/>
                <a:ext cx="384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CC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4" name="Line 9"/>
              <p:cNvSpPr>
                <a:spLocks noChangeShapeType="1"/>
              </p:cNvSpPr>
              <p:nvPr/>
            </p:nvSpPr>
            <p:spPr bwMode="auto">
              <a:xfrm flipV="1">
                <a:off x="1008" y="2448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CC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45" name="Line 10"/>
              <p:cNvSpPr>
                <a:spLocks noChangeShapeType="1"/>
              </p:cNvSpPr>
              <p:nvPr/>
            </p:nvSpPr>
            <p:spPr bwMode="auto">
              <a:xfrm flipV="1">
                <a:off x="1104" y="2448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CC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9437" name="Group 14"/>
            <p:cNvGrpSpPr>
              <a:grpSpLocks/>
            </p:cNvGrpSpPr>
            <p:nvPr/>
          </p:nvGrpSpPr>
          <p:grpSpPr bwMode="auto">
            <a:xfrm rot="1183044">
              <a:off x="1716" y="1246"/>
              <a:ext cx="164" cy="204"/>
              <a:chOff x="1248" y="2880"/>
              <a:chExt cx="288" cy="288"/>
            </a:xfrm>
          </p:grpSpPr>
          <p:sp>
            <p:nvSpPr>
              <p:cNvPr id="59440" name="Oval 15"/>
              <p:cNvSpPr>
                <a:spLocks noChangeArrowheads="1"/>
              </p:cNvSpPr>
              <p:nvPr/>
            </p:nvSpPr>
            <p:spPr bwMode="auto">
              <a:xfrm>
                <a:off x="1296" y="2928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AA88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1" name="Line 16"/>
              <p:cNvSpPr>
                <a:spLocks noChangeShapeType="1"/>
              </p:cNvSpPr>
              <p:nvPr/>
            </p:nvSpPr>
            <p:spPr bwMode="auto">
              <a:xfrm>
                <a:off x="1248" y="3024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42" name="Line 17"/>
              <p:cNvSpPr>
                <a:spLocks noChangeShapeType="1"/>
              </p:cNvSpPr>
              <p:nvPr/>
            </p:nvSpPr>
            <p:spPr bwMode="auto">
              <a:xfrm>
                <a:off x="1392" y="2880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9438" name="Text Box 22"/>
            <p:cNvSpPr txBox="1">
              <a:spLocks noChangeArrowheads="1"/>
            </p:cNvSpPr>
            <p:nvPr/>
          </p:nvSpPr>
          <p:spPr bwMode="auto">
            <a:xfrm>
              <a:off x="1784" y="1586"/>
              <a:ext cx="3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Tahoma" charset="0"/>
                  <a:cs typeface="Times New Roman" charset="0"/>
                </a:rPr>
                <a:t>CD36</a:t>
              </a:r>
            </a:p>
          </p:txBody>
        </p:sp>
        <p:sp>
          <p:nvSpPr>
            <p:cNvPr id="59439" name="Text Box 24"/>
            <p:cNvSpPr txBox="1">
              <a:spLocks noChangeArrowheads="1"/>
            </p:cNvSpPr>
            <p:nvPr/>
          </p:nvSpPr>
          <p:spPr bwMode="auto">
            <a:xfrm>
              <a:off x="1344" y="1145"/>
              <a:ext cx="8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Tahoma" charset="0"/>
                  <a:cs typeface="Times New Roman" charset="0"/>
                </a:rPr>
                <a:t> modified LDL</a:t>
              </a:r>
            </a:p>
          </p:txBody>
        </p:sp>
      </p:grpSp>
      <p:sp>
        <p:nvSpPr>
          <p:cNvPr id="81926" name="Text Box 45"/>
          <p:cNvSpPr txBox="1">
            <a:spLocks noChangeArrowheads="1"/>
          </p:cNvSpPr>
          <p:nvPr/>
        </p:nvSpPr>
        <p:spPr bwMode="auto">
          <a:xfrm>
            <a:off x="1371600" y="3429000"/>
            <a:ext cx="13007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Foam cell</a:t>
            </a:r>
          </a:p>
        </p:txBody>
      </p:sp>
      <p:sp>
        <p:nvSpPr>
          <p:cNvPr id="59399" name="Line 48"/>
          <p:cNvSpPr>
            <a:spLocks noChangeShapeType="1"/>
          </p:cNvSpPr>
          <p:nvPr/>
        </p:nvSpPr>
        <p:spPr bwMode="auto">
          <a:xfrm>
            <a:off x="533400" y="1524000"/>
            <a:ext cx="7924800" cy="0"/>
          </a:xfrm>
          <a:prstGeom prst="line">
            <a:avLst/>
          </a:prstGeom>
          <a:noFill/>
          <a:ln w="76200">
            <a:solidFill>
              <a:srgbClr val="336699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9400" name="Group 79"/>
          <p:cNvGrpSpPr>
            <a:grpSpLocks/>
          </p:cNvGrpSpPr>
          <p:nvPr/>
        </p:nvGrpSpPr>
        <p:grpSpPr bwMode="auto">
          <a:xfrm>
            <a:off x="3733800" y="3733800"/>
            <a:ext cx="2381250" cy="944563"/>
            <a:chOff x="2352" y="2352"/>
            <a:chExt cx="1500" cy="595"/>
          </a:xfrm>
        </p:grpSpPr>
        <p:grpSp>
          <p:nvGrpSpPr>
            <p:cNvPr id="59420" name="Group 31"/>
            <p:cNvGrpSpPr>
              <a:grpSpLocks/>
            </p:cNvGrpSpPr>
            <p:nvPr/>
          </p:nvGrpSpPr>
          <p:grpSpPr bwMode="auto">
            <a:xfrm rot="9227467">
              <a:off x="3312" y="2352"/>
              <a:ext cx="165" cy="271"/>
              <a:chOff x="672" y="3120"/>
              <a:chExt cx="240" cy="384"/>
            </a:xfrm>
          </p:grpSpPr>
          <p:sp>
            <p:nvSpPr>
              <p:cNvPr id="59432" name="Rectangle 32"/>
              <p:cNvSpPr>
                <a:spLocks noChangeArrowheads="1"/>
              </p:cNvSpPr>
              <p:nvPr/>
            </p:nvSpPr>
            <p:spPr bwMode="auto">
              <a:xfrm>
                <a:off x="672" y="3216"/>
                <a:ext cx="96" cy="192"/>
              </a:xfrm>
              <a:prstGeom prst="rect">
                <a:avLst/>
              </a:prstGeom>
              <a:gradFill rotWithShape="0">
                <a:gsLst>
                  <a:gs pos="0">
                    <a:srgbClr val="FFCCFF"/>
                  </a:gs>
                  <a:gs pos="100000">
                    <a:srgbClr val="765E76"/>
                  </a:gs>
                </a:gsLst>
                <a:lin ang="2700000" scaled="1"/>
              </a:gra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3" name="Rectangle 33"/>
              <p:cNvSpPr>
                <a:spLocks noChangeArrowheads="1"/>
              </p:cNvSpPr>
              <p:nvPr/>
            </p:nvSpPr>
            <p:spPr bwMode="auto">
              <a:xfrm>
                <a:off x="816" y="3216"/>
                <a:ext cx="96" cy="192"/>
              </a:xfrm>
              <a:prstGeom prst="rect">
                <a:avLst/>
              </a:prstGeom>
              <a:gradFill rotWithShape="0">
                <a:gsLst>
                  <a:gs pos="0">
                    <a:srgbClr val="FFCCFF"/>
                  </a:gs>
                  <a:gs pos="100000">
                    <a:srgbClr val="765E76"/>
                  </a:gs>
                </a:gsLst>
                <a:lin ang="2700000" scaled="1"/>
              </a:gra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4" name="Line 34"/>
              <p:cNvSpPr>
                <a:spLocks noChangeShapeType="1"/>
              </p:cNvSpPr>
              <p:nvPr/>
            </p:nvSpPr>
            <p:spPr bwMode="auto">
              <a:xfrm flipV="1">
                <a:off x="720" y="3120"/>
                <a:ext cx="0" cy="384"/>
              </a:xfrm>
              <a:prstGeom prst="line">
                <a:avLst/>
              </a:prstGeom>
              <a:noFill/>
              <a:ln w="63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35" name="Line 35"/>
              <p:cNvSpPr>
                <a:spLocks noChangeShapeType="1"/>
              </p:cNvSpPr>
              <p:nvPr/>
            </p:nvSpPr>
            <p:spPr bwMode="auto">
              <a:xfrm flipV="1">
                <a:off x="864" y="3120"/>
                <a:ext cx="0" cy="384"/>
              </a:xfrm>
              <a:prstGeom prst="line">
                <a:avLst/>
              </a:prstGeom>
              <a:noFill/>
              <a:ln w="63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9421" name="Text Box 36"/>
            <p:cNvSpPr txBox="1">
              <a:spLocks noChangeArrowheads="1"/>
            </p:cNvSpPr>
            <p:nvPr/>
          </p:nvSpPr>
          <p:spPr bwMode="auto">
            <a:xfrm>
              <a:off x="3408" y="2352"/>
              <a:ext cx="4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Tahoma" charset="0"/>
                  <a:cs typeface="Times New Roman" charset="0"/>
                </a:rPr>
                <a:t>ABCA1</a:t>
              </a:r>
            </a:p>
          </p:txBody>
        </p:sp>
        <p:sp>
          <p:nvSpPr>
            <p:cNvPr id="59422" name="AutoShape 37"/>
            <p:cNvSpPr>
              <a:spLocks noChangeArrowheads="1"/>
            </p:cNvSpPr>
            <p:nvPr/>
          </p:nvSpPr>
          <p:spPr bwMode="auto">
            <a:xfrm rot="-1251643">
              <a:off x="3385" y="2637"/>
              <a:ext cx="267" cy="86"/>
            </a:xfrm>
            <a:prstGeom prst="curvedDownArrow">
              <a:avLst>
                <a:gd name="adj1" fmla="val 62093"/>
                <a:gd name="adj2" fmla="val 124186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3" name="Text Box 38"/>
            <p:cNvSpPr txBox="1">
              <a:spLocks noChangeArrowheads="1"/>
            </p:cNvSpPr>
            <p:nvPr/>
          </p:nvSpPr>
          <p:spPr bwMode="auto">
            <a:xfrm>
              <a:off x="3215" y="2756"/>
              <a:ext cx="407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Tahoma" charset="0"/>
                  <a:cs typeface="Times New Roman" charset="0"/>
                </a:rPr>
                <a:t>apoAI</a:t>
              </a:r>
            </a:p>
          </p:txBody>
        </p:sp>
        <p:grpSp>
          <p:nvGrpSpPr>
            <p:cNvPr id="59424" name="Group 62"/>
            <p:cNvGrpSpPr>
              <a:grpSpLocks/>
            </p:cNvGrpSpPr>
            <p:nvPr/>
          </p:nvGrpSpPr>
          <p:grpSpPr bwMode="auto">
            <a:xfrm>
              <a:off x="2784" y="2352"/>
              <a:ext cx="144" cy="336"/>
              <a:chOff x="2689" y="2393"/>
              <a:chExt cx="164" cy="284"/>
            </a:xfrm>
          </p:grpSpPr>
          <p:sp>
            <p:nvSpPr>
              <p:cNvPr id="59428" name="Rectangle 58"/>
              <p:cNvSpPr>
                <a:spLocks noChangeArrowheads="1"/>
              </p:cNvSpPr>
              <p:nvPr/>
            </p:nvSpPr>
            <p:spPr bwMode="auto">
              <a:xfrm rot="-10369520">
                <a:off x="2787" y="2474"/>
                <a:ext cx="66" cy="135"/>
              </a:xfrm>
              <a:prstGeom prst="rect">
                <a:avLst/>
              </a:prstGeom>
              <a:gradFill rotWithShape="1">
                <a:gsLst>
                  <a:gs pos="0">
                    <a:srgbClr val="003B00"/>
                  </a:gs>
                  <a:gs pos="100000">
                    <a:srgbClr val="0080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29" name="Rectangle 59"/>
              <p:cNvSpPr>
                <a:spLocks noChangeArrowheads="1"/>
              </p:cNvSpPr>
              <p:nvPr/>
            </p:nvSpPr>
            <p:spPr bwMode="auto">
              <a:xfrm rot="-10369520">
                <a:off x="2689" y="2461"/>
                <a:ext cx="66" cy="135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100000">
                    <a:srgbClr val="003B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0" name="Line 60"/>
              <p:cNvSpPr>
                <a:spLocks noChangeShapeType="1"/>
              </p:cNvSpPr>
              <p:nvPr/>
            </p:nvSpPr>
            <p:spPr bwMode="auto">
              <a:xfrm rot="11230480" flipV="1">
                <a:off x="2820" y="2406"/>
                <a:ext cx="0" cy="271"/>
              </a:xfrm>
              <a:prstGeom prst="line">
                <a:avLst/>
              </a:prstGeom>
              <a:noFill/>
              <a:ln w="63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31" name="Line 61"/>
              <p:cNvSpPr>
                <a:spLocks noChangeShapeType="1"/>
              </p:cNvSpPr>
              <p:nvPr/>
            </p:nvSpPr>
            <p:spPr bwMode="auto">
              <a:xfrm rot="11230480" flipV="1">
                <a:off x="2722" y="2393"/>
                <a:ext cx="0" cy="271"/>
              </a:xfrm>
              <a:prstGeom prst="line">
                <a:avLst/>
              </a:prstGeom>
              <a:noFill/>
              <a:ln w="63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9425" name="AutoShape 66"/>
            <p:cNvSpPr>
              <a:spLocks noChangeArrowheads="1"/>
            </p:cNvSpPr>
            <p:nvPr/>
          </p:nvSpPr>
          <p:spPr bwMode="auto">
            <a:xfrm rot="10553623">
              <a:off x="2688" y="2688"/>
              <a:ext cx="267" cy="86"/>
            </a:xfrm>
            <a:prstGeom prst="curvedDownArrow">
              <a:avLst>
                <a:gd name="adj1" fmla="val 62093"/>
                <a:gd name="adj2" fmla="val 124186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6" name="Text Box 67"/>
            <p:cNvSpPr txBox="1">
              <a:spLocks noChangeArrowheads="1"/>
            </p:cNvSpPr>
            <p:nvPr/>
          </p:nvSpPr>
          <p:spPr bwMode="auto">
            <a:xfrm>
              <a:off x="2928" y="2592"/>
              <a:ext cx="32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Tahoma" charset="0"/>
                  <a:cs typeface="Times New Roman" charset="0"/>
                </a:rPr>
                <a:t>HDL</a:t>
              </a:r>
            </a:p>
          </p:txBody>
        </p:sp>
        <p:sp>
          <p:nvSpPr>
            <p:cNvPr id="59427" name="Text Box 68"/>
            <p:cNvSpPr txBox="1">
              <a:spLocks noChangeArrowheads="1"/>
            </p:cNvSpPr>
            <p:nvPr/>
          </p:nvSpPr>
          <p:spPr bwMode="auto">
            <a:xfrm>
              <a:off x="2352" y="2448"/>
              <a:ext cx="4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Tahoma" charset="0"/>
                  <a:cs typeface="Times New Roman" charset="0"/>
                </a:rPr>
                <a:t>ABCG1</a:t>
              </a:r>
            </a:p>
          </p:txBody>
        </p:sp>
      </p:grpSp>
      <p:grpSp>
        <p:nvGrpSpPr>
          <p:cNvPr id="59401" name="Group 77"/>
          <p:cNvGrpSpPr>
            <a:grpSpLocks/>
          </p:cNvGrpSpPr>
          <p:nvPr/>
        </p:nvGrpSpPr>
        <p:grpSpPr bwMode="auto">
          <a:xfrm>
            <a:off x="3505200" y="2259013"/>
            <a:ext cx="1830388" cy="842962"/>
            <a:chOff x="2208" y="1423"/>
            <a:chExt cx="1153" cy="531"/>
          </a:xfrm>
        </p:grpSpPr>
        <p:sp>
          <p:nvSpPr>
            <p:cNvPr id="59409" name="Oval 25"/>
            <p:cNvSpPr>
              <a:spLocks noChangeArrowheads="1"/>
            </p:cNvSpPr>
            <p:nvPr/>
          </p:nvSpPr>
          <p:spPr bwMode="auto">
            <a:xfrm>
              <a:off x="2506" y="1653"/>
              <a:ext cx="296" cy="272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Tahoma" charset="0"/>
                  <a:cs typeface="Times New Roman" charset="0"/>
                </a:rPr>
                <a:t>CE</a:t>
              </a:r>
            </a:p>
          </p:txBody>
        </p:sp>
        <p:sp>
          <p:nvSpPr>
            <p:cNvPr id="59410" name="Oval 26"/>
            <p:cNvSpPr>
              <a:spLocks noChangeArrowheads="1"/>
            </p:cNvSpPr>
            <p:nvPr/>
          </p:nvSpPr>
          <p:spPr bwMode="auto">
            <a:xfrm>
              <a:off x="3065" y="1721"/>
              <a:ext cx="33" cy="3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11" name="Oval 27"/>
            <p:cNvSpPr>
              <a:spLocks noChangeArrowheads="1"/>
            </p:cNvSpPr>
            <p:nvPr/>
          </p:nvSpPr>
          <p:spPr bwMode="auto">
            <a:xfrm>
              <a:off x="3164" y="1823"/>
              <a:ext cx="33" cy="3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12" name="Oval 28"/>
            <p:cNvSpPr>
              <a:spLocks noChangeArrowheads="1"/>
            </p:cNvSpPr>
            <p:nvPr/>
          </p:nvSpPr>
          <p:spPr bwMode="auto">
            <a:xfrm>
              <a:off x="3120" y="1920"/>
              <a:ext cx="33" cy="3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13" name="Text Box 29"/>
            <p:cNvSpPr txBox="1">
              <a:spLocks noChangeArrowheads="1"/>
            </p:cNvSpPr>
            <p:nvPr/>
          </p:nvSpPr>
          <p:spPr bwMode="auto">
            <a:xfrm>
              <a:off x="2736" y="1423"/>
              <a:ext cx="40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6600"/>
                  </a:solidFill>
                  <a:latin typeface="Tahoma" charset="0"/>
                  <a:cs typeface="Times New Roman" charset="0"/>
                </a:rPr>
                <a:t>lipid</a:t>
              </a:r>
            </a:p>
          </p:txBody>
        </p:sp>
        <p:sp>
          <p:nvSpPr>
            <p:cNvPr id="59414" name="Text Box 30"/>
            <p:cNvSpPr txBox="1">
              <a:spLocks noChangeArrowheads="1"/>
            </p:cNvSpPr>
            <p:nvPr/>
          </p:nvSpPr>
          <p:spPr bwMode="auto">
            <a:xfrm>
              <a:off x="3120" y="1680"/>
              <a:ext cx="24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Tahoma" charset="0"/>
                  <a:cs typeface="Times New Roman" charset="0"/>
                </a:rPr>
                <a:t>FC</a:t>
              </a:r>
            </a:p>
          </p:txBody>
        </p:sp>
        <p:sp>
          <p:nvSpPr>
            <p:cNvPr id="59415" name="Line 39"/>
            <p:cNvSpPr>
              <a:spLocks noChangeShapeType="1"/>
            </p:cNvSpPr>
            <p:nvPr/>
          </p:nvSpPr>
          <p:spPr bwMode="auto">
            <a:xfrm>
              <a:off x="2208" y="1632"/>
              <a:ext cx="198" cy="6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6" name="Line 40"/>
            <p:cNvSpPr>
              <a:spLocks noChangeShapeType="1"/>
            </p:cNvSpPr>
            <p:nvPr/>
          </p:nvSpPr>
          <p:spPr bwMode="auto">
            <a:xfrm>
              <a:off x="2496" y="1488"/>
              <a:ext cx="33" cy="136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7" name="Line 41"/>
            <p:cNvSpPr>
              <a:spLocks noChangeShapeType="1"/>
            </p:cNvSpPr>
            <p:nvPr/>
          </p:nvSpPr>
          <p:spPr bwMode="auto">
            <a:xfrm>
              <a:off x="2880" y="1776"/>
              <a:ext cx="144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8" name="Line 42"/>
            <p:cNvSpPr>
              <a:spLocks noChangeShapeType="1"/>
            </p:cNvSpPr>
            <p:nvPr/>
          </p:nvSpPr>
          <p:spPr bwMode="auto">
            <a:xfrm>
              <a:off x="2880" y="1824"/>
              <a:ext cx="144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9" name="Oval 72"/>
            <p:cNvSpPr>
              <a:spLocks noChangeArrowheads="1"/>
            </p:cNvSpPr>
            <p:nvPr/>
          </p:nvSpPr>
          <p:spPr bwMode="auto">
            <a:xfrm>
              <a:off x="3231" y="1872"/>
              <a:ext cx="33" cy="3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9402" name="Group 78"/>
          <p:cNvGrpSpPr>
            <a:grpSpLocks/>
          </p:cNvGrpSpPr>
          <p:nvPr/>
        </p:nvGrpSpPr>
        <p:grpSpPr bwMode="auto">
          <a:xfrm>
            <a:off x="4572000" y="3228975"/>
            <a:ext cx="1524000" cy="428625"/>
            <a:chOff x="2880" y="2034"/>
            <a:chExt cx="960" cy="270"/>
          </a:xfrm>
        </p:grpSpPr>
        <p:sp>
          <p:nvSpPr>
            <p:cNvPr id="59404" name="Line 43"/>
            <p:cNvSpPr>
              <a:spLocks noChangeShapeType="1"/>
            </p:cNvSpPr>
            <p:nvPr/>
          </p:nvSpPr>
          <p:spPr bwMode="auto">
            <a:xfrm>
              <a:off x="3216" y="2064"/>
              <a:ext cx="33" cy="17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05" name="Text Box 44"/>
            <p:cNvSpPr txBox="1">
              <a:spLocks noChangeArrowheads="1"/>
            </p:cNvSpPr>
            <p:nvPr/>
          </p:nvSpPr>
          <p:spPr bwMode="auto">
            <a:xfrm>
              <a:off x="3260" y="2034"/>
              <a:ext cx="5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latin typeface="Tahoma" charset="0"/>
                  <a:cs typeface="Times New Roman" charset="0"/>
                </a:rPr>
                <a:t>LXR/PPAR</a:t>
              </a:r>
              <a:r>
                <a:rPr lang="en-US" sz="1200">
                  <a:latin typeface="Tahoma" charset="0"/>
                  <a:cs typeface="Times New Roman" charset="0"/>
                  <a:sym typeface="Symbol" charset="0"/>
                </a:rPr>
                <a:t></a:t>
              </a:r>
              <a:endParaRPr lang="en-US" sz="1200">
                <a:latin typeface="Tahoma" charset="0"/>
                <a:cs typeface="Times New Roman" charset="0"/>
              </a:endParaRPr>
            </a:p>
          </p:txBody>
        </p:sp>
        <p:sp>
          <p:nvSpPr>
            <p:cNvPr id="59406" name="Line 71"/>
            <p:cNvSpPr>
              <a:spLocks noChangeShapeType="1"/>
            </p:cNvSpPr>
            <p:nvPr/>
          </p:nvSpPr>
          <p:spPr bwMode="auto">
            <a:xfrm flipH="1">
              <a:off x="2928" y="2064"/>
              <a:ext cx="96" cy="14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07" name="Oval 73"/>
            <p:cNvSpPr>
              <a:spLocks noChangeArrowheads="1"/>
            </p:cNvSpPr>
            <p:nvPr/>
          </p:nvSpPr>
          <p:spPr bwMode="auto">
            <a:xfrm>
              <a:off x="3279" y="2270"/>
              <a:ext cx="33" cy="3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8" name="Oval 74"/>
            <p:cNvSpPr>
              <a:spLocks noChangeArrowheads="1"/>
            </p:cNvSpPr>
            <p:nvPr/>
          </p:nvSpPr>
          <p:spPr bwMode="auto">
            <a:xfrm>
              <a:off x="2880" y="2270"/>
              <a:ext cx="33" cy="3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403" name="Text Box 80"/>
          <p:cNvSpPr txBox="1">
            <a:spLocks noChangeArrowheads="1"/>
          </p:cNvSpPr>
          <p:nvPr/>
        </p:nvSpPr>
        <p:spPr bwMode="auto">
          <a:xfrm>
            <a:off x="762000" y="4648200"/>
            <a:ext cx="76136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altLang="zh-CN" sz="1800" b="1">
              <a:ea typeface="SimSun" charset="0"/>
              <a:cs typeface="SimSun" charset="0"/>
            </a:endParaRPr>
          </a:p>
          <a:p>
            <a:pPr eaLnBrk="1" hangingPunct="1">
              <a:buFontTx/>
              <a:buChar char="•"/>
            </a:pPr>
            <a:r>
              <a:rPr lang="en-US" altLang="zh-CN" sz="1800" b="1">
                <a:ea typeface="SimSun" charset="0"/>
                <a:cs typeface="SimSun" charset="0"/>
              </a:rPr>
              <a:t>The uptake of modified LDL leads to intracellular cholesterol deposition and foam cell formation, which is central to atherosclerotic plaque formation. </a:t>
            </a:r>
          </a:p>
        </p:txBody>
      </p:sp>
    </p:spTree>
    <p:extLst>
      <p:ext uri="{BB962C8B-B14F-4D97-AF65-F5344CB8AC3E}">
        <p14:creationId xmlns:p14="http://schemas.microsoft.com/office/powerpoint/2010/main" val="218887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Macrophage IL-37 Expression </a:t>
            </a:r>
            <a:br>
              <a:rPr lang="en-US" sz="3200" dirty="0" smtClean="0"/>
            </a:br>
            <a:r>
              <a:rPr lang="en-US" sz="3200" dirty="0" smtClean="0"/>
              <a:t>Reduces Cholesterol Uptake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670825" y="4323900"/>
            <a:ext cx="474649" cy="3603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10807" y="4296105"/>
            <a:ext cx="474649" cy="3603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Fig. 15 DiI uptake BMDM final 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37" y="1685922"/>
            <a:ext cx="6606540" cy="4953000"/>
          </a:xfrm>
          <a:prstGeom prst="rect">
            <a:avLst/>
          </a:prstGeom>
          <a:ln>
            <a:solidFill>
              <a:srgbClr val="11182C"/>
            </a:solidFill>
          </a:ln>
        </p:spPr>
      </p:pic>
    </p:spTree>
    <p:extLst>
      <p:ext uri="{BB962C8B-B14F-4D97-AF65-F5344CB8AC3E}">
        <p14:creationId xmlns:p14="http://schemas.microsoft.com/office/powerpoint/2010/main" val="184776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7157" y="533400"/>
            <a:ext cx="8783053" cy="990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Cholesterol Efflux is Unaltered by IL-37 Expression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87474" y="2205790"/>
            <a:ext cx="3299326" cy="3716422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accent1"/>
                </a:solidFill>
              </a:rPr>
              <a:t>Cholesterol efflux to ABCA1 (ApoA1) or ABCG1 (HDL) measured using </a:t>
            </a:r>
            <a:r>
              <a:rPr lang="en-US" baseline="30000" dirty="0" smtClean="0">
                <a:solidFill>
                  <a:schemeClr val="accent1"/>
                </a:solidFill>
              </a:rPr>
              <a:t>3</a:t>
            </a:r>
            <a:r>
              <a:rPr lang="en-US" dirty="0" smtClean="0">
                <a:solidFill>
                  <a:schemeClr val="accent1"/>
                </a:solidFill>
              </a:rPr>
              <a:t>H-labeled cholesterol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tx2"/>
                </a:solidFill>
              </a:rPr>
              <a:t>No difference in efflux capacity observed between groups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6" y="2005263"/>
            <a:ext cx="4511329" cy="391694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727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 smtClean="0"/>
              <a:t>In vivo </a:t>
            </a:r>
            <a:r>
              <a:rPr lang="en-US" dirty="0" smtClean="0"/>
              <a:t>BMT Study</a:t>
            </a:r>
            <a:endParaRPr lang="en-US" dirty="0"/>
          </a:p>
        </p:txBody>
      </p:sp>
      <p:pic>
        <p:nvPicPr>
          <p:cNvPr id="4" name="Picture 3" descr="Figure 7 HSC BMT Schemat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5" y="1764632"/>
            <a:ext cx="8241585" cy="4371474"/>
          </a:xfrm>
          <a:prstGeom prst="rect">
            <a:avLst/>
          </a:prstGeom>
          <a:ln>
            <a:solidFill>
              <a:srgbClr val="324680"/>
            </a:solidFill>
          </a:ln>
        </p:spPr>
      </p:pic>
    </p:spTree>
    <p:extLst>
      <p:ext uri="{BB962C8B-B14F-4D97-AF65-F5344CB8AC3E}">
        <p14:creationId xmlns:p14="http://schemas.microsoft.com/office/powerpoint/2010/main" val="371645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4533900" y="2970213"/>
            <a:ext cx="21336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838200" y="482600"/>
            <a:ext cx="77753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Study scheme</a:t>
            </a:r>
            <a:endParaRPr lang="en-US" sz="2800" b="1" dirty="0">
              <a:solidFill>
                <a:srgbClr val="000099"/>
              </a:solidFill>
              <a:effectLst>
                <a:outerShdw blurRad="38100" dist="38100" dir="2700000" algn="tl">
                  <a:srgbClr val="DDDDDD"/>
                </a:outerShdw>
              </a:effectLst>
              <a:cs typeface="Times New Roman" charset="0"/>
            </a:endParaRP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1089025" y="28178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Times New Roman" charset="0"/>
            </a:endParaRP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1187450" y="2755900"/>
            <a:ext cx="16594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cs typeface="Times New Roman" charset="0"/>
              </a:rPr>
              <a:t>6 </a:t>
            </a:r>
            <a:r>
              <a:rPr lang="en-US" sz="1400" b="1" dirty="0" smtClean="0">
                <a:cs typeface="Times New Roman" charset="0"/>
              </a:rPr>
              <a:t>WK old LDLR-/-</a:t>
            </a:r>
          </a:p>
          <a:p>
            <a:pPr>
              <a:defRPr/>
            </a:pPr>
            <a:r>
              <a:rPr lang="en-US" sz="1400" b="1" dirty="0" smtClean="0">
                <a:cs typeface="Times New Roman" charset="0"/>
              </a:rPr>
              <a:t>Mice irradiated</a:t>
            </a:r>
          </a:p>
          <a:p>
            <a:pPr>
              <a:defRPr/>
            </a:pPr>
            <a:r>
              <a:rPr lang="en-US" sz="1400" b="1" dirty="0" smtClean="0">
                <a:cs typeface="Times New Roman" charset="0"/>
              </a:rPr>
              <a:t>With 1000 rad</a:t>
            </a:r>
            <a:endParaRPr lang="en-US" sz="1400" b="1" dirty="0">
              <a:cs typeface="Times New Roman" charset="0"/>
            </a:endParaRPr>
          </a:p>
        </p:txBody>
      </p:sp>
      <p:pic>
        <p:nvPicPr>
          <p:cNvPr id="78853" name="Picture 6" descr="E:\1222743174.jpg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798638"/>
            <a:ext cx="12573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3209925" y="3725863"/>
            <a:ext cx="628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cs typeface="Times New Roman" charset="0"/>
              </a:rPr>
              <a:t>WK 0</a:t>
            </a:r>
          </a:p>
        </p:txBody>
      </p:sp>
      <p:sp>
        <p:nvSpPr>
          <p:cNvPr id="93195" name="Text Box 11"/>
          <p:cNvSpPr txBox="1">
            <a:spLocks noChangeArrowheads="1"/>
          </p:cNvSpPr>
          <p:nvPr/>
        </p:nvSpPr>
        <p:spPr bwMode="auto">
          <a:xfrm>
            <a:off x="5124450" y="3732213"/>
            <a:ext cx="628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cs typeface="Times New Roman" charset="0"/>
              </a:rPr>
              <a:t>WK 6</a:t>
            </a:r>
          </a:p>
        </p:txBody>
      </p:sp>
      <p:sp>
        <p:nvSpPr>
          <p:cNvPr id="93196" name="Text Box 12"/>
          <p:cNvSpPr txBox="1">
            <a:spLocks noChangeArrowheads="1"/>
          </p:cNvSpPr>
          <p:nvPr/>
        </p:nvSpPr>
        <p:spPr bwMode="auto">
          <a:xfrm>
            <a:off x="7048500" y="3732213"/>
            <a:ext cx="727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cs typeface="Times New Roman" charset="0"/>
              </a:rPr>
              <a:t>WK 12</a:t>
            </a:r>
          </a:p>
        </p:txBody>
      </p:sp>
      <p:sp>
        <p:nvSpPr>
          <p:cNvPr id="93197" name="Line 13"/>
          <p:cNvSpPr>
            <a:spLocks noChangeShapeType="1"/>
          </p:cNvSpPr>
          <p:nvPr/>
        </p:nvSpPr>
        <p:spPr bwMode="auto">
          <a:xfrm flipH="1">
            <a:off x="3467100" y="3503613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3198" name="Line 14"/>
          <p:cNvSpPr>
            <a:spLocks noChangeShapeType="1"/>
          </p:cNvSpPr>
          <p:nvPr/>
        </p:nvSpPr>
        <p:spPr bwMode="auto">
          <a:xfrm flipH="1">
            <a:off x="3543300" y="3503613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3199" name="Line 15"/>
          <p:cNvSpPr>
            <a:spLocks noChangeShapeType="1"/>
          </p:cNvSpPr>
          <p:nvPr/>
        </p:nvSpPr>
        <p:spPr bwMode="auto">
          <a:xfrm>
            <a:off x="1485900" y="3579813"/>
            <a:ext cx="2057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3200" name="Line 16"/>
          <p:cNvSpPr>
            <a:spLocks noChangeShapeType="1"/>
          </p:cNvSpPr>
          <p:nvPr/>
        </p:nvSpPr>
        <p:spPr bwMode="auto">
          <a:xfrm>
            <a:off x="3695700" y="3579813"/>
            <a:ext cx="41148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3201" name="AutoShape 17"/>
          <p:cNvSpPr>
            <a:spLocks noChangeArrowheads="1"/>
          </p:cNvSpPr>
          <p:nvPr/>
        </p:nvSpPr>
        <p:spPr bwMode="auto">
          <a:xfrm>
            <a:off x="3524250" y="2817813"/>
            <a:ext cx="152400" cy="685800"/>
          </a:xfrm>
          <a:prstGeom prst="down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3203" name="AutoShape 19"/>
          <p:cNvSpPr>
            <a:spLocks noChangeArrowheads="1"/>
          </p:cNvSpPr>
          <p:nvPr/>
        </p:nvSpPr>
        <p:spPr bwMode="auto">
          <a:xfrm>
            <a:off x="5372100" y="4037013"/>
            <a:ext cx="76200" cy="685800"/>
          </a:xfrm>
          <a:prstGeom prst="upArrow">
            <a:avLst>
              <a:gd name="adj1" fmla="val 50000"/>
              <a:gd name="adj2" fmla="val 2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3204" name="AutoShape 20"/>
          <p:cNvSpPr>
            <a:spLocks noChangeArrowheads="1"/>
          </p:cNvSpPr>
          <p:nvPr/>
        </p:nvSpPr>
        <p:spPr bwMode="auto">
          <a:xfrm>
            <a:off x="3544888" y="4030663"/>
            <a:ext cx="76200" cy="685800"/>
          </a:xfrm>
          <a:prstGeom prst="upArrow">
            <a:avLst>
              <a:gd name="adj1" fmla="val 50000"/>
              <a:gd name="adj2" fmla="val 2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3205" name="AutoShape 21"/>
          <p:cNvSpPr>
            <a:spLocks noChangeArrowheads="1"/>
          </p:cNvSpPr>
          <p:nvPr/>
        </p:nvSpPr>
        <p:spPr bwMode="auto">
          <a:xfrm>
            <a:off x="7429500" y="4037013"/>
            <a:ext cx="76200" cy="685800"/>
          </a:xfrm>
          <a:prstGeom prst="upArrow">
            <a:avLst>
              <a:gd name="adj1" fmla="val 50000"/>
              <a:gd name="adj2" fmla="val 2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3206" name="Text Box 22"/>
          <p:cNvSpPr txBox="1">
            <a:spLocks noChangeArrowheads="1"/>
          </p:cNvSpPr>
          <p:nvPr/>
        </p:nvSpPr>
        <p:spPr bwMode="auto">
          <a:xfrm>
            <a:off x="3286125" y="4695825"/>
            <a:ext cx="666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cs typeface="Times New Roman" charset="0"/>
              </a:rPr>
              <a:t>Bleed</a:t>
            </a:r>
          </a:p>
        </p:txBody>
      </p:sp>
      <p:sp>
        <p:nvSpPr>
          <p:cNvPr id="93207" name="Text Box 23"/>
          <p:cNvSpPr txBox="1">
            <a:spLocks noChangeArrowheads="1"/>
          </p:cNvSpPr>
          <p:nvPr/>
        </p:nvSpPr>
        <p:spPr bwMode="auto">
          <a:xfrm>
            <a:off x="7200900" y="4646613"/>
            <a:ext cx="666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cs typeface="Times New Roman" charset="0"/>
              </a:rPr>
              <a:t>Bleed</a:t>
            </a:r>
          </a:p>
        </p:txBody>
      </p:sp>
      <p:sp>
        <p:nvSpPr>
          <p:cNvPr id="93208" name="Text Box 24"/>
          <p:cNvSpPr txBox="1">
            <a:spLocks noChangeArrowheads="1"/>
          </p:cNvSpPr>
          <p:nvPr/>
        </p:nvSpPr>
        <p:spPr bwMode="auto">
          <a:xfrm>
            <a:off x="5067300" y="4646613"/>
            <a:ext cx="666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cs typeface="Times New Roman" charset="0"/>
              </a:rPr>
              <a:t>Bleed</a:t>
            </a:r>
          </a:p>
        </p:txBody>
      </p:sp>
      <p:sp>
        <p:nvSpPr>
          <p:cNvPr id="93209" name="Text Box 25"/>
          <p:cNvSpPr txBox="1">
            <a:spLocks noChangeArrowheads="1"/>
          </p:cNvSpPr>
          <p:nvPr/>
        </p:nvSpPr>
        <p:spPr bwMode="auto">
          <a:xfrm>
            <a:off x="2895600" y="1971675"/>
            <a:ext cx="1600200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 err="1">
                <a:cs typeface="Times New Roman" charset="0"/>
              </a:rPr>
              <a:t>Atherogenic</a:t>
            </a:r>
            <a:r>
              <a:rPr lang="en-US" sz="1600" b="1" dirty="0">
                <a:cs typeface="Times New Roman" charset="0"/>
              </a:rPr>
              <a:t> diet #94059</a:t>
            </a:r>
          </a:p>
          <a:p>
            <a:pPr>
              <a:defRPr/>
            </a:pPr>
            <a:r>
              <a:rPr lang="en-US" sz="1200" b="1" dirty="0">
                <a:cs typeface="Times New Roman" charset="0"/>
              </a:rPr>
              <a:t>(Harlan </a:t>
            </a:r>
            <a:r>
              <a:rPr lang="en-US" sz="1200" b="1" dirty="0" err="1">
                <a:cs typeface="Times New Roman" charset="0"/>
              </a:rPr>
              <a:t>Teklad</a:t>
            </a:r>
            <a:r>
              <a:rPr lang="en-US" sz="1200" b="1" dirty="0">
                <a:cs typeface="Times New Roman" charset="0"/>
              </a:rPr>
              <a:t>)</a:t>
            </a:r>
          </a:p>
        </p:txBody>
      </p:sp>
      <p:sp>
        <p:nvSpPr>
          <p:cNvPr id="93210" name="Text Box 26"/>
          <p:cNvSpPr txBox="1">
            <a:spLocks noChangeArrowheads="1"/>
          </p:cNvSpPr>
          <p:nvPr/>
        </p:nvSpPr>
        <p:spPr bwMode="auto">
          <a:xfrm>
            <a:off x="4251325" y="2174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Times New Roman" charset="0"/>
            </a:endParaRPr>
          </a:p>
        </p:txBody>
      </p:sp>
      <p:sp>
        <p:nvSpPr>
          <p:cNvPr id="93211" name="Text Box 27"/>
          <p:cNvSpPr txBox="1">
            <a:spLocks noChangeArrowheads="1"/>
          </p:cNvSpPr>
          <p:nvPr/>
        </p:nvSpPr>
        <p:spPr bwMode="auto">
          <a:xfrm>
            <a:off x="4494213" y="2986088"/>
            <a:ext cx="21732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cs typeface="Times New Roman" charset="0"/>
              </a:rPr>
              <a:t>15.8% wt/wt fat</a:t>
            </a:r>
          </a:p>
          <a:p>
            <a:pPr>
              <a:defRPr/>
            </a:pPr>
            <a:r>
              <a:rPr lang="en-US" sz="1400" b="1">
                <a:cs typeface="Times New Roman" charset="0"/>
              </a:rPr>
              <a:t>1.25% wt/wt cholesterol</a:t>
            </a:r>
          </a:p>
        </p:txBody>
      </p:sp>
      <p:sp>
        <p:nvSpPr>
          <p:cNvPr id="93212" name="Text Box 28"/>
          <p:cNvSpPr txBox="1">
            <a:spLocks noChangeArrowheads="1"/>
          </p:cNvSpPr>
          <p:nvPr/>
        </p:nvSpPr>
        <p:spPr bwMode="auto">
          <a:xfrm>
            <a:off x="6896100" y="2755900"/>
            <a:ext cx="120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Times New Roman" charset="0"/>
              </a:rPr>
              <a:t>Sacrifice </a:t>
            </a:r>
          </a:p>
        </p:txBody>
      </p:sp>
      <p:sp>
        <p:nvSpPr>
          <p:cNvPr id="30" name="AutoShape 20"/>
          <p:cNvSpPr>
            <a:spLocks noChangeArrowheads="1"/>
          </p:cNvSpPr>
          <p:nvPr/>
        </p:nvSpPr>
        <p:spPr bwMode="auto">
          <a:xfrm>
            <a:off x="1520825" y="4010025"/>
            <a:ext cx="76200" cy="685800"/>
          </a:xfrm>
          <a:prstGeom prst="upArrow">
            <a:avLst>
              <a:gd name="adj1" fmla="val 50000"/>
              <a:gd name="adj2" fmla="val 2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8874" name="Rectangle 1"/>
          <p:cNvSpPr>
            <a:spLocks noChangeArrowheads="1"/>
          </p:cNvSpPr>
          <p:nvPr/>
        </p:nvSpPr>
        <p:spPr bwMode="auto">
          <a:xfrm>
            <a:off x="1223963" y="3725863"/>
            <a:ext cx="6932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>
                <a:cs typeface="Times New Roman" charset="0"/>
              </a:rPr>
              <a:t>WK </a:t>
            </a:r>
            <a:r>
              <a:rPr lang="en-US" sz="1400" b="1" dirty="0" smtClean="0">
                <a:cs typeface="Times New Roman" charset="0"/>
              </a:rPr>
              <a:t>-4</a:t>
            </a:r>
            <a:endParaRPr lang="en-US" sz="1400" b="1" dirty="0">
              <a:cs typeface="Times New Roman" charset="0"/>
            </a:endParaRPr>
          </a:p>
        </p:txBody>
      </p:sp>
      <p:sp>
        <p:nvSpPr>
          <p:cNvPr id="78875" name="TextBox 2"/>
          <p:cNvSpPr txBox="1">
            <a:spLocks noChangeArrowheads="1"/>
          </p:cNvSpPr>
          <p:nvPr/>
        </p:nvSpPr>
        <p:spPr bwMode="auto">
          <a:xfrm>
            <a:off x="1089025" y="4722813"/>
            <a:ext cx="162130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eaLnBrk="1" hangingPunct="1"/>
            <a:r>
              <a:rPr lang="en-US" sz="1400" b="1" dirty="0" smtClean="0"/>
              <a:t>BMT with </a:t>
            </a:r>
          </a:p>
          <a:p>
            <a:pPr>
              <a:defRPr/>
            </a:pPr>
            <a:r>
              <a:rPr lang="en-US" sz="1400" b="1" dirty="0" smtClean="0">
                <a:cs typeface="Times New Roman" charset="0"/>
              </a:rPr>
              <a:t>IL</a:t>
            </a:r>
            <a:r>
              <a:rPr lang="en-US" sz="1400" b="1" dirty="0">
                <a:cs typeface="Times New Roman" charset="0"/>
              </a:rPr>
              <a:t>-</a:t>
            </a:r>
            <a:r>
              <a:rPr lang="en-US" sz="1400" b="1" dirty="0" smtClean="0">
                <a:cs typeface="Times New Roman" charset="0"/>
              </a:rPr>
              <a:t>37Tg or EGFP</a:t>
            </a:r>
            <a:endParaRPr lang="en-US" sz="1400" b="1" dirty="0">
              <a:cs typeface="Times New Roman" charset="0"/>
            </a:endParaRPr>
          </a:p>
          <a:p>
            <a:pPr>
              <a:defRPr/>
            </a:pPr>
            <a:r>
              <a:rPr lang="en-US" sz="1400" b="1" dirty="0">
                <a:cs typeface="Times New Roman" charset="0"/>
              </a:rPr>
              <a:t>t</a:t>
            </a:r>
            <a:r>
              <a:rPr lang="en-US" sz="1400" b="1" dirty="0" smtClean="0">
                <a:cs typeface="Times New Roman" charset="0"/>
              </a:rPr>
              <a:t>ransduced HSC</a:t>
            </a:r>
            <a:endParaRPr lang="en-US" sz="1400" b="1" dirty="0">
              <a:cs typeface="Times New Roman" charset="0"/>
            </a:endParaRPr>
          </a:p>
          <a:p>
            <a:pPr eaLnBrk="1" hangingPunct="1"/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78900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IL-37 and EGFP </a:t>
            </a:r>
            <a:r>
              <a:rPr lang="en-US" sz="3200" dirty="0" smtClean="0"/>
              <a:t>Expression </a:t>
            </a:r>
            <a:br>
              <a:rPr lang="en-US" sz="3200" dirty="0" smtClean="0"/>
            </a:br>
            <a:r>
              <a:rPr lang="en-US" sz="3200" dirty="0" smtClean="0"/>
              <a:t>in </a:t>
            </a:r>
            <a:r>
              <a:rPr lang="en-US" sz="3200" dirty="0"/>
              <a:t>T</a:t>
            </a:r>
            <a:r>
              <a:rPr lang="en-US" sz="3200" dirty="0" smtClean="0"/>
              <a:t>ransduced </a:t>
            </a:r>
            <a:r>
              <a:rPr lang="en-US" sz="3200" dirty="0"/>
              <a:t>HSC used for BMT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88842"/>
            <a:ext cx="3005221" cy="4213579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US" sz="2200" dirty="0">
                <a:solidFill>
                  <a:schemeClr val="accent1"/>
                </a:solidFill>
              </a:rPr>
              <a:t>T</a:t>
            </a:r>
            <a:r>
              <a:rPr lang="en-US" sz="2200" dirty="0" smtClean="0">
                <a:solidFill>
                  <a:schemeClr val="accent1"/>
                </a:solidFill>
              </a:rPr>
              <a:t>ransduced HSC used for BMT differentiated to macrophages </a:t>
            </a:r>
            <a:r>
              <a:rPr lang="en-US" sz="2200" i="1" dirty="0" smtClean="0">
                <a:solidFill>
                  <a:schemeClr val="accent1"/>
                </a:solidFill>
              </a:rPr>
              <a:t>in vitro </a:t>
            </a:r>
          </a:p>
          <a:p>
            <a:pPr>
              <a:spcAft>
                <a:spcPts val="1800"/>
              </a:spcAft>
            </a:pPr>
            <a:r>
              <a:rPr lang="en-US" sz="2200" dirty="0" smtClean="0">
                <a:solidFill>
                  <a:schemeClr val="tx2"/>
                </a:solidFill>
              </a:rPr>
              <a:t>EGFP and IL-37 protein expression detected by flow cytometry and Western blot</a:t>
            </a:r>
          </a:p>
          <a:p>
            <a:pPr>
              <a:spcAft>
                <a:spcPts val="1800"/>
              </a:spcAft>
            </a:pPr>
            <a:r>
              <a:rPr lang="en-US" sz="2200" dirty="0" smtClean="0">
                <a:solidFill>
                  <a:schemeClr val="accent1"/>
                </a:solidFill>
              </a:rPr>
              <a:t>IL-37 transcript detected by PCR</a:t>
            </a:r>
            <a:endParaRPr lang="en-US" sz="2200" dirty="0">
              <a:solidFill>
                <a:schemeClr val="accent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651403" y="1788843"/>
            <a:ext cx="4888345" cy="4657676"/>
            <a:chOff x="3651403" y="1788843"/>
            <a:chExt cx="4888345" cy="4657676"/>
          </a:xfrm>
        </p:grpSpPr>
        <p:pic>
          <p:nvPicPr>
            <p:cNvPr id="2" name="Picture 1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51403" y="1788843"/>
              <a:ext cx="4888345" cy="4657676"/>
            </a:xfrm>
            <a:prstGeom prst="rect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718244" y="1839789"/>
              <a:ext cx="252176" cy="5264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744556" y="4278189"/>
              <a:ext cx="252176" cy="5264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316640" y="4278189"/>
              <a:ext cx="252176" cy="5264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334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42957"/>
            <a:ext cx="8229600" cy="83930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B72E26"/>
                </a:solidFill>
              </a:rPr>
              <a:t>Stages of Atherosclerosis</a:t>
            </a:r>
            <a:endParaRPr lang="en-US" dirty="0">
              <a:solidFill>
                <a:srgbClr val="B72E26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77" b="56060"/>
          <a:stretch/>
        </p:blipFill>
        <p:spPr>
          <a:xfrm>
            <a:off x="4546624" y="1048841"/>
            <a:ext cx="4406637" cy="2439700"/>
          </a:xfrm>
          <a:prstGeom prst="rect">
            <a:avLst/>
          </a:prstGeom>
          <a:ln>
            <a:solidFill>
              <a:srgbClr val="324680"/>
            </a:solidFill>
          </a:ln>
        </p:spPr>
      </p:pic>
      <p:pic>
        <p:nvPicPr>
          <p:cNvPr id="12" name="Picture 11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22" b="56060"/>
          <a:stretch/>
        </p:blipFill>
        <p:spPr>
          <a:xfrm>
            <a:off x="196484" y="1048840"/>
            <a:ext cx="4350140" cy="2439701"/>
          </a:xfrm>
          <a:prstGeom prst="rect">
            <a:avLst/>
          </a:prstGeom>
          <a:ln>
            <a:solidFill>
              <a:srgbClr val="324680"/>
            </a:solidFill>
          </a:ln>
        </p:spPr>
      </p:pic>
      <p:pic>
        <p:nvPicPr>
          <p:cNvPr id="13" name="Picture 12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940" r="50322"/>
          <a:stretch/>
        </p:blipFill>
        <p:spPr>
          <a:xfrm>
            <a:off x="196484" y="3499681"/>
            <a:ext cx="4350140" cy="3112676"/>
          </a:xfrm>
          <a:prstGeom prst="rect">
            <a:avLst/>
          </a:prstGeom>
          <a:ln>
            <a:solidFill>
              <a:srgbClr val="324680"/>
            </a:solidFill>
          </a:ln>
        </p:spPr>
      </p:pic>
      <p:pic>
        <p:nvPicPr>
          <p:cNvPr id="14" name="Picture 1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77" t="43940"/>
          <a:stretch/>
        </p:blipFill>
        <p:spPr>
          <a:xfrm>
            <a:off x="4557765" y="3499681"/>
            <a:ext cx="4406636" cy="3112676"/>
          </a:xfrm>
          <a:prstGeom prst="rect">
            <a:avLst/>
          </a:prstGeom>
          <a:ln>
            <a:solidFill>
              <a:srgbClr val="32468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0" y="6611779"/>
            <a:ext cx="24990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73C65"/>
                </a:solidFill>
              </a:rPr>
              <a:t>(Adapted from </a:t>
            </a:r>
            <a:r>
              <a:rPr lang="en-US" sz="1000" dirty="0"/>
              <a:t>Libby </a:t>
            </a:r>
            <a:r>
              <a:rPr lang="en-US" sz="1000" i="1" dirty="0"/>
              <a:t>et al.</a:t>
            </a:r>
            <a:r>
              <a:rPr lang="en-US" sz="1000" dirty="0"/>
              <a:t>, </a:t>
            </a:r>
            <a:r>
              <a:rPr lang="en-US" sz="1000" i="1" dirty="0" smtClean="0"/>
              <a:t>Nature, </a:t>
            </a:r>
            <a:r>
              <a:rPr lang="en-US" sz="1000" dirty="0" smtClean="0"/>
              <a:t>2011) </a:t>
            </a:r>
            <a:endParaRPr lang="en-US" sz="1000" dirty="0">
              <a:solidFill>
                <a:srgbClr val="073C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1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983" r="5109" b="1249"/>
          <a:stretch/>
        </p:blipFill>
        <p:spPr bwMode="auto">
          <a:xfrm>
            <a:off x="771034" y="1363579"/>
            <a:ext cx="7610965" cy="5102658"/>
          </a:xfrm>
          <a:prstGeom prst="rect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72979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Circulating Cytokine Levels Post-HFD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78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211" y="520027"/>
            <a:ext cx="8486274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Correlation of Serum Cytokines </a:t>
            </a:r>
            <a:br>
              <a:rPr lang="en-US" dirty="0" smtClean="0"/>
            </a:br>
            <a:r>
              <a:rPr lang="en-US" dirty="0" smtClean="0"/>
              <a:t>with IL-37 Levels 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9898" r="2175" b="2076"/>
          <a:stretch/>
        </p:blipFill>
        <p:spPr bwMode="auto">
          <a:xfrm>
            <a:off x="448232" y="1711152"/>
            <a:ext cx="8220849" cy="4809956"/>
          </a:xfrm>
          <a:prstGeom prst="rect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439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9091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Plaque Distribution in Aorta </a:t>
            </a:r>
            <a:r>
              <a:rPr lang="en-US" sz="3200" dirty="0"/>
              <a:t>Reduced </a:t>
            </a:r>
            <a:br>
              <a:rPr lang="en-US" sz="3200" dirty="0"/>
            </a:br>
            <a:r>
              <a:rPr lang="en-US" sz="3200" dirty="0"/>
              <a:t>by </a:t>
            </a:r>
            <a:r>
              <a:rPr lang="en-US" sz="3200" dirty="0" smtClean="0"/>
              <a:t>IL</a:t>
            </a:r>
            <a:r>
              <a:rPr lang="en-US" sz="3200" dirty="0"/>
              <a:t>-37 Expression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0839"/>
            <a:ext cx="8229600" cy="490183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085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9456"/>
            <a:ext cx="9144000" cy="76200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A</a:t>
            </a:r>
            <a:r>
              <a:rPr lang="en-US" sz="3200" dirty="0" smtClean="0"/>
              <a:t>ortic Root </a:t>
            </a:r>
            <a:r>
              <a:rPr lang="en-US" sz="3200" dirty="0"/>
              <a:t>P</a:t>
            </a:r>
            <a:r>
              <a:rPr lang="en-US" sz="3200" dirty="0" smtClean="0"/>
              <a:t>laque Area Reduced by IL-37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99669" y="4625474"/>
            <a:ext cx="4662541" cy="202470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200" dirty="0" smtClean="0">
                <a:solidFill>
                  <a:schemeClr val="accent1"/>
                </a:solidFill>
              </a:rPr>
              <a:t>Aortic root heart sections stained with Oil-red-O to visualize plaque</a:t>
            </a:r>
          </a:p>
          <a:p>
            <a:pPr>
              <a:spcAft>
                <a:spcPts val="1200"/>
              </a:spcAft>
            </a:pPr>
            <a:r>
              <a:rPr lang="en-US" sz="2200" dirty="0" smtClean="0">
                <a:solidFill>
                  <a:schemeClr val="tx2"/>
                </a:solidFill>
              </a:rPr>
              <a:t>Plaque area significantly reduced by macrophage IL-37 expression</a:t>
            </a: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t="1902" b="48193"/>
          <a:stretch/>
        </p:blipFill>
        <p:spPr>
          <a:xfrm>
            <a:off x="1229810" y="1131456"/>
            <a:ext cx="6690372" cy="314170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t="51512" r="36305"/>
          <a:stretch/>
        </p:blipFill>
        <p:spPr>
          <a:xfrm>
            <a:off x="640382" y="4421908"/>
            <a:ext cx="2969702" cy="222827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5034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704273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Macrophage Plaque Content </a:t>
            </a:r>
            <a:r>
              <a:rPr lang="en-US" sz="3200" dirty="0"/>
              <a:t>R</a:t>
            </a:r>
            <a:r>
              <a:rPr lang="en-US" sz="3200" dirty="0" smtClean="0"/>
              <a:t>educed by IL-37</a:t>
            </a:r>
            <a:endParaRPr lang="en-US" sz="3200" dirty="0"/>
          </a:p>
        </p:txBody>
      </p:sp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2506" b="49025"/>
          <a:stretch/>
        </p:blipFill>
        <p:spPr bwMode="auto">
          <a:xfrm>
            <a:off x="1125902" y="1412309"/>
            <a:ext cx="6852008" cy="3143700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1125902" y="4767376"/>
            <a:ext cx="7607438" cy="155791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200" dirty="0" smtClean="0">
                <a:solidFill>
                  <a:schemeClr val="accent1"/>
                </a:solidFill>
              </a:rPr>
              <a:t>Aortic root heart sections stained with MOMA-2 to visualize macrophages</a:t>
            </a:r>
          </a:p>
        </p:txBody>
      </p:sp>
    </p:spTree>
    <p:extLst>
      <p:ext uri="{BB962C8B-B14F-4D97-AF65-F5344CB8AC3E}">
        <p14:creationId xmlns:p14="http://schemas.microsoft.com/office/powerpoint/2010/main" val="94412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46242"/>
            <a:ext cx="8229600" cy="87028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IL-37 Staining in Aortic Root Plaque</a:t>
            </a:r>
            <a:endParaRPr lang="en-US" sz="3600" dirty="0"/>
          </a:p>
        </p:txBody>
      </p:sp>
      <p:pic>
        <p:nvPicPr>
          <p:cNvPr id="6" name="Picture 5" descr="EGFP staining 11181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-2304" b="-1653"/>
          <a:stretch/>
        </p:blipFill>
        <p:spPr>
          <a:xfrm>
            <a:off x="793802" y="1714354"/>
            <a:ext cx="8176407" cy="4266765"/>
          </a:xfrm>
          <a:prstGeom prst="rect">
            <a:avLst/>
          </a:prstGeom>
          <a:ln>
            <a:solidFill>
              <a:srgbClr val="11182C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95487" y="2710841"/>
            <a:ext cx="72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IL-37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3673" y="4609413"/>
            <a:ext cx="58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Ctrl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2895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894"/>
            <a:ext cx="8229600" cy="763337"/>
          </a:xfrm>
        </p:spPr>
        <p:txBody>
          <a:bodyPr/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104" y="1102231"/>
            <a:ext cx="8582526" cy="265429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1"/>
                </a:solidFill>
              </a:rPr>
              <a:t>Successful macrophage-specific retroviral gene transfer and long </a:t>
            </a:r>
            <a:r>
              <a:rPr lang="en-US" dirty="0">
                <a:solidFill>
                  <a:schemeClr val="accent1"/>
                </a:solidFill>
              </a:rPr>
              <a:t>term </a:t>
            </a:r>
            <a:r>
              <a:rPr lang="en-US" dirty="0" smtClean="0">
                <a:solidFill>
                  <a:schemeClr val="accent1"/>
                </a:solidFill>
              </a:rPr>
              <a:t>expression of IL-37 led to reduced atherosclerosis.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1"/>
                </a:solidFill>
              </a:rPr>
              <a:t>Macrophage-specific IL</a:t>
            </a:r>
            <a:r>
              <a:rPr lang="en-US" dirty="0">
                <a:solidFill>
                  <a:schemeClr val="accent1"/>
                </a:solidFill>
              </a:rPr>
              <a:t>-37 </a:t>
            </a:r>
            <a:r>
              <a:rPr lang="en-US" dirty="0" smtClean="0">
                <a:solidFill>
                  <a:schemeClr val="accent1"/>
                </a:solidFill>
              </a:rPr>
              <a:t>expression led to: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349" t="2860" r="-3152" b="-3694"/>
          <a:stretch/>
        </p:blipFill>
        <p:spPr>
          <a:xfrm>
            <a:off x="3167529" y="2740526"/>
            <a:ext cx="5709101" cy="3649579"/>
          </a:xfrm>
          <a:prstGeom prst="rect">
            <a:avLst/>
          </a:prstGeom>
          <a:solidFill>
            <a:srgbClr val="FFFFFF"/>
          </a:solidFill>
          <a:ln>
            <a:solidFill>
              <a:srgbClr val="222F59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87158" y="2850675"/>
            <a:ext cx="30881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1520" lvl="1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200" dirty="0">
                <a:solidFill>
                  <a:schemeClr val="tx2"/>
                </a:solidFill>
              </a:rPr>
              <a:t>Suppression of inflammation </a:t>
            </a:r>
            <a:endParaRPr lang="en-US" sz="2200" dirty="0" smtClean="0">
              <a:solidFill>
                <a:schemeClr val="tx2"/>
              </a:solidFill>
            </a:endParaRPr>
          </a:p>
          <a:p>
            <a:pPr marL="731520" lvl="1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200" dirty="0" smtClean="0">
                <a:solidFill>
                  <a:schemeClr val="tx2"/>
                </a:solidFill>
              </a:rPr>
              <a:t>Reduction </a:t>
            </a:r>
            <a:r>
              <a:rPr lang="en-US" sz="2200" dirty="0">
                <a:solidFill>
                  <a:schemeClr val="tx2"/>
                </a:solidFill>
              </a:rPr>
              <a:t>of cholesterol </a:t>
            </a:r>
            <a:r>
              <a:rPr lang="en-US" sz="2200" dirty="0" smtClean="0">
                <a:solidFill>
                  <a:schemeClr val="tx2"/>
                </a:solidFill>
              </a:rPr>
              <a:t>uptake</a:t>
            </a:r>
            <a:endParaRPr lang="en-US" sz="2200" dirty="0">
              <a:solidFill>
                <a:schemeClr val="tx2"/>
              </a:solidFill>
            </a:endParaRPr>
          </a:p>
          <a:p>
            <a:pPr marL="731520" lvl="1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200" dirty="0">
                <a:solidFill>
                  <a:schemeClr val="tx2"/>
                </a:solidFill>
              </a:rPr>
              <a:t>Inhibition of macrophage </a:t>
            </a:r>
            <a:r>
              <a:rPr lang="en-US" sz="2200" dirty="0" smtClean="0">
                <a:solidFill>
                  <a:schemeClr val="tx2"/>
                </a:solidFill>
              </a:rPr>
              <a:t>transmigration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5506674" y="3057123"/>
            <a:ext cx="923537" cy="1316586"/>
            <a:chOff x="5506674" y="3057123"/>
            <a:chExt cx="923537" cy="1316586"/>
          </a:xfrm>
        </p:grpSpPr>
        <p:sp>
          <p:nvSpPr>
            <p:cNvPr id="7" name="TextBox 6"/>
            <p:cNvSpPr txBox="1"/>
            <p:nvPr/>
          </p:nvSpPr>
          <p:spPr>
            <a:xfrm>
              <a:off x="5533410" y="3073240"/>
              <a:ext cx="89680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IL-37</a:t>
              </a:r>
              <a:endParaRPr lang="en-US" b="1" dirty="0"/>
            </a:p>
          </p:txBody>
        </p:sp>
        <p:sp>
          <p:nvSpPr>
            <p:cNvPr id="8" name="Bent-Up Arrow 7"/>
            <p:cNvSpPr/>
            <p:nvPr/>
          </p:nvSpPr>
          <p:spPr>
            <a:xfrm rot="16200000" flipH="1">
              <a:off x="5584204" y="3391782"/>
              <a:ext cx="367430" cy="469012"/>
            </a:xfrm>
            <a:prstGeom prst="bentUpArrow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inus 8"/>
            <p:cNvSpPr/>
            <p:nvPr/>
          </p:nvSpPr>
          <p:spPr>
            <a:xfrm>
              <a:off x="5506674" y="3057123"/>
              <a:ext cx="134801" cy="1316586"/>
            </a:xfrm>
            <a:prstGeom prst="mathMinus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555999" y="5799412"/>
            <a:ext cx="2231413" cy="545555"/>
            <a:chOff x="3555999" y="5799412"/>
            <a:chExt cx="2231413" cy="545555"/>
          </a:xfrm>
        </p:grpSpPr>
        <p:sp>
          <p:nvSpPr>
            <p:cNvPr id="10" name="TextBox 9"/>
            <p:cNvSpPr txBox="1"/>
            <p:nvPr/>
          </p:nvSpPr>
          <p:spPr>
            <a:xfrm>
              <a:off x="3555999" y="5975635"/>
              <a:ext cx="89680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IL-37</a:t>
              </a:r>
              <a:endParaRPr lang="en-US" b="1" dirty="0"/>
            </a:p>
          </p:txBody>
        </p:sp>
        <p:sp>
          <p:nvSpPr>
            <p:cNvPr id="11" name="Bent-Up Arrow 10"/>
            <p:cNvSpPr/>
            <p:nvPr/>
          </p:nvSpPr>
          <p:spPr>
            <a:xfrm>
              <a:off x="4452800" y="5812780"/>
              <a:ext cx="776932" cy="391484"/>
            </a:xfrm>
            <a:prstGeom prst="bentUpArrow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inus 11"/>
            <p:cNvSpPr/>
            <p:nvPr/>
          </p:nvSpPr>
          <p:spPr>
            <a:xfrm rot="5400000">
              <a:off x="5061718" y="5208520"/>
              <a:ext cx="134801" cy="1316586"/>
            </a:xfrm>
            <a:prstGeom prst="mathMinus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971975" y="4938213"/>
            <a:ext cx="896801" cy="1451892"/>
            <a:chOff x="7971975" y="4938213"/>
            <a:chExt cx="896801" cy="1451892"/>
          </a:xfrm>
        </p:grpSpPr>
        <p:sp>
          <p:nvSpPr>
            <p:cNvPr id="13" name="TextBox 12"/>
            <p:cNvSpPr txBox="1"/>
            <p:nvPr/>
          </p:nvSpPr>
          <p:spPr>
            <a:xfrm>
              <a:off x="7971975" y="6020773"/>
              <a:ext cx="89680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IL-37</a:t>
              </a:r>
              <a:endParaRPr lang="en-US" b="1" dirty="0"/>
            </a:p>
          </p:txBody>
        </p:sp>
        <p:sp>
          <p:nvSpPr>
            <p:cNvPr id="14" name="Bent-Up Arrow 13"/>
            <p:cNvSpPr/>
            <p:nvPr/>
          </p:nvSpPr>
          <p:spPr>
            <a:xfrm rot="5400000" flipH="1" flipV="1">
              <a:off x="8279780" y="5582067"/>
              <a:ext cx="507952" cy="359393"/>
            </a:xfrm>
            <a:prstGeom prst="bentUpArrow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inus 14"/>
            <p:cNvSpPr/>
            <p:nvPr/>
          </p:nvSpPr>
          <p:spPr>
            <a:xfrm flipV="1">
              <a:off x="8331226" y="4938213"/>
              <a:ext cx="134801" cy="1316586"/>
            </a:xfrm>
            <a:prstGeom prst="mathMinus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560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11076"/>
            <a:ext cx="6637421" cy="66374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72984"/>
            <a:ext cx="9144000" cy="770016"/>
          </a:xfrm>
        </p:spPr>
        <p:txBody>
          <a:bodyPr/>
          <a:lstStyle/>
          <a:p>
            <a:pPr algn="ctr"/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33184"/>
            <a:ext cx="3336087" cy="5719329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 smtClean="0"/>
              <a:t>Main player: </a:t>
            </a:r>
          </a:p>
          <a:p>
            <a:pPr lvl="1"/>
            <a:r>
              <a:rPr lang="en-US" sz="1800" b="1" dirty="0" smtClean="0"/>
              <a:t>Sara McCurdy</a:t>
            </a:r>
          </a:p>
          <a:p>
            <a:pPr lvl="1"/>
            <a:endParaRPr lang="en-US" sz="1800" b="1" dirty="0"/>
          </a:p>
          <a:p>
            <a:pPr marL="0" indent="0">
              <a:buNone/>
            </a:pPr>
            <a:r>
              <a:rPr lang="en-US" sz="1800" b="1" dirty="0" smtClean="0"/>
              <a:t>Collaborator:</a:t>
            </a:r>
          </a:p>
          <a:p>
            <a:pPr lvl="1"/>
            <a:r>
              <a:rPr lang="en-US" sz="1800" dirty="0" smtClean="0"/>
              <a:t>Elaine Raines</a:t>
            </a:r>
          </a:p>
          <a:p>
            <a:pPr lvl="2"/>
            <a:r>
              <a:rPr lang="en-US" sz="1600" dirty="0" smtClean="0"/>
              <a:t>University of </a:t>
            </a:r>
          </a:p>
          <a:p>
            <a:pPr marL="548640" lvl="2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Washington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b="1" dirty="0" smtClean="0"/>
              <a:t>Other Lab Members:</a:t>
            </a:r>
          </a:p>
          <a:p>
            <a:pPr marL="449263" indent="-182563"/>
            <a:r>
              <a:rPr lang="en-US" sz="1800" b="1" dirty="0" smtClean="0"/>
              <a:t>Yvonne Baumer</a:t>
            </a:r>
          </a:p>
          <a:p>
            <a:pPr marL="449263" indent="-182563"/>
            <a:r>
              <a:rPr lang="en-US" sz="1800" dirty="0" smtClean="0"/>
              <a:t>Emma Toulmin</a:t>
            </a:r>
          </a:p>
          <a:p>
            <a:pPr marL="449263" indent="-182563"/>
            <a:r>
              <a:rPr lang="en-US" sz="1800" dirty="0" smtClean="0"/>
              <a:t>Monica Montgomery</a:t>
            </a:r>
          </a:p>
          <a:p>
            <a:pPr marL="449263" indent="-182563"/>
            <a:r>
              <a:rPr lang="en-US" sz="1800" dirty="0" smtClean="0"/>
              <a:t>Whitney Regan</a:t>
            </a:r>
          </a:p>
          <a:p>
            <a:pPr marL="449263" indent="-182563"/>
            <a:r>
              <a:rPr lang="en-US" sz="1800" dirty="0" smtClean="0"/>
              <a:t>Eric Collier</a:t>
            </a:r>
          </a:p>
          <a:p>
            <a:pPr marL="266700" indent="0">
              <a:buNone/>
            </a:pPr>
            <a:endParaRPr lang="en-US" sz="1800" dirty="0" smtClean="0"/>
          </a:p>
          <a:p>
            <a:pPr marL="26670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266" y="5613083"/>
            <a:ext cx="1039430" cy="1039430"/>
          </a:xfrm>
          <a:prstGeom prst="rect">
            <a:avLst/>
          </a:prstGeom>
        </p:spPr>
      </p:pic>
      <p:pic>
        <p:nvPicPr>
          <p:cNvPr id="10" name="Picture 9" descr="group picture2.jpg"/>
          <p:cNvPicPr>
            <a:picLocks noChangeAspect="1"/>
          </p:cNvPicPr>
          <p:nvPr/>
        </p:nvPicPr>
        <p:blipFill rotWithShape="1">
          <a:blip r:embed="rId4"/>
          <a:srcRect l="11442" t="22797" r="10338" b="23980"/>
          <a:stretch/>
        </p:blipFill>
        <p:spPr>
          <a:xfrm>
            <a:off x="3223814" y="1803179"/>
            <a:ext cx="5380270" cy="3297548"/>
          </a:xfrm>
          <a:prstGeom prst="rect">
            <a:avLst/>
          </a:prstGeom>
          <a:ln>
            <a:solidFill>
              <a:srgbClr val="11182C"/>
            </a:solidFill>
          </a:ln>
        </p:spPr>
      </p:pic>
    </p:spTree>
    <p:extLst>
      <p:ext uri="{BB962C8B-B14F-4D97-AF65-F5344CB8AC3E}">
        <p14:creationId xmlns:p14="http://schemas.microsoft.com/office/powerpoint/2010/main" val="399148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Calibri" pitchFamily="34" charset="0"/>
              </a:rPr>
              <a:t>Smad3 binds IL-37 – mediating protective effects</a:t>
            </a:r>
            <a:endParaRPr lang="en-US" sz="3200" dirty="0">
              <a:latin typeface="Calibri" pitchFamily="34" charset="0"/>
            </a:endParaRPr>
          </a:p>
        </p:txBody>
      </p:sp>
      <p:pic>
        <p:nvPicPr>
          <p:cNvPr id="5" name="Picture 4" descr="Screen shot 2014-04-14 at 12.01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532"/>
            <a:ext cx="9144000" cy="3265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6293" y="6468533"/>
            <a:ext cx="2627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</a:rPr>
              <a:t>Nold</a:t>
            </a:r>
            <a:r>
              <a:rPr lang="en-US" dirty="0" smtClean="0">
                <a:latin typeface="Calibri" pitchFamily="34" charset="0"/>
              </a:rPr>
              <a:t> et al., Nature, 2010)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542" y="4893733"/>
            <a:ext cx="82155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Smad3 and IL-37 co-localization.</a:t>
            </a:r>
          </a:p>
          <a:p>
            <a:pPr marL="342900" indent="-342900">
              <a:buAutoNum type="alphaLcPeriod"/>
            </a:pP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IL-37 pull down blotted for Smad3 shows direct binding.</a:t>
            </a:r>
          </a:p>
          <a:p>
            <a:pPr marL="342900" indent="-342900">
              <a:buAutoNum type="alphaLcPeriod"/>
            </a:pP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Smad3 inhibitor (SIS3) causes reversal of protective effects of IL-37 against inflammation.</a:t>
            </a:r>
            <a:endParaRPr lang="en-US" sz="21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45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8109"/>
            <a:ext cx="8229600" cy="4551946"/>
          </a:xfrm>
        </p:spPr>
        <p:txBody>
          <a:bodyPr>
            <a:norm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en-US" sz="2600" dirty="0" smtClean="0">
                <a:solidFill>
                  <a:schemeClr val="accent1"/>
                </a:solidFill>
              </a:rPr>
              <a:t>Macrophage-specific IL-37 expression leads to reduced inflammation and reduced cholesterol uptake </a:t>
            </a:r>
            <a:r>
              <a:rPr lang="en-US" sz="2600" i="1" dirty="0" smtClean="0">
                <a:solidFill>
                  <a:schemeClr val="accent1"/>
                </a:solidFill>
              </a:rPr>
              <a:t>in vitro, </a:t>
            </a:r>
            <a:r>
              <a:rPr lang="en-US" sz="2600" dirty="0" smtClean="0">
                <a:solidFill>
                  <a:schemeClr val="accent1"/>
                </a:solidFill>
              </a:rPr>
              <a:t>promising for preventing atherosclerosis</a:t>
            </a:r>
            <a:r>
              <a:rPr lang="en-US" sz="2600" i="1" dirty="0" smtClean="0">
                <a:solidFill>
                  <a:schemeClr val="accent1"/>
                </a:solidFill>
              </a:rPr>
              <a:t>.</a:t>
            </a:r>
            <a:endParaRPr lang="en-US" sz="2600" dirty="0" smtClean="0">
              <a:solidFill>
                <a:schemeClr val="accent1"/>
              </a:solidFill>
            </a:endParaRPr>
          </a:p>
          <a:p>
            <a:pPr marL="0" indent="0">
              <a:spcAft>
                <a:spcPts val="2400"/>
              </a:spcAft>
              <a:buNone/>
            </a:pPr>
            <a:r>
              <a:rPr lang="en-US" sz="2600" dirty="0" smtClean="0">
                <a:solidFill>
                  <a:srgbClr val="B72E26"/>
                </a:solidFill>
              </a:rPr>
              <a:t>BMT of IL-37-transduced HSC into atherosclerosis-prone ldlr</a:t>
            </a:r>
            <a:r>
              <a:rPr lang="en-US" sz="2600" baseline="30000" dirty="0" smtClean="0">
                <a:solidFill>
                  <a:srgbClr val="B72E26"/>
                </a:solidFill>
              </a:rPr>
              <a:t>-/-</a:t>
            </a:r>
            <a:r>
              <a:rPr lang="en-US" sz="2600" dirty="0" smtClean="0">
                <a:solidFill>
                  <a:srgbClr val="B72E26"/>
                </a:solidFill>
              </a:rPr>
              <a:t> mice leads to decreased plaque development, confirming its protective effects </a:t>
            </a:r>
            <a:r>
              <a:rPr lang="en-US" sz="2600" i="1" dirty="0" smtClean="0">
                <a:solidFill>
                  <a:srgbClr val="B72E26"/>
                </a:solidFill>
              </a:rPr>
              <a:t>in vivo</a:t>
            </a:r>
            <a:r>
              <a:rPr lang="en-US" sz="2600" dirty="0" smtClean="0">
                <a:solidFill>
                  <a:srgbClr val="B72E26"/>
                </a:solidFill>
              </a:rPr>
              <a:t>.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en-US" sz="2600" dirty="0" smtClean="0">
                <a:solidFill>
                  <a:schemeClr val="accent1"/>
                </a:solidFill>
              </a:rPr>
              <a:t>Systemic inflammatory gene and protein expression decreased </a:t>
            </a:r>
            <a:r>
              <a:rPr lang="en-US" sz="2600" i="1" dirty="0" smtClean="0">
                <a:solidFill>
                  <a:schemeClr val="accent1"/>
                </a:solidFill>
              </a:rPr>
              <a:t>in vivo</a:t>
            </a:r>
            <a:r>
              <a:rPr lang="en-US" sz="2600" dirty="0" smtClean="0">
                <a:solidFill>
                  <a:schemeClr val="accent1"/>
                </a:solidFill>
              </a:rPr>
              <a:t> by macrophage IL-37 expression.</a:t>
            </a:r>
          </a:p>
          <a:p>
            <a:pPr lvl="1">
              <a:spcAft>
                <a:spcPts val="2400"/>
              </a:spcAft>
            </a:pPr>
            <a:endParaRPr lang="en-US" dirty="0" smtClean="0">
              <a:solidFill>
                <a:schemeClr val="tx2"/>
              </a:solidFill>
            </a:endParaRPr>
          </a:p>
          <a:p>
            <a:pPr lvl="1">
              <a:spcAft>
                <a:spcPts val="24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4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B72E26"/>
                </a:solidFill>
              </a:rPr>
              <a:t>Macrophages Drive Atherogenesis</a:t>
            </a:r>
            <a:endParaRPr lang="en-US" dirty="0">
              <a:solidFill>
                <a:srgbClr val="B72E2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1979" y="6585857"/>
            <a:ext cx="17620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</a:t>
            </a:r>
            <a:r>
              <a:rPr lang="en-US" sz="1000" dirty="0" err="1" smtClean="0"/>
              <a:t>Ougrinovskaia</a:t>
            </a:r>
            <a:r>
              <a:rPr lang="en-US" sz="1000" dirty="0" smtClean="0"/>
              <a:t> </a:t>
            </a:r>
            <a:r>
              <a:rPr lang="en-US" sz="1000" i="1" dirty="0" smtClean="0"/>
              <a:t>et al.</a:t>
            </a:r>
            <a:r>
              <a:rPr lang="en-US" sz="1000" dirty="0" smtClean="0"/>
              <a:t>, 2010)</a:t>
            </a:r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24" t="828" r="3010" b="970"/>
          <a:stretch/>
        </p:blipFill>
        <p:spPr>
          <a:xfrm>
            <a:off x="4389886" y="1823357"/>
            <a:ext cx="4260491" cy="435247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2018" y="1823357"/>
            <a:ext cx="3872666" cy="4352472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rgbClr val="324680"/>
                </a:solidFill>
              </a:rPr>
              <a:t>Macrophages are involved in all stages of atherosclerosis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B72E26"/>
                </a:solidFill>
              </a:rPr>
              <a:t>Can account for up to 40% of the mass of the plaque.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rgbClr val="324680"/>
                </a:solidFill>
              </a:rPr>
              <a:t>Take </a:t>
            </a:r>
            <a:r>
              <a:rPr lang="en-US" sz="2000" dirty="0">
                <a:solidFill>
                  <a:srgbClr val="324680"/>
                </a:solidFill>
              </a:rPr>
              <a:t>up modified lipids and become foam cells</a:t>
            </a:r>
            <a:endParaRPr lang="en-US" sz="2000" dirty="0">
              <a:solidFill>
                <a:schemeClr val="accent1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rgbClr val="B72E26"/>
                </a:solidFill>
              </a:rPr>
              <a:t>Promote inflammation and </a:t>
            </a:r>
            <a:r>
              <a:rPr lang="en-US" sz="2000" dirty="0" err="1" smtClean="0">
                <a:solidFill>
                  <a:srgbClr val="B72E26"/>
                </a:solidFill>
              </a:rPr>
              <a:t>chemotaxis</a:t>
            </a:r>
            <a:r>
              <a:rPr lang="en-US" sz="2000" dirty="0" smtClean="0">
                <a:solidFill>
                  <a:srgbClr val="B72E26"/>
                </a:solidFill>
              </a:rPr>
              <a:t> of immune cells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chemeClr val="accent1"/>
                </a:solidFill>
              </a:rPr>
              <a:t>Secrete enzymes such as proteases that destabilize the plaque</a:t>
            </a:r>
          </a:p>
        </p:txBody>
      </p:sp>
    </p:spTree>
    <p:extLst>
      <p:ext uri="{BB962C8B-B14F-4D97-AF65-F5344CB8AC3E}">
        <p14:creationId xmlns:p14="http://schemas.microsoft.com/office/powerpoint/2010/main" val="350913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rgbClr val="B72E26"/>
                </a:solidFill>
              </a:rPr>
              <a:t>Speculations </a:t>
            </a:r>
            <a:r>
              <a:rPr lang="en-US" sz="2800" dirty="0">
                <a:solidFill>
                  <a:srgbClr val="B72E26"/>
                </a:solidFill>
              </a:rPr>
              <a:t>on </a:t>
            </a:r>
            <a:r>
              <a:rPr lang="en-US" sz="2800" dirty="0" err="1">
                <a:solidFill>
                  <a:srgbClr val="B72E26"/>
                </a:solidFill>
              </a:rPr>
              <a:t>athero</a:t>
            </a:r>
            <a:r>
              <a:rPr lang="en-US" sz="2800" dirty="0">
                <a:solidFill>
                  <a:srgbClr val="B72E26"/>
                </a:solidFill>
              </a:rPr>
              <a:t>-protective mechanism of macrophage-expressed IL-37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4212"/>
            <a:ext cx="8229600" cy="5200316"/>
          </a:xfrm>
        </p:spPr>
        <p:txBody>
          <a:bodyPr>
            <a:normAutofit fontScale="92500"/>
          </a:bodyPr>
          <a:lstStyle/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tx2"/>
                </a:solidFill>
              </a:rPr>
              <a:t>Expression of the various macrophage cytokines observed </a:t>
            </a:r>
            <a:r>
              <a:rPr lang="en-US" i="1" dirty="0" smtClean="0">
                <a:solidFill>
                  <a:schemeClr val="tx2"/>
                </a:solidFill>
              </a:rPr>
              <a:t>in vitro</a:t>
            </a:r>
            <a:r>
              <a:rPr lang="en-US" dirty="0" smtClean="0">
                <a:solidFill>
                  <a:schemeClr val="tx2"/>
                </a:solidFill>
              </a:rPr>
              <a:t> may have been altered </a:t>
            </a:r>
            <a:r>
              <a:rPr lang="en-US" i="1" dirty="0" smtClean="0">
                <a:solidFill>
                  <a:schemeClr val="tx2"/>
                </a:solidFill>
              </a:rPr>
              <a:t>in vivo</a:t>
            </a:r>
            <a:r>
              <a:rPr lang="en-US" dirty="0" smtClean="0">
                <a:solidFill>
                  <a:schemeClr val="tx2"/>
                </a:solidFill>
              </a:rPr>
              <a:t>, difficult to measure</a:t>
            </a:r>
            <a:r>
              <a:rPr lang="en-US" i="1" dirty="0" smtClean="0">
                <a:solidFill>
                  <a:schemeClr val="tx2"/>
                </a:solidFill>
              </a:rPr>
              <a:t>.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accent1"/>
                </a:solidFill>
              </a:rPr>
              <a:t>Although relative macrophage plaque content was unchanged, reduced transmigration was likely a contributing factor of reduced plaque development early in the disease process.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rgbClr val="BA432D"/>
                </a:solidFill>
              </a:rPr>
              <a:t>Reduced macrophage cholesterol uptake may have also indirectly reduced inflammatory response and led to reduced foam cell formation </a:t>
            </a:r>
            <a:r>
              <a:rPr lang="en-US" i="1" dirty="0" smtClean="0">
                <a:solidFill>
                  <a:srgbClr val="BA432D"/>
                </a:solidFill>
              </a:rPr>
              <a:t>in vivo </a:t>
            </a:r>
            <a:r>
              <a:rPr lang="en-US" i="1" dirty="0" smtClean="0">
                <a:solidFill>
                  <a:srgbClr val="BA432D"/>
                </a:solidFill>
                <a:sym typeface="Wingdings"/>
              </a:rPr>
              <a:t></a:t>
            </a:r>
            <a:r>
              <a:rPr lang="en-US" i="1" dirty="0" smtClean="0">
                <a:solidFill>
                  <a:srgbClr val="BA432D"/>
                </a:solidFill>
              </a:rPr>
              <a:t> </a:t>
            </a:r>
            <a:r>
              <a:rPr lang="en-US" dirty="0" smtClean="0">
                <a:solidFill>
                  <a:srgbClr val="BA432D"/>
                </a:solidFill>
              </a:rPr>
              <a:t>reduced plaque development.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accent1"/>
                </a:solidFill>
              </a:rPr>
              <a:t>EGFP staining of aortic root plaque sections was more prominent than IL-37 staining, potentially due to the reduced tendency of IL-37-expressing cells to infiltrate into the plaque.</a:t>
            </a:r>
          </a:p>
          <a:p>
            <a:pPr>
              <a:spcAft>
                <a:spcPts val="1800"/>
              </a:spcAft>
            </a:pPr>
            <a:endParaRPr lang="en-US" sz="2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7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1"/>
                </a:solidFill>
              </a:rPr>
              <a:t>Macrophage-specific expression of IL-37 effectively reduced inflammation – potential therapeutic value for other inflammatory diseases.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2"/>
                </a:solidFill>
              </a:rPr>
              <a:t>Future for atherosclerosis - investigate specific effects of IL-37 on the expression of plaque destabilizing enzymes.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1"/>
                </a:solidFill>
              </a:rPr>
              <a:t>Determine the contribution of intra- or extra-cellular IL-37 expression to its </a:t>
            </a:r>
            <a:r>
              <a:rPr lang="en-US" dirty="0" err="1" smtClean="0">
                <a:solidFill>
                  <a:schemeClr val="accent1"/>
                </a:solidFill>
              </a:rPr>
              <a:t>athero</a:t>
            </a:r>
            <a:r>
              <a:rPr lang="en-US" dirty="0" smtClean="0">
                <a:solidFill>
                  <a:schemeClr val="accent1"/>
                </a:solidFill>
              </a:rPr>
              <a:t>-protective mechanism.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R</a:t>
            </a:r>
            <a:r>
              <a:rPr lang="en-US" dirty="0" smtClean="0">
                <a:solidFill>
                  <a:schemeClr val="tx2"/>
                </a:solidFill>
              </a:rPr>
              <a:t>etroviral gene therapy still needs optimization. Targeted delivery of IL-37 to inflamed endothelium may help reduce atherosclerosis development in the future.</a:t>
            </a:r>
          </a:p>
        </p:txBody>
      </p:sp>
    </p:spTree>
    <p:extLst>
      <p:ext uri="{BB962C8B-B14F-4D97-AF65-F5344CB8AC3E}">
        <p14:creationId xmlns:p14="http://schemas.microsoft.com/office/powerpoint/2010/main" val="173180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301"/>
            <a:ext cx="8229600" cy="81452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Macrophage Inflammatory Signaling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392" t="-1581" r="-1135" b="-1240"/>
          <a:stretch/>
        </p:blipFill>
        <p:spPr>
          <a:xfrm>
            <a:off x="1136386" y="1290060"/>
            <a:ext cx="6875494" cy="5182218"/>
          </a:xfrm>
          <a:ln>
            <a:solidFill>
              <a:schemeClr val="tx1">
                <a:lumMod val="50000"/>
              </a:schemeClr>
            </a:solidFill>
          </a:ln>
        </p:spPr>
      </p:pic>
      <p:grpSp>
        <p:nvGrpSpPr>
          <p:cNvPr id="37" name="Group 36"/>
          <p:cNvGrpSpPr/>
          <p:nvPr/>
        </p:nvGrpSpPr>
        <p:grpSpPr>
          <a:xfrm>
            <a:off x="5891818" y="1524464"/>
            <a:ext cx="1611876" cy="586084"/>
            <a:chOff x="6110854" y="1792750"/>
            <a:chExt cx="1611876" cy="586084"/>
          </a:xfrm>
        </p:grpSpPr>
        <p:sp>
          <p:nvSpPr>
            <p:cNvPr id="23" name="Oval 22"/>
            <p:cNvSpPr/>
            <p:nvPr/>
          </p:nvSpPr>
          <p:spPr>
            <a:xfrm>
              <a:off x="6697756" y="1922098"/>
              <a:ext cx="1024974" cy="456736"/>
            </a:xfrm>
            <a:prstGeom prst="ellipse">
              <a:avLst/>
            </a:prstGeom>
            <a:solidFill>
              <a:srgbClr val="00A302"/>
            </a:solidFill>
            <a:ln w="28575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IL-37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25" name="Straight Connector 24"/>
            <p:cNvCxnSpPr>
              <a:stCxn id="23" idx="2"/>
            </p:cNvCxnSpPr>
            <p:nvPr/>
          </p:nvCxnSpPr>
          <p:spPr>
            <a:xfrm flipH="1" flipV="1">
              <a:off x="6188842" y="1927203"/>
              <a:ext cx="508914" cy="223263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110854" y="1792750"/>
              <a:ext cx="128122" cy="258696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4656950" y="4233159"/>
            <a:ext cx="1660014" cy="1537306"/>
            <a:chOff x="4656950" y="4233159"/>
            <a:chExt cx="1660014" cy="1537306"/>
          </a:xfrm>
        </p:grpSpPr>
        <p:grpSp>
          <p:nvGrpSpPr>
            <p:cNvPr id="22" name="Group 21"/>
            <p:cNvGrpSpPr/>
            <p:nvPr/>
          </p:nvGrpSpPr>
          <p:grpSpPr>
            <a:xfrm>
              <a:off x="4656950" y="4233159"/>
              <a:ext cx="1660014" cy="1537306"/>
              <a:chOff x="4656950" y="4467099"/>
              <a:chExt cx="1660014" cy="1537306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5002323" y="4667617"/>
                <a:ext cx="1024974" cy="1336788"/>
                <a:chOff x="5002323" y="4667617"/>
                <a:chExt cx="1024974" cy="1336788"/>
              </a:xfrm>
            </p:grpSpPr>
            <p:sp>
              <p:nvSpPr>
                <p:cNvPr id="5" name="Oval 4"/>
                <p:cNvSpPr/>
                <p:nvPr/>
              </p:nvSpPr>
              <p:spPr>
                <a:xfrm>
                  <a:off x="5002323" y="5547669"/>
                  <a:ext cx="1024974" cy="456736"/>
                </a:xfrm>
                <a:prstGeom prst="ellipse">
                  <a:avLst/>
                </a:prstGeom>
                <a:solidFill>
                  <a:srgbClr val="00A302"/>
                </a:solidFill>
                <a:ln w="28575" cmpd="sng"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chemeClr val="bg1"/>
                      </a:solidFill>
                    </a:rPr>
                    <a:t>IL-37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7" name="Elbow Connector 6"/>
                <p:cNvCxnSpPr>
                  <a:stCxn id="5" idx="0"/>
                </p:cNvCxnSpPr>
                <p:nvPr/>
              </p:nvCxnSpPr>
              <p:spPr>
                <a:xfrm rot="16200000" flipV="1">
                  <a:off x="4818542" y="4851400"/>
                  <a:ext cx="880052" cy="512485"/>
                </a:xfrm>
                <a:prstGeom prst="bentConnector3">
                  <a:avLst>
                    <a:gd name="adj1" fmla="val 32278"/>
                  </a:avLst>
                </a:prstGeom>
                <a:ln w="39116">
                  <a:solidFill>
                    <a:srgbClr val="0000FF"/>
                  </a:solidFill>
                  <a:tailEnd type="triangle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Rectangle 20"/>
              <p:cNvSpPr/>
              <p:nvPr/>
            </p:nvSpPr>
            <p:spPr>
              <a:xfrm>
                <a:off x="4656950" y="4467099"/>
                <a:ext cx="1660014" cy="200517"/>
              </a:xfrm>
              <a:prstGeom prst="rect">
                <a:avLst/>
              </a:prstGeom>
              <a:noFill/>
              <a:ln w="28575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Oval 2"/>
            <p:cNvSpPr/>
            <p:nvPr/>
          </p:nvSpPr>
          <p:spPr>
            <a:xfrm>
              <a:off x="5514811" y="5090934"/>
              <a:ext cx="635037" cy="222795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-1" y="6611779"/>
            <a:ext cx="3408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73C65"/>
                </a:solidFill>
              </a:rPr>
              <a:t>(Adapted from </a:t>
            </a:r>
            <a:r>
              <a:rPr lang="en-US" sz="1000" dirty="0" err="1" smtClean="0"/>
              <a:t>Tedgui</a:t>
            </a:r>
            <a:r>
              <a:rPr lang="en-US" sz="1000" dirty="0"/>
              <a:t> </a:t>
            </a:r>
            <a:r>
              <a:rPr lang="en-US" sz="1000" dirty="0" smtClean="0"/>
              <a:t>&amp; </a:t>
            </a:r>
            <a:r>
              <a:rPr lang="en-US" sz="1000" dirty="0" err="1" smtClean="0"/>
              <a:t>Mallat</a:t>
            </a:r>
            <a:r>
              <a:rPr lang="en-US" sz="1000" dirty="0" smtClean="0"/>
              <a:t>, </a:t>
            </a:r>
            <a:r>
              <a:rPr lang="en-US" sz="1000" i="1" dirty="0" err="1" smtClean="0"/>
              <a:t>Phys</a:t>
            </a:r>
            <a:r>
              <a:rPr lang="en-US" sz="1000" i="1" dirty="0" smtClean="0"/>
              <a:t> Rev, </a:t>
            </a:r>
            <a:r>
              <a:rPr lang="en-US" sz="1000" dirty="0" smtClean="0"/>
              <a:t>2006) </a:t>
            </a:r>
            <a:endParaRPr lang="en-US" sz="1000" dirty="0">
              <a:solidFill>
                <a:srgbClr val="073C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48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20" y="1454730"/>
            <a:ext cx="6858000" cy="515939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365760" y="334818"/>
            <a:ext cx="8412480" cy="1062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IL-37 Reduces Inflammatory Cytokine Secretion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9672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Preventing Atherosclerosis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349" t="2860" r="-3152" b="-3694"/>
          <a:stretch/>
        </p:blipFill>
        <p:spPr>
          <a:xfrm>
            <a:off x="1070815" y="1769732"/>
            <a:ext cx="6975641" cy="4459223"/>
          </a:xfrm>
          <a:prstGeom prst="rect">
            <a:avLst/>
          </a:prstGeom>
          <a:solidFill>
            <a:srgbClr val="FFFFFF"/>
          </a:solidFill>
          <a:ln>
            <a:solidFill>
              <a:srgbClr val="222F59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3921958" y="1854178"/>
            <a:ext cx="896801" cy="1554723"/>
            <a:chOff x="5533410" y="2792249"/>
            <a:chExt cx="896801" cy="1554723"/>
          </a:xfrm>
        </p:grpSpPr>
        <p:sp>
          <p:nvSpPr>
            <p:cNvPr id="7" name="Bent-Up Arrow 6"/>
            <p:cNvSpPr/>
            <p:nvPr/>
          </p:nvSpPr>
          <p:spPr>
            <a:xfrm rot="16200000" flipH="1">
              <a:off x="5412905" y="3207116"/>
              <a:ext cx="736763" cy="469012"/>
            </a:xfrm>
            <a:prstGeom prst="bentUpArrow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inus 7"/>
            <p:cNvSpPr/>
            <p:nvPr/>
          </p:nvSpPr>
          <p:spPr>
            <a:xfrm>
              <a:off x="5533410" y="3046503"/>
              <a:ext cx="134801" cy="1300469"/>
            </a:xfrm>
            <a:prstGeom prst="mathMinus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33410" y="2792249"/>
              <a:ext cx="89680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???</a:t>
              </a:r>
              <a:endParaRPr lang="en-US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99368" y="5646408"/>
            <a:ext cx="2231413" cy="545555"/>
            <a:chOff x="3555999" y="5799412"/>
            <a:chExt cx="2231413" cy="545555"/>
          </a:xfrm>
        </p:grpSpPr>
        <p:sp>
          <p:nvSpPr>
            <p:cNvPr id="10" name="TextBox 9"/>
            <p:cNvSpPr txBox="1"/>
            <p:nvPr/>
          </p:nvSpPr>
          <p:spPr>
            <a:xfrm>
              <a:off x="3555999" y="5975635"/>
              <a:ext cx="89680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???</a:t>
              </a:r>
              <a:endParaRPr lang="en-US" b="1" dirty="0"/>
            </a:p>
          </p:txBody>
        </p:sp>
        <p:sp>
          <p:nvSpPr>
            <p:cNvPr id="11" name="Bent-Up Arrow 10"/>
            <p:cNvSpPr/>
            <p:nvPr/>
          </p:nvSpPr>
          <p:spPr>
            <a:xfrm>
              <a:off x="4452800" y="5812780"/>
              <a:ext cx="776932" cy="391484"/>
            </a:xfrm>
            <a:prstGeom prst="bentUpArrow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inus 11"/>
            <p:cNvSpPr/>
            <p:nvPr/>
          </p:nvSpPr>
          <p:spPr>
            <a:xfrm rot="5400000">
              <a:off x="5061718" y="5208520"/>
              <a:ext cx="134801" cy="1316586"/>
            </a:xfrm>
            <a:prstGeom prst="mathMinus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968311" y="4563848"/>
            <a:ext cx="896801" cy="1451892"/>
            <a:chOff x="7971975" y="4938213"/>
            <a:chExt cx="896801" cy="1451892"/>
          </a:xfrm>
        </p:grpSpPr>
        <p:sp>
          <p:nvSpPr>
            <p:cNvPr id="14" name="TextBox 13"/>
            <p:cNvSpPr txBox="1"/>
            <p:nvPr/>
          </p:nvSpPr>
          <p:spPr>
            <a:xfrm>
              <a:off x="7971975" y="6020773"/>
              <a:ext cx="89680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???</a:t>
              </a:r>
              <a:endParaRPr lang="en-US" b="1" dirty="0"/>
            </a:p>
          </p:txBody>
        </p:sp>
        <p:sp>
          <p:nvSpPr>
            <p:cNvPr id="15" name="Bent-Up Arrow 14"/>
            <p:cNvSpPr/>
            <p:nvPr/>
          </p:nvSpPr>
          <p:spPr>
            <a:xfrm rot="5400000" flipH="1" flipV="1">
              <a:off x="8279780" y="5582067"/>
              <a:ext cx="507952" cy="359393"/>
            </a:xfrm>
            <a:prstGeom prst="bentUpArrow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inus 15"/>
            <p:cNvSpPr/>
            <p:nvPr/>
          </p:nvSpPr>
          <p:spPr>
            <a:xfrm flipV="1">
              <a:off x="8331226" y="4938213"/>
              <a:ext cx="134801" cy="1316586"/>
            </a:xfrm>
            <a:prstGeom prst="mathMinus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929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7618"/>
            <a:ext cx="8229600" cy="1024870"/>
          </a:xfrm>
        </p:spPr>
        <p:txBody>
          <a:bodyPr/>
          <a:lstStyle/>
          <a:p>
            <a:pPr algn="ctr"/>
            <a:r>
              <a:rPr lang="en-US" dirty="0" smtClean="0"/>
              <a:t>Interleukin-37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9668" y="1408086"/>
            <a:ext cx="5579069" cy="5135494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rgbClr val="324680"/>
                </a:solidFill>
              </a:rPr>
              <a:t>New member of the IL-1 family, 1 of 4 anti-inflammatory ligands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rgbClr val="AA2F22"/>
                </a:solidFill>
              </a:rPr>
              <a:t>Found in various tissues, but especially immune cells (monocytes)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rgbClr val="B72E26"/>
                </a:solidFill>
              </a:rPr>
              <a:t>Dual </a:t>
            </a:r>
            <a:r>
              <a:rPr lang="en-US" sz="2000" dirty="0">
                <a:solidFill>
                  <a:srgbClr val="B72E26"/>
                </a:solidFill>
              </a:rPr>
              <a:t>function cytokine: has both intra- and extra-cellular </a:t>
            </a:r>
            <a:r>
              <a:rPr lang="en-US" sz="2000" dirty="0" smtClean="0">
                <a:solidFill>
                  <a:srgbClr val="B72E26"/>
                </a:solidFill>
              </a:rPr>
              <a:t>functions</a:t>
            </a:r>
            <a:endParaRPr lang="en-US" sz="2000" dirty="0" smtClean="0">
              <a:solidFill>
                <a:srgbClr val="AA2F22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accent1"/>
                </a:solidFill>
              </a:rPr>
              <a:t>Expression associated with various inflammatory human </a:t>
            </a:r>
            <a:r>
              <a:rPr lang="en-US" sz="2000" dirty="0" smtClean="0">
                <a:solidFill>
                  <a:schemeClr val="accent1"/>
                </a:solidFill>
              </a:rPr>
              <a:t>diseases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</a:rPr>
              <a:t>No known mouse homolog, but active in the mouse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chemeClr val="accent1"/>
                </a:solidFill>
              </a:rPr>
              <a:t>IL-37 transgenic mouse protected from acute inflammation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41993" y="6543580"/>
            <a:ext cx="33328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(Adapted from </a:t>
            </a:r>
            <a:r>
              <a:rPr lang="en-US" sz="1000" dirty="0" err="1"/>
              <a:t>Borashi</a:t>
            </a:r>
            <a:r>
              <a:rPr lang="en-US" sz="1000" dirty="0"/>
              <a:t> </a:t>
            </a:r>
            <a:r>
              <a:rPr lang="en-US" sz="1000" i="1" dirty="0"/>
              <a:t>et al.</a:t>
            </a:r>
            <a:r>
              <a:rPr lang="en-US" sz="1000" dirty="0"/>
              <a:t>, 2011, </a:t>
            </a:r>
            <a:r>
              <a:rPr lang="en-US" sz="1000" dirty="0" err="1"/>
              <a:t>Eur</a:t>
            </a:r>
            <a:r>
              <a:rPr lang="en-US" sz="1000" dirty="0"/>
              <a:t> Cytokine </a:t>
            </a:r>
            <a:r>
              <a:rPr lang="en-US" sz="1000" dirty="0" err="1"/>
              <a:t>Netw</a:t>
            </a:r>
            <a:r>
              <a:rPr lang="en-US" sz="1000" dirty="0"/>
              <a:t>.)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192253" y="1459328"/>
            <a:ext cx="2590800" cy="4843928"/>
            <a:chOff x="6192253" y="1539536"/>
            <a:chExt cx="2590800" cy="48439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3488" t="3553" r="73685" b="20731"/>
            <a:stretch/>
          </p:blipFill>
          <p:spPr>
            <a:xfrm>
              <a:off x="6192253" y="1539536"/>
              <a:ext cx="2590800" cy="4843928"/>
            </a:xfrm>
            <a:prstGeom prst="rect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192253" y="1579640"/>
              <a:ext cx="2590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IL-37 bound to IL-18Rα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8274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7639" y="1570177"/>
            <a:ext cx="4741543" cy="4976087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chemeClr val="accent1"/>
                </a:solidFill>
              </a:rPr>
              <a:t>Protects against inflammation in </a:t>
            </a:r>
            <a:r>
              <a:rPr lang="en-US" sz="2000" dirty="0" err="1" smtClean="0">
                <a:solidFill>
                  <a:schemeClr val="accent1"/>
                </a:solidFill>
              </a:rPr>
              <a:t>Tg</a:t>
            </a:r>
            <a:r>
              <a:rPr lang="en-US" sz="2000" dirty="0" smtClean="0">
                <a:solidFill>
                  <a:schemeClr val="accent1"/>
                </a:solidFill>
              </a:rPr>
              <a:t> mouse model – sepsis, colitis and obesity-induced insulin-resistance.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rgbClr val="BA432D"/>
                </a:solidFill>
              </a:rPr>
              <a:t>Associated with various human inflammatory diseases – psoriasis, Lupus, RA, IBD, and HIV.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chemeClr val="accent1"/>
                </a:solidFill>
              </a:rPr>
              <a:t>Binds to IL-18Rα and SIGIRR to induce an anti-inflammatory response.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chemeClr val="tx2"/>
                </a:solidFill>
              </a:rPr>
              <a:t>Cleaved by Caspase1 for translocation to the nucleus to act as a transcription factor via Smad3.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chemeClr val="accent1"/>
                </a:solidFill>
              </a:rPr>
              <a:t>TGFβ/Smad3 pathway implicated in reduced lipid uptake and resolution of inflammation, potential for IL-37 to be anti-atherogenic.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387684"/>
            <a:ext cx="8229600" cy="989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Interleukin-37</a:t>
            </a:r>
            <a:endParaRPr lang="en-US" dirty="0"/>
          </a:p>
        </p:txBody>
      </p:sp>
      <p:pic>
        <p:nvPicPr>
          <p:cNvPr id="5" name="Picture 4" descr="IL-37 extracelluar mechanis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1909" r="2347"/>
          <a:stretch/>
        </p:blipFill>
        <p:spPr>
          <a:xfrm>
            <a:off x="5077283" y="1547086"/>
            <a:ext cx="3609518" cy="2737835"/>
          </a:xfrm>
          <a:prstGeom prst="rect">
            <a:avLst/>
          </a:prstGeom>
          <a:ln>
            <a:solidFill>
              <a:srgbClr val="222F59"/>
            </a:solidFill>
          </a:ln>
        </p:spPr>
      </p:pic>
      <p:pic>
        <p:nvPicPr>
          <p:cNvPr id="2" name="Picture 1" descr="Screen Shot 2015-11-14 at 7.39.47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6418" r="2347" b="2579"/>
          <a:stretch/>
        </p:blipFill>
        <p:spPr>
          <a:xfrm>
            <a:off x="5077283" y="4419919"/>
            <a:ext cx="3609518" cy="2154961"/>
          </a:xfrm>
          <a:prstGeom prst="rect">
            <a:avLst/>
          </a:prstGeom>
          <a:ln>
            <a:solidFill>
              <a:srgbClr val="222F59"/>
            </a:solidFill>
          </a:ln>
        </p:spPr>
      </p:pic>
      <p:sp>
        <p:nvSpPr>
          <p:cNvPr id="6" name="TextBox 5"/>
          <p:cNvSpPr txBox="1"/>
          <p:nvPr/>
        </p:nvSpPr>
        <p:spPr>
          <a:xfrm rot="5400000">
            <a:off x="8038599" y="5381991"/>
            <a:ext cx="15824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(</a:t>
            </a:r>
            <a:r>
              <a:rPr lang="en-US" sz="900" dirty="0" err="1" smtClean="0"/>
              <a:t>Bulau</a:t>
            </a:r>
            <a:r>
              <a:rPr lang="en-US" sz="900" dirty="0" smtClean="0"/>
              <a:t> </a:t>
            </a:r>
            <a:r>
              <a:rPr lang="en-US" sz="900" i="1" dirty="0" smtClean="0"/>
              <a:t>et al.</a:t>
            </a:r>
            <a:r>
              <a:rPr lang="en-US" sz="900" dirty="0" smtClean="0"/>
              <a:t>, </a:t>
            </a:r>
            <a:r>
              <a:rPr lang="en-US" sz="900" i="1" dirty="0" smtClean="0"/>
              <a:t>PNAS</a:t>
            </a:r>
            <a:r>
              <a:rPr lang="en-US" sz="900" dirty="0" smtClean="0"/>
              <a:t>, 2013)</a:t>
            </a:r>
            <a:endParaRPr lang="en-US" sz="900" dirty="0"/>
          </a:p>
        </p:txBody>
      </p:sp>
      <p:sp>
        <p:nvSpPr>
          <p:cNvPr id="9" name="TextBox 8"/>
          <p:cNvSpPr txBox="1"/>
          <p:nvPr/>
        </p:nvSpPr>
        <p:spPr>
          <a:xfrm rot="5400000">
            <a:off x="7768759" y="2798119"/>
            <a:ext cx="21221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(Adapted from </a:t>
            </a:r>
            <a:r>
              <a:rPr lang="en-US" sz="900" dirty="0" err="1" smtClean="0"/>
              <a:t>Dinarello</a:t>
            </a:r>
            <a:r>
              <a:rPr lang="en-US" sz="900" dirty="0" smtClean="0"/>
              <a:t>, </a:t>
            </a:r>
            <a:r>
              <a:rPr lang="en-US" sz="900" i="1" dirty="0" smtClean="0"/>
              <a:t>Blood</a:t>
            </a:r>
            <a:r>
              <a:rPr lang="en-US" sz="900" dirty="0" smtClean="0"/>
              <a:t>, 2011)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2737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77063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800000"/>
              </a:solidFill>
            </a:endParaRPr>
          </a:p>
          <a:p>
            <a:pPr>
              <a:spcAft>
                <a:spcPts val="600"/>
              </a:spcAft>
              <a:tabLst>
                <a:tab pos="976313" algn="l"/>
              </a:tabLst>
            </a:pPr>
            <a:r>
              <a:rPr lang="en-US" dirty="0" smtClean="0">
                <a:solidFill>
                  <a:schemeClr val="tx2"/>
                </a:solidFill>
              </a:rPr>
              <a:t>Express </a:t>
            </a:r>
            <a:r>
              <a:rPr lang="en-US" dirty="0">
                <a:solidFill>
                  <a:schemeClr val="tx2"/>
                </a:solidFill>
              </a:rPr>
              <a:t>IL-37b specifically in macrophages using </a:t>
            </a:r>
            <a:r>
              <a:rPr lang="en-US" dirty="0" smtClean="0">
                <a:solidFill>
                  <a:schemeClr val="tx2"/>
                </a:solidFill>
              </a:rPr>
              <a:t>retroviral </a:t>
            </a:r>
            <a:r>
              <a:rPr lang="en-US" dirty="0">
                <a:solidFill>
                  <a:schemeClr val="tx2"/>
                </a:solidFill>
              </a:rPr>
              <a:t>transduction of </a:t>
            </a:r>
            <a:r>
              <a:rPr lang="en-US" dirty="0" smtClean="0">
                <a:solidFill>
                  <a:schemeClr val="tx2"/>
                </a:solidFill>
              </a:rPr>
              <a:t>hematopoietic stem cells.</a:t>
            </a:r>
            <a:endParaRPr lang="en-US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  <a:tabLst>
                <a:tab pos="976313" algn="l"/>
              </a:tabLst>
            </a:pPr>
            <a:r>
              <a:rPr lang="en-US" dirty="0" smtClean="0">
                <a:solidFill>
                  <a:schemeClr val="accent1"/>
                </a:solidFill>
              </a:rPr>
              <a:t>Determine </a:t>
            </a:r>
            <a:r>
              <a:rPr lang="en-US" dirty="0">
                <a:solidFill>
                  <a:schemeClr val="accent1"/>
                </a:solidFill>
              </a:rPr>
              <a:t>the effects of macrophage-</a:t>
            </a:r>
            <a:r>
              <a:rPr lang="en-US" dirty="0" smtClean="0">
                <a:solidFill>
                  <a:schemeClr val="accent1"/>
                </a:solidFill>
              </a:rPr>
              <a:t>expressed </a:t>
            </a:r>
            <a:r>
              <a:rPr lang="en-US" dirty="0" smtClean="0">
                <a:solidFill>
                  <a:schemeClr val="accent1"/>
                </a:solidFill>
              </a:rPr>
              <a:t>IL-37b </a:t>
            </a:r>
            <a:r>
              <a:rPr lang="en-US" dirty="0">
                <a:solidFill>
                  <a:schemeClr val="accent1"/>
                </a:solidFill>
              </a:rPr>
              <a:t>on inflammatory gene and protein </a:t>
            </a:r>
            <a:r>
              <a:rPr lang="en-US" dirty="0" smtClean="0">
                <a:solidFill>
                  <a:schemeClr val="accent1"/>
                </a:solidFill>
              </a:rPr>
              <a:t>expression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smtClean="0">
                <a:solidFill>
                  <a:schemeClr val="accent1"/>
                </a:solidFill>
              </a:rPr>
              <a:t>cholesterol </a:t>
            </a:r>
            <a:r>
              <a:rPr lang="en-US" dirty="0">
                <a:solidFill>
                  <a:schemeClr val="accent1"/>
                </a:solidFill>
              </a:rPr>
              <a:t>uptake and efflux, and </a:t>
            </a:r>
            <a:r>
              <a:rPr lang="en-US" dirty="0" smtClean="0">
                <a:solidFill>
                  <a:schemeClr val="accent1"/>
                </a:solidFill>
              </a:rPr>
              <a:t>macrophage </a:t>
            </a:r>
            <a:r>
              <a:rPr lang="en-US" dirty="0" smtClean="0">
                <a:solidFill>
                  <a:schemeClr val="accent1"/>
                </a:solidFill>
              </a:rPr>
              <a:t>transmigration</a:t>
            </a:r>
            <a:r>
              <a:rPr lang="en-US" dirty="0">
                <a:solidFill>
                  <a:schemeClr val="accent1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2"/>
                </a:solidFill>
              </a:rPr>
              <a:t>Investigate </a:t>
            </a:r>
            <a:r>
              <a:rPr lang="en-US" dirty="0">
                <a:solidFill>
                  <a:schemeClr val="tx2"/>
                </a:solidFill>
              </a:rPr>
              <a:t>the role of macrophage-expressed </a:t>
            </a:r>
            <a:r>
              <a:rPr lang="en-US" dirty="0" smtClean="0">
                <a:solidFill>
                  <a:schemeClr val="tx2"/>
                </a:solidFill>
              </a:rPr>
              <a:t>IL-37b </a:t>
            </a:r>
            <a:r>
              <a:rPr lang="en-US" dirty="0">
                <a:solidFill>
                  <a:schemeClr val="tx2"/>
                </a:solidFill>
              </a:rPr>
              <a:t>in a mouse model of atherosclerosis using bone </a:t>
            </a:r>
            <a:r>
              <a:rPr lang="en-US" dirty="0" smtClean="0">
                <a:solidFill>
                  <a:schemeClr val="tx2"/>
                </a:solidFill>
              </a:rPr>
              <a:t>marrow </a:t>
            </a:r>
            <a:r>
              <a:rPr lang="en-US" dirty="0">
                <a:solidFill>
                  <a:schemeClr val="tx2"/>
                </a:solidFill>
              </a:rPr>
              <a:t>transplantation of CD68S-IL-37b transduced </a:t>
            </a:r>
            <a:r>
              <a:rPr lang="en-US" dirty="0" smtClean="0">
                <a:solidFill>
                  <a:schemeClr val="tx2"/>
                </a:solidFill>
              </a:rPr>
              <a:t>HSC</a:t>
            </a:r>
            <a:r>
              <a:rPr lang="en-US" dirty="0">
                <a:solidFill>
                  <a:schemeClr val="tx2"/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20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HSC Transduction and BMT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" y="6611779"/>
            <a:ext cx="3408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11182C"/>
                </a:solidFill>
              </a:rPr>
              <a:t>(Adapted from </a:t>
            </a:r>
            <a:r>
              <a:rPr lang="en-US" sz="1000" dirty="0">
                <a:solidFill>
                  <a:srgbClr val="11182C"/>
                </a:solidFill>
              </a:rPr>
              <a:t>www.sfb684.med.uni-</a:t>
            </a:r>
            <a:r>
              <a:rPr lang="en-US" sz="1000" dirty="0" smtClean="0">
                <a:solidFill>
                  <a:srgbClr val="11182C"/>
                </a:solidFill>
              </a:rPr>
              <a:t>muenchen.de)</a:t>
            </a:r>
            <a:endParaRPr lang="en-US" sz="1000" dirty="0">
              <a:solidFill>
                <a:srgbClr val="11182C"/>
              </a:solidFill>
            </a:endParaRPr>
          </a:p>
        </p:txBody>
      </p:sp>
      <p:pic>
        <p:nvPicPr>
          <p:cNvPr id="7" name="Picture 6" descr="Figure 7 HSC BMT Schemat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5" y="1764632"/>
            <a:ext cx="8241585" cy="4371474"/>
          </a:xfrm>
          <a:prstGeom prst="rect">
            <a:avLst/>
          </a:prstGeom>
          <a:ln>
            <a:solidFill>
              <a:srgbClr val="324680"/>
            </a:solidFill>
          </a:ln>
        </p:spPr>
      </p:pic>
    </p:spTree>
    <p:extLst>
      <p:ext uri="{BB962C8B-B14F-4D97-AF65-F5344CB8AC3E}">
        <p14:creationId xmlns:p14="http://schemas.microsoft.com/office/powerpoint/2010/main" val="252849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Cloning Constructs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8800" y="4785360"/>
            <a:ext cx="8096962" cy="179324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200" dirty="0" err="1" smtClean="0">
                <a:solidFill>
                  <a:srgbClr val="324680"/>
                </a:solidFill>
              </a:rPr>
              <a:t>pCMV</a:t>
            </a:r>
            <a:r>
              <a:rPr lang="en-US" sz="2200" dirty="0" smtClean="0">
                <a:solidFill>
                  <a:srgbClr val="324680"/>
                </a:solidFill>
              </a:rPr>
              <a:t> vector used for amplifying IL-37b cDNA with </a:t>
            </a:r>
            <a:r>
              <a:rPr lang="en-US" sz="2200" dirty="0" err="1" smtClean="0">
                <a:solidFill>
                  <a:srgbClr val="324680"/>
                </a:solidFill>
              </a:rPr>
              <a:t>myc</a:t>
            </a:r>
            <a:r>
              <a:rPr lang="en-US" sz="2200" dirty="0" smtClean="0">
                <a:solidFill>
                  <a:srgbClr val="324680"/>
                </a:solidFill>
              </a:rPr>
              <a:t> and DDK tags. Primers designed with HindIII RE sites.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HindIII digest of PCR product used for cloning into CD68S retroviral vector.</a:t>
            </a:r>
            <a:endParaRPr lang="en-US" sz="2200" dirty="0">
              <a:solidFill>
                <a:schemeClr val="tx2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58800" y="1500129"/>
            <a:ext cx="3550653" cy="3047356"/>
            <a:chOff x="558800" y="1500129"/>
            <a:chExt cx="3550653" cy="3047356"/>
          </a:xfrm>
        </p:grpSpPr>
        <p:pic>
          <p:nvPicPr>
            <p:cNvPr id="6" name="Picture 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" t="573" r="52530" b="51621"/>
            <a:stretch/>
          </p:blipFill>
          <p:spPr>
            <a:xfrm>
              <a:off x="558800" y="1500129"/>
              <a:ext cx="3550653" cy="304735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3" name="Rectangle 2"/>
            <p:cNvSpPr/>
            <p:nvPr/>
          </p:nvSpPr>
          <p:spPr>
            <a:xfrm>
              <a:off x="680720" y="1540769"/>
              <a:ext cx="335280" cy="355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61281" y="1500128"/>
            <a:ext cx="4094481" cy="3062835"/>
            <a:chOff x="4591359" y="3624008"/>
            <a:chExt cx="3963361" cy="2964752"/>
          </a:xfrm>
        </p:grpSpPr>
        <p:pic>
          <p:nvPicPr>
            <p:cNvPr id="2" name="Picture 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7" t="49708" r="22502"/>
            <a:stretch/>
          </p:blipFill>
          <p:spPr>
            <a:xfrm>
              <a:off x="4591359" y="3624008"/>
              <a:ext cx="3963361" cy="296475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4699000" y="3664648"/>
              <a:ext cx="335280" cy="355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99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3">
      <a:dk1>
        <a:srgbClr val="222F59"/>
      </a:dk1>
      <a:lt1>
        <a:srgbClr val="FAFAEE"/>
      </a:lt1>
      <a:dk2>
        <a:srgbClr val="B72E26"/>
      </a:dk2>
      <a:lt2>
        <a:srgbClr val="E4E9EF"/>
      </a:lt2>
      <a:accent1>
        <a:srgbClr val="324680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11309</TotalTime>
  <Words>1137</Words>
  <Application>Microsoft Office PowerPoint</Application>
  <PresentationFormat>화면 슬라이드 쇼(4:3)</PresentationFormat>
  <Paragraphs>183</Paragraphs>
  <Slides>33</Slides>
  <Notes>12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34" baseType="lpstr">
      <vt:lpstr>Clarity</vt:lpstr>
      <vt:lpstr>PowerPoint 프레젠테이션</vt:lpstr>
      <vt:lpstr>Stages of Atherosclerosis</vt:lpstr>
      <vt:lpstr>Macrophages Drive Atherogenesis</vt:lpstr>
      <vt:lpstr>Preventing Atherosclerosis</vt:lpstr>
      <vt:lpstr>Interleukin-37</vt:lpstr>
      <vt:lpstr>PowerPoint 프레젠테이션</vt:lpstr>
      <vt:lpstr>Objectives</vt:lpstr>
      <vt:lpstr>HSC Transduction and BMT</vt:lpstr>
      <vt:lpstr>Cloning Constructs</vt:lpstr>
      <vt:lpstr>IL-37 Expression in vitro</vt:lpstr>
      <vt:lpstr>IL-37 Reduces Inflammatory Cytokine Secretion</vt:lpstr>
      <vt:lpstr>IL-37 Reduces Inflammatory Cytokine Secretion</vt:lpstr>
      <vt:lpstr>IL-37 Reduces Macrophage Transmigration</vt:lpstr>
      <vt:lpstr>PowerPoint 프레젠테이션</vt:lpstr>
      <vt:lpstr>Macrophage IL-37 Expression  Reduces Cholesterol Uptake</vt:lpstr>
      <vt:lpstr>Cholesterol Efflux is Unaltered by IL-37 Expression</vt:lpstr>
      <vt:lpstr>In vivo BMT Study</vt:lpstr>
      <vt:lpstr>PowerPoint 프레젠테이션</vt:lpstr>
      <vt:lpstr>IL-37 and EGFP Expression  in Transduced HSC used for BMT </vt:lpstr>
      <vt:lpstr>Circulating Cytokine Levels Post-HFD</vt:lpstr>
      <vt:lpstr>Correlation of Serum Cytokines  with IL-37 Levels </vt:lpstr>
      <vt:lpstr>Plaque Distribution in Aorta Reduced  by IL-37 Expression</vt:lpstr>
      <vt:lpstr>Aortic Root Plaque Area Reduced by IL-37</vt:lpstr>
      <vt:lpstr>Macrophage Plaque Content Reduced by IL-37</vt:lpstr>
      <vt:lpstr>IL-37 Staining in Aortic Root Plaque</vt:lpstr>
      <vt:lpstr>Summary</vt:lpstr>
      <vt:lpstr>Acknowledgements</vt:lpstr>
      <vt:lpstr>Smad3 binds IL-37 – mediating protective effects</vt:lpstr>
      <vt:lpstr>Conclusions</vt:lpstr>
      <vt:lpstr>Speculations on athero-protective mechanism of macrophage-expressed IL-37</vt:lpstr>
      <vt:lpstr>Future Directions</vt:lpstr>
      <vt:lpstr>Macrophage Inflammatory Signaling</vt:lpstr>
      <vt:lpstr>PowerPoint 프레젠테이션</vt:lpstr>
    </vt:vector>
  </TitlesOfParts>
  <Company>UH Manoa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McCurdy</dc:creator>
  <cp:lastModifiedBy>goodtobe</cp:lastModifiedBy>
  <cp:revision>197</cp:revision>
  <dcterms:created xsi:type="dcterms:W3CDTF">2015-11-09T20:54:50Z</dcterms:created>
  <dcterms:modified xsi:type="dcterms:W3CDTF">2016-12-10T01:34:16Z</dcterms:modified>
</cp:coreProperties>
</file>