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9" r:id="rId16"/>
    <p:sldId id="288" r:id="rId17"/>
    <p:sldId id="272" r:id="rId18"/>
    <p:sldId id="29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56" r:id="rId31"/>
    <p:sldId id="257" r:id="rId32"/>
    <p:sldId id="286" r:id="rId33"/>
    <p:sldId id="285" r:id="rId3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96" autoAdjust="0"/>
  </p:normalViewPr>
  <p:slideViewPr>
    <p:cSldViewPr>
      <p:cViewPr varScale="1">
        <p:scale>
          <a:sx n="85" d="100"/>
          <a:sy n="85" d="100"/>
        </p:scale>
        <p:origin x="-6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87B94-9759-4846-B00F-1F035814A322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FFA7A-8C2B-4F95-8E6A-8BD3B89BD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26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 smtClean="0">
                <a:effectLst/>
              </a:rPr>
              <a:t>Sep.26(Mon) 11:00-12:30 Rm. HARMONY II</a:t>
            </a:r>
          </a:p>
          <a:p>
            <a:r>
              <a:rPr lang="en-US" altLang="ko-KR" sz="1200" b="1" dirty="0" smtClean="0">
                <a:effectLst/>
              </a:rPr>
              <a:t>How Can We Evaluate Coronary Atherosclerosis and Predict Future Event?</a:t>
            </a:r>
          </a:p>
          <a:p>
            <a:r>
              <a:rPr lang="en-US" altLang="ko-KR" sz="1200" dirty="0" smtClean="0">
                <a:effectLst/>
              </a:rPr>
              <a:t>Chairpersons:</a:t>
            </a:r>
            <a:r>
              <a:rPr lang="ko-KR" altLang="en-US" sz="1200" dirty="0" err="1" smtClean="0">
                <a:effectLst/>
              </a:rPr>
              <a:t>탁승제</a:t>
            </a:r>
            <a:r>
              <a:rPr lang="en-US" altLang="ko-KR" sz="1200" dirty="0" smtClean="0">
                <a:effectLst/>
              </a:rPr>
              <a:t>, </a:t>
            </a:r>
            <a:r>
              <a:rPr lang="ko-KR" altLang="en-US" sz="1200" dirty="0" smtClean="0">
                <a:effectLst/>
              </a:rPr>
              <a:t>구본권</a:t>
            </a:r>
            <a:endParaRPr lang="en-US" altLang="ko-KR" sz="1200" dirty="0" smtClean="0">
              <a:effectLst/>
            </a:endParaRPr>
          </a:p>
          <a:p>
            <a:r>
              <a:rPr lang="en-US" altLang="ko-KR" sz="1200" dirty="0" smtClean="0">
                <a:effectLst/>
              </a:rPr>
              <a:t>Panel:</a:t>
            </a:r>
            <a:r>
              <a:rPr lang="ko-KR" altLang="en-US" sz="1200" dirty="0" smtClean="0">
                <a:effectLst/>
              </a:rPr>
              <a:t>도준형</a:t>
            </a:r>
            <a:r>
              <a:rPr lang="en-US" altLang="ko-KR" sz="1200" dirty="0" smtClean="0">
                <a:effectLst/>
              </a:rPr>
              <a:t>, </a:t>
            </a:r>
            <a:r>
              <a:rPr lang="ko-KR" altLang="en-US" sz="1200" dirty="0" smtClean="0">
                <a:effectLst/>
              </a:rPr>
              <a:t>이현종</a:t>
            </a:r>
            <a:r>
              <a:rPr lang="en-US" altLang="ko-KR" sz="1200" dirty="0" smtClean="0">
                <a:effectLst/>
              </a:rPr>
              <a:t>, </a:t>
            </a:r>
            <a:r>
              <a:rPr lang="ko-KR" altLang="en-US" sz="1200" dirty="0" smtClean="0">
                <a:effectLst/>
              </a:rPr>
              <a:t>임홍석</a:t>
            </a:r>
            <a:endParaRPr lang="en-US" altLang="ko-KR" sz="1200" dirty="0" smtClean="0">
              <a:effectLst/>
            </a:endParaRPr>
          </a:p>
          <a:p>
            <a:endParaRPr lang="en-US" altLang="ko-KR" sz="1200" dirty="0" smtClean="0">
              <a:effectLst/>
            </a:endParaRPr>
          </a:p>
          <a:p>
            <a:r>
              <a:rPr lang="en-US" altLang="ko-KR" sz="1200" dirty="0" smtClean="0">
                <a:effectLst/>
              </a:rPr>
              <a:t>15</a:t>
            </a:r>
            <a:r>
              <a:rPr lang="ko-KR" altLang="en-US" sz="1200" dirty="0" smtClean="0">
                <a:effectLst/>
              </a:rPr>
              <a:t>분</a:t>
            </a:r>
            <a:r>
              <a:rPr lang="en-US" altLang="ko-KR" sz="1200" dirty="0" smtClean="0">
                <a:effectLst/>
              </a:rPr>
              <a:t>,</a:t>
            </a:r>
            <a:r>
              <a:rPr lang="en-US" altLang="ko-KR" sz="1200" baseline="0" dirty="0" smtClean="0">
                <a:effectLst/>
              </a:rPr>
              <a:t> 30</a:t>
            </a:r>
            <a:r>
              <a:rPr lang="ko-KR" altLang="en-US" sz="1200" baseline="0" dirty="0" smtClean="0">
                <a:effectLst/>
              </a:rPr>
              <a:t>장</a:t>
            </a:r>
            <a:endParaRPr lang="en-US" altLang="ko-KR" sz="1200" baseline="0" dirty="0" smtClean="0">
              <a:effectLst/>
            </a:endParaRPr>
          </a:p>
          <a:p>
            <a:endParaRPr lang="en-US" altLang="ko-KR" dirty="0" smtClean="0"/>
          </a:p>
          <a:p>
            <a:r>
              <a:rPr lang="en-US" altLang="ko-KR" dirty="0" smtClean="0"/>
              <a:t>Hello Ladies and Gentleman, I am Joo Myung Lee from Samsung Medical Center. </a:t>
            </a:r>
          </a:p>
          <a:p>
            <a:r>
              <a:rPr lang="en-US" altLang="ko-KR" dirty="0" smtClean="0"/>
              <a:t>Today, I will be taking about the clinical outcome of microvascular disease</a:t>
            </a:r>
            <a:r>
              <a:rPr lang="en-US" altLang="ko-KR" baseline="0" dirty="0" smtClean="0"/>
              <a:t> in patients with deferred epicardial coronary stenosis.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093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In contrary to epicardial coronary disease, we still don’t know many thing about </a:t>
            </a:r>
            <a:r>
              <a:rPr lang="en-US" altLang="ko-KR" dirty="0" err="1" smtClean="0"/>
              <a:t>microvascualr</a:t>
            </a:r>
            <a:r>
              <a:rPr lang="en-US" altLang="ko-KR" dirty="0" smtClean="0"/>
              <a:t> disease. </a:t>
            </a:r>
          </a:p>
          <a:p>
            <a:r>
              <a:rPr lang="en-US" altLang="ko-KR" dirty="0" smtClean="0"/>
              <a:t>When we specifically focus of primary microvascular disease, </a:t>
            </a:r>
          </a:p>
          <a:p>
            <a:r>
              <a:rPr lang="en-US" altLang="ko-KR" dirty="0" smtClean="0"/>
              <a:t>These issues from diagnostic</a:t>
            </a:r>
            <a:r>
              <a:rPr lang="en-US" altLang="ko-KR" baseline="0" dirty="0" smtClean="0"/>
              <a:t> criteria to treatment have not been clarified yet.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3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To</a:t>
            </a:r>
            <a:r>
              <a:rPr lang="en-US" altLang="ko-KR" baseline="0" dirty="0" smtClean="0"/>
              <a:t> explore our curiosity for primary microvascular disease, </a:t>
            </a:r>
          </a:p>
          <a:p>
            <a:r>
              <a:rPr lang="en-US" altLang="ko-KR" baseline="0" dirty="0" smtClean="0"/>
              <a:t>Our group have focused on the issue of microvascular disease. </a:t>
            </a:r>
          </a:p>
          <a:p>
            <a:r>
              <a:rPr lang="en-US" altLang="ko-KR" baseline="0" dirty="0" smtClean="0"/>
              <a:t>Using the international IMR registry data of over 1 thousand patient with 15 hundred coronary arteries,</a:t>
            </a:r>
          </a:p>
          <a:p>
            <a:r>
              <a:rPr lang="en-US" altLang="ko-KR" baseline="0" dirty="0" smtClean="0"/>
              <a:t>We evaluated the first 3 questions.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661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international IMR registry was multinational and multicenter registry of patients</a:t>
            </a:r>
          </a:p>
          <a:p>
            <a:r>
              <a:rPr lang="en-US" altLang="ko-KR" dirty="0" smtClean="0"/>
              <a:t>Who underwent</a:t>
            </a:r>
            <a:r>
              <a:rPr lang="en-US" altLang="ko-KR" baseline="0" dirty="0" smtClean="0"/>
              <a:t> simultaneous measure of FFR and IMR. </a:t>
            </a:r>
          </a:p>
          <a:p>
            <a:r>
              <a:rPr lang="en-US" altLang="ko-KR" dirty="0" smtClean="0"/>
              <a:t>In order to exclude</a:t>
            </a:r>
            <a:r>
              <a:rPr lang="en-US" altLang="ko-KR" baseline="0" dirty="0" smtClean="0"/>
              <a:t> the possibility of secondary microvascular damage from AMI, </a:t>
            </a:r>
          </a:p>
          <a:p>
            <a:r>
              <a:rPr lang="en-US" altLang="ko-KR" baseline="0" dirty="0" smtClean="0"/>
              <a:t>Those patients with AMI was excluded.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9311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When we look the distribution of IMR in over 15 hundreds vessels, </a:t>
            </a:r>
          </a:p>
          <a:p>
            <a:r>
              <a:rPr lang="en-US" altLang="ko-KR" dirty="0" smtClean="0"/>
              <a:t>75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percentile value of IMR is close to 25.</a:t>
            </a:r>
            <a:r>
              <a:rPr lang="en-US" altLang="ko-KR" baseline="0" dirty="0" smtClean="0"/>
              <a:t>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Considering with the previous results from normal volunteer study and our largest population data, </a:t>
            </a:r>
          </a:p>
          <a:p>
            <a:r>
              <a:rPr lang="en-US" altLang="ko-KR" baseline="0" dirty="0" smtClean="0"/>
              <a:t>IMR less than 25 can be considered normal in non MI population.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9509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When evaluating the association with epicardial coronary stenosis severity.</a:t>
            </a:r>
          </a:p>
          <a:p>
            <a:r>
              <a:rPr lang="en-US" altLang="ko-KR" dirty="0" smtClean="0"/>
              <a:t>FFR showed significant correlation with diameter stenosis of epicardial disease,</a:t>
            </a:r>
          </a:p>
          <a:p>
            <a:r>
              <a:rPr lang="en-US" altLang="ko-KR" dirty="0" smtClean="0"/>
              <a:t>However, IMR did not showed any correlation with diameter stenosis.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5280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When evaluating the</a:t>
            </a:r>
            <a:r>
              <a:rPr lang="en-US" altLang="ko-KR" baseline="0" dirty="0" smtClean="0"/>
              <a:t> association between </a:t>
            </a:r>
            <a:r>
              <a:rPr lang="en-US" altLang="ko-KR" dirty="0" smtClean="0"/>
              <a:t>the marker</a:t>
            </a:r>
            <a:r>
              <a:rPr lang="en-US" altLang="ko-KR" baseline="0" dirty="0" smtClean="0"/>
              <a:t> of atherosclerotic burden in epicardial coronary artery, the SYNTAX score and IMR values, There was no association between severity of macrovascular disease and IMR value.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955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lack of association between macrovascular disease severity and IMR value was similarly observed when using </a:t>
            </a:r>
            <a:r>
              <a:rPr lang="en-US" altLang="ko-KR" dirty="0" err="1" smtClean="0"/>
              <a:t>Gensini</a:t>
            </a:r>
            <a:r>
              <a:rPr lang="en-US" altLang="ko-KR" dirty="0" smtClean="0"/>
              <a:t> score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653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Furthermore, when we explored</a:t>
            </a:r>
            <a:r>
              <a:rPr lang="en-US" altLang="ko-KR" baseline="0" dirty="0" smtClean="0"/>
              <a:t> the independent predictors for Low FFR or High IMR</a:t>
            </a:r>
          </a:p>
          <a:p>
            <a:r>
              <a:rPr lang="en-US" altLang="ko-KR" baseline="0" dirty="0" smtClean="0"/>
              <a:t>The predictors were totally different between macro- and microvascular disease.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It is interesting that obesity and female gender, and previous MI were independently associated with high IMR</a:t>
            </a:r>
          </a:p>
          <a:p>
            <a:endParaRPr lang="en-US" altLang="ko-KR" baseline="0" dirty="0" smtClean="0"/>
          </a:p>
          <a:p>
            <a:r>
              <a:rPr lang="en-US" altLang="ko-KR" dirty="0" smtClean="0"/>
              <a:t>All the previous results imply the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potentillay</a:t>
            </a:r>
            <a:r>
              <a:rPr lang="en-US" altLang="ko-KR" baseline="0" dirty="0" smtClean="0"/>
              <a:t> independent disease process between macro- and microvascular disease.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785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Let’s move on to clinical outcome study. </a:t>
            </a:r>
          </a:p>
          <a:p>
            <a:r>
              <a:rPr lang="en-US" altLang="ko-KR" dirty="0" smtClean="0"/>
              <a:t>In order to clarify the No</a:t>
            </a:r>
            <a:r>
              <a:rPr lang="en-US" altLang="ko-KR" baseline="0" dirty="0" smtClean="0"/>
              <a:t> 4 question regarding clinical outcome of patients with microvascular disease,</a:t>
            </a:r>
          </a:p>
          <a:p>
            <a:r>
              <a:rPr lang="en-US" altLang="ko-KR" baseline="0" dirty="0" smtClean="0"/>
              <a:t>Korean 4 centers registry with comprehensive physiologic evaluation was analyzed.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795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population of Korean registry for</a:t>
            </a:r>
            <a:r>
              <a:rPr lang="en-US" altLang="ko-KR" baseline="0" dirty="0" smtClean="0"/>
              <a:t> comprehensive physiologic evaluation was </a:t>
            </a:r>
          </a:p>
          <a:p>
            <a:r>
              <a:rPr lang="en-US" altLang="ko-KR" baseline="0" dirty="0" smtClean="0"/>
              <a:t>About 300 patients with 600 vessels. </a:t>
            </a:r>
          </a:p>
          <a:p>
            <a:r>
              <a:rPr lang="en-US" altLang="ko-KR" baseline="0" dirty="0" smtClean="0"/>
              <a:t>Comprehensive physiologic evaluation with simultaneous measurement of FFR, CFR, IMR was performed in non-MI population</a:t>
            </a:r>
          </a:p>
          <a:p>
            <a:r>
              <a:rPr lang="en-US" altLang="ko-KR" baseline="0" dirty="0" smtClean="0"/>
              <a:t>Among these patients, clinical outcomes about 2-years follow-up was compared.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364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As you well know, the previous FAME trials showed significant benefit of</a:t>
            </a:r>
            <a:r>
              <a:rPr lang="en-US" altLang="ko-KR" baseline="0" dirty="0" smtClean="0"/>
              <a:t> FFR-guided </a:t>
            </a:r>
            <a:r>
              <a:rPr lang="en-US" altLang="ko-KR" baseline="0" dirty="0" err="1" smtClean="0"/>
              <a:t>strategycompared</a:t>
            </a:r>
            <a:r>
              <a:rPr lang="en-US" altLang="ko-KR" baseline="0" dirty="0" smtClean="0"/>
              <a:t> with angiography guidance only or medical treatment.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182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The </a:t>
            </a:r>
            <a:r>
              <a:rPr lang="en-US" altLang="ko-KR" baseline="0" dirty="0" smtClean="0"/>
              <a:t>demographic and risk factor profiles are well reflecting real-world population of ischemic heart disease. </a:t>
            </a:r>
          </a:p>
          <a:p>
            <a:r>
              <a:rPr lang="en-US" altLang="ko-KR" baseline="0" dirty="0" smtClean="0"/>
              <a:t>About half of patient showed multivessel disease, and </a:t>
            </a:r>
          </a:p>
          <a:p>
            <a:r>
              <a:rPr lang="en-US" altLang="ko-KR" baseline="0" dirty="0" smtClean="0"/>
              <a:t>Mean SYNTAX score was 7 and Gensini score was about 17 points. 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AC63-3679-495E-84F8-B049030474C5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073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included lesions were</a:t>
            </a:r>
            <a:r>
              <a:rPr lang="en-US" altLang="ko-KR" baseline="0" dirty="0" smtClean="0"/>
              <a:t> mainly intermediate degree of stenosis </a:t>
            </a:r>
          </a:p>
          <a:p>
            <a:r>
              <a:rPr lang="en-US" altLang="ko-KR" baseline="0" dirty="0" smtClean="0"/>
              <a:t>And mean FFR of total lesions were 0.85</a:t>
            </a:r>
          </a:p>
          <a:p>
            <a:r>
              <a:rPr lang="en-US" altLang="ko-KR" baseline="0" dirty="0" smtClean="0"/>
              <a:t>Mean CFR was 2.81</a:t>
            </a:r>
          </a:p>
          <a:p>
            <a:r>
              <a:rPr lang="en-US" altLang="ko-KR" baseline="0" dirty="0" smtClean="0"/>
              <a:t>Since 75</a:t>
            </a:r>
            <a:r>
              <a:rPr lang="en-US" altLang="ko-KR" baseline="30000" dirty="0" smtClean="0"/>
              <a:t>th</a:t>
            </a:r>
            <a:r>
              <a:rPr lang="en-US" altLang="ko-KR" baseline="0" dirty="0" smtClean="0"/>
              <a:t> percentile value of calculated IMR was about 22, therefore IMR equal or greater than 23 were defined as High-IMR.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AC63-3679-495E-84F8-B049030474C5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979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Among the 4 quadrants according to CFR and FFR, </a:t>
            </a:r>
          </a:p>
          <a:p>
            <a:r>
              <a:rPr lang="en-US" altLang="ko-KR" baseline="0" dirty="0" smtClean="0"/>
              <a:t>This study focused on patients with high FFR, namely functionally insignificant epicardial coronary stenosis. </a:t>
            </a:r>
          </a:p>
          <a:p>
            <a:r>
              <a:rPr lang="en-US" altLang="ko-KR" baseline="0" dirty="0" smtClean="0"/>
              <a:t>Among these patients, mean %DS was about 37%, FFR 0.91, CFR 2.9, and IMR was about 20. 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331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Among the high FFR patients, the distribution</a:t>
            </a:r>
            <a:r>
              <a:rPr lang="en-US" altLang="ko-KR" baseline="0" dirty="0" smtClean="0"/>
              <a:t> of CFR and IMR was plotted. </a:t>
            </a:r>
          </a:p>
          <a:p>
            <a:r>
              <a:rPr lang="en-US" altLang="ko-KR" baseline="0" dirty="0" smtClean="0"/>
              <a:t>Since these population showed functionally insignificant epicardial disease, </a:t>
            </a:r>
          </a:p>
          <a:p>
            <a:r>
              <a:rPr lang="en-US" altLang="ko-KR" baseline="0" dirty="0" smtClean="0"/>
              <a:t>These 4 groups can be classified like this.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Among the 4 groups. The Group A </a:t>
            </a:r>
            <a:r>
              <a:rPr lang="en-US" altLang="ko-KR" baseline="0" dirty="0" err="1" smtClean="0"/>
              <a:t>reperesents</a:t>
            </a:r>
            <a:r>
              <a:rPr lang="en-US" altLang="ko-KR" baseline="0" dirty="0" smtClean="0"/>
              <a:t> normal </a:t>
            </a:r>
            <a:r>
              <a:rPr lang="en-US" altLang="ko-KR" baseline="0" dirty="0" err="1" smtClean="0"/>
              <a:t>microvascualr</a:t>
            </a:r>
            <a:r>
              <a:rPr lang="en-US" altLang="ko-KR" baseline="0" dirty="0" smtClean="0"/>
              <a:t> function, and </a:t>
            </a:r>
          </a:p>
          <a:p>
            <a:r>
              <a:rPr lang="en-US" altLang="ko-KR" baseline="0" dirty="0" smtClean="0"/>
              <a:t>Group D represents overt </a:t>
            </a:r>
            <a:r>
              <a:rPr lang="en-US" altLang="ko-KR" baseline="0" dirty="0" err="1" smtClean="0"/>
              <a:t>microvascualr</a:t>
            </a:r>
            <a:r>
              <a:rPr lang="en-US" altLang="ko-KR" baseline="0" dirty="0" smtClean="0"/>
              <a:t> disease since those had depressed CFR and high IMR.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D14B1-FD34-4041-8D61-7D57CE6532AD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145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ko-KR" dirty="0" smtClean="0"/>
              <a:t>When comparing clinical</a:t>
            </a:r>
            <a:r>
              <a:rPr lang="en-US" altLang="ko-KR" baseline="0" dirty="0" smtClean="0"/>
              <a:t> and lesional profiles, these 4 </a:t>
            </a:r>
            <a:r>
              <a:rPr lang="en-US" altLang="ko-KR" baseline="0" dirty="0" err="1" smtClean="0"/>
              <a:t>gorups</a:t>
            </a:r>
            <a:r>
              <a:rPr lang="en-US" altLang="ko-KR" baseline="0" dirty="0" smtClean="0"/>
              <a:t> cannot be discriminated using conventional risk factors. </a:t>
            </a:r>
          </a:p>
          <a:p>
            <a:pPr algn="just"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FF0000"/>
                </a:solidFill>
                <a:latin typeface="Arial Narrow" pitchFamily="34" charset="0"/>
              </a:rPr>
              <a:t>Those patients can be only discriminated </a:t>
            </a:r>
          </a:p>
          <a:p>
            <a:pPr algn="just"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FF0000"/>
                </a:solidFill>
                <a:latin typeface="Arial Narrow" pitchFamily="34" charset="0"/>
              </a:rPr>
              <a:t>by multiple physiologic criteria (FFR, CFR, IMR).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8944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During</a:t>
            </a:r>
            <a:r>
              <a:rPr lang="en-US" altLang="ko-KR" baseline="0" dirty="0" smtClean="0"/>
              <a:t> 2 years of follow-up, only Group D with overt microvascular disease showed </a:t>
            </a:r>
          </a:p>
          <a:p>
            <a:r>
              <a:rPr lang="en-US" altLang="ko-KR" baseline="0" dirty="0" smtClean="0"/>
              <a:t>Significantly higher rates of POCO, mainly driven by higher ischemia-driven revascularization for epicardial disease.</a:t>
            </a:r>
          </a:p>
          <a:p>
            <a:endParaRPr lang="en-US" altLang="ko-KR" dirty="0" smtClean="0"/>
          </a:p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77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FF0000"/>
                </a:solidFill>
                <a:latin typeface="Arial Narrow" pitchFamily="34" charset="0"/>
              </a:rPr>
              <a:t>In addition,</a:t>
            </a:r>
            <a:r>
              <a:rPr lang="en-US" altLang="ko-KR" sz="1200" b="1" baseline="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altLang="ko-KR" sz="1200" b="1" dirty="0" smtClean="0">
                <a:solidFill>
                  <a:srgbClr val="FF0000"/>
                </a:solidFill>
                <a:latin typeface="Arial Narrow" pitchFamily="34" charset="0"/>
              </a:rPr>
              <a:t>Incorporating Comprehensive Physiologic Classification</a:t>
            </a:r>
          </a:p>
          <a:p>
            <a:pPr algn="l"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FF0000"/>
                </a:solidFill>
                <a:latin typeface="Arial Narrow" pitchFamily="34" charset="0"/>
              </a:rPr>
              <a:t>Significantly Improves Discriminant function of the risk-prediction model</a:t>
            </a:r>
          </a:p>
          <a:p>
            <a:pPr algn="l">
              <a:lnSpc>
                <a:spcPct val="150000"/>
              </a:lnSpc>
            </a:pPr>
            <a:endParaRPr lang="en-US" altLang="ko-KR" sz="12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493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So ladies and </a:t>
            </a:r>
            <a:r>
              <a:rPr lang="en-US" altLang="ko-KR" dirty="0" err="1" smtClean="0"/>
              <a:t>gentelman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let me summarize the previous results, </a:t>
            </a:r>
          </a:p>
          <a:p>
            <a:r>
              <a:rPr lang="en-US" altLang="ko-KR" baseline="0" dirty="0" smtClean="0"/>
              <a:t>In addition to the results from the International IMR registry, </a:t>
            </a:r>
          </a:p>
          <a:p>
            <a:r>
              <a:rPr lang="en-US" altLang="ko-KR" baseline="0" dirty="0" smtClean="0"/>
              <a:t>Korean registry of Comprehensive physiologic evaluation revealed that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Among the high-FFR patients (functionally insignificant macrovascular disease), about 7.0% of patient showed overt microvascular disease (low-CFR and high-IMR).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Presence of overt microvascular disease was associated with poor prognosis in high FFR population.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Comprehensive physiologic evaluation is essential to stratify those patients with overt microvascular disease.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18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Although the female gender was independently associated with high IMR, </a:t>
            </a:r>
          </a:p>
          <a:p>
            <a:r>
              <a:rPr lang="en-US" altLang="ko-KR" dirty="0" smtClean="0"/>
              <a:t>The current available</a:t>
            </a:r>
            <a:r>
              <a:rPr lang="en-US" altLang="ko-KR" baseline="0" dirty="0" smtClean="0"/>
              <a:t> data could not present differential prognosis of patient with overt microvascular disease, according to gender. </a:t>
            </a:r>
          </a:p>
          <a:p>
            <a:r>
              <a:rPr lang="en-US" altLang="ko-KR" baseline="0" dirty="0" smtClean="0"/>
              <a:t>Furthermore, although patients with overt microvascular disease showed significantly worse clinical outcomes, </a:t>
            </a:r>
          </a:p>
          <a:p>
            <a:r>
              <a:rPr lang="en-US" altLang="ko-KR" baseline="0" dirty="0" smtClean="0"/>
              <a:t>The underlying mechanism of clinical events in overt microvascular disease is still unclear. </a:t>
            </a:r>
          </a:p>
          <a:p>
            <a:r>
              <a:rPr lang="en-US" altLang="ko-KR" baseline="0" dirty="0" smtClean="0"/>
              <a:t>Lastly, there have been limited evidence for effective treatment modality for microvascular disease.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4797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In order to clarify the remaining issues for microvascular disease, </a:t>
            </a:r>
          </a:p>
          <a:p>
            <a:r>
              <a:rPr lang="en-US" altLang="ko-KR" dirty="0" smtClean="0"/>
              <a:t>Our collaborating</a:t>
            </a:r>
            <a:r>
              <a:rPr lang="en-US" altLang="ko-KR" baseline="0" dirty="0" smtClean="0"/>
              <a:t> group is now preparing multicenter registry for comprehensive imaging and physiologic database. </a:t>
            </a:r>
          </a:p>
          <a:p>
            <a:r>
              <a:rPr lang="en-US" altLang="ko-KR" baseline="0" dirty="0" smtClean="0"/>
              <a:t>The main purpose of IMPACT-FFR registry are </a:t>
            </a:r>
          </a:p>
          <a:p>
            <a:r>
              <a:rPr lang="en-US" altLang="ko-KR" b="1" baseline="0" dirty="0" smtClean="0"/>
              <a:t>No1. </a:t>
            </a:r>
            <a:r>
              <a:rPr lang="en-US" altLang="ko-KR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To compare the risk of </a:t>
            </a:r>
            <a:r>
              <a:rPr lang="en-US" altLang="ko-KR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atherosclerotic lesion progression</a:t>
            </a:r>
            <a:r>
              <a:rPr lang="en-US" altLang="ko-KR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and subsequent patient-oriented composite outcomes (all-cause mortality, any MI, or any Ischemia-driven repeat revascularization) between </a:t>
            </a:r>
            <a:r>
              <a:rPr lang="en-US" altLang="ko-KR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deferred lesions with or without over microvascular disease</a:t>
            </a:r>
          </a:p>
          <a:p>
            <a:endParaRPr lang="en-US" altLang="ko-KR" sz="1200" b="1" baseline="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baseline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No2. </a:t>
            </a:r>
            <a:r>
              <a:rPr lang="en-US" altLang="ko-KR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To explore independent predictors of </a:t>
            </a:r>
            <a:r>
              <a:rPr lang="en-US" altLang="ko-KR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atherosclerotic lesion progression</a:t>
            </a:r>
            <a:r>
              <a:rPr lang="en-US" altLang="ko-KR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in deferred lesions based on fractional flow reserve-guided strategy and treated by contemporary medical treatment </a:t>
            </a:r>
            <a:endParaRPr lang="ko-KR" altLang="en-US" sz="1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19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However, when you look more closely to FAME 2 data, </a:t>
            </a:r>
          </a:p>
          <a:p>
            <a:r>
              <a:rPr lang="en-US" altLang="ko-KR" dirty="0" smtClean="0"/>
              <a:t>About 9.0% of patients with high FFR and deferred</a:t>
            </a:r>
            <a:r>
              <a:rPr lang="en-US" altLang="ko-KR" baseline="0" dirty="0" smtClean="0"/>
              <a:t> revascularization experienced </a:t>
            </a:r>
          </a:p>
          <a:p>
            <a:r>
              <a:rPr lang="en-US" altLang="ko-KR" baseline="0" dirty="0" smtClean="0"/>
              <a:t>All cause mortality, MI and urgent revascularization, despite functionally </a:t>
            </a:r>
            <a:r>
              <a:rPr lang="en-US" altLang="ko-KR" baseline="0" dirty="0" err="1" smtClean="0"/>
              <a:t>insignifcant</a:t>
            </a:r>
            <a:r>
              <a:rPr lang="en-US" altLang="ko-KR" baseline="0" dirty="0" smtClean="0"/>
              <a:t> epicardial coronary stenosis.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1246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Estimated Sample size is about 14 hundred,</a:t>
            </a:r>
          </a:p>
          <a:p>
            <a:r>
              <a:rPr lang="en-US" altLang="ko-KR" dirty="0" smtClean="0"/>
              <a:t>At index procedure, comprehensive imaging and physiologic evaluation will be performed</a:t>
            </a:r>
            <a:r>
              <a:rPr lang="en-US" altLang="ko-KR" baseline="0" dirty="0" smtClean="0"/>
              <a:t> in deferred lesion, based on FFR.</a:t>
            </a:r>
          </a:p>
          <a:p>
            <a:r>
              <a:rPr lang="en-US" altLang="ko-KR" baseline="0" dirty="0" smtClean="0"/>
              <a:t>Then, Invasive imaging follow-up or non-invasive CCTA follow-up will be performed at 1 or 2 years later. </a:t>
            </a:r>
          </a:p>
          <a:p>
            <a:r>
              <a:rPr lang="en-US" altLang="ko-KR" baseline="0" dirty="0" smtClean="0"/>
              <a:t>These comprehensive data of imaging and physiologic index along with clinical outcomes will be analyzed at 2-year.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The IMPACT-FFR registry will also clarify the gender issue for microvascular disease. 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689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Lastly,</a:t>
            </a:r>
            <a:r>
              <a:rPr lang="en-US" altLang="ko-KR" baseline="0" dirty="0" smtClean="0"/>
              <a:t> I would like to conclude with my </a:t>
            </a:r>
            <a:r>
              <a:rPr lang="en-US" altLang="ko-KR" baseline="0" dirty="0" err="1" smtClean="0"/>
              <a:t>montor’s</a:t>
            </a:r>
            <a:r>
              <a:rPr lang="en-US" altLang="ko-KR" baseline="0" dirty="0" smtClean="0"/>
              <a:t> phrase. </a:t>
            </a:r>
          </a:p>
          <a:p>
            <a:r>
              <a:rPr lang="en-US" altLang="ko-KR" baseline="0" dirty="0" smtClean="0"/>
              <a:t>My mentor always says that we should be more physiologic than FFR. </a:t>
            </a:r>
          </a:p>
          <a:p>
            <a:endParaRPr lang="en-US" altLang="ko-KR" baseline="0" dirty="0" smtClean="0"/>
          </a:p>
          <a:p>
            <a:pPr marL="0" indent="0" algn="just" eaLnBrk="1" hangingPunct="1"/>
            <a:r>
              <a:rPr lang="en-US" altLang="ko-KR" sz="1200" b="1" dirty="0" smtClean="0">
                <a:latin typeface="Arial Narrow" pitchFamily="34" charset="0"/>
              </a:rPr>
              <a:t>Although we cannot see the forest with just one tree,</a:t>
            </a:r>
          </a:p>
          <a:p>
            <a:pPr marL="0" indent="0" algn="just" eaLnBrk="1" hangingPunct="1"/>
            <a:r>
              <a:rPr lang="en-US" altLang="ko-KR" sz="1200" b="1" dirty="0" smtClean="0">
                <a:latin typeface="Arial Narrow" pitchFamily="34" charset="0"/>
              </a:rPr>
              <a:t>But, If we are trying to see as many trees as possible,</a:t>
            </a:r>
          </a:p>
          <a:p>
            <a:pPr marL="0" indent="0" algn="just" eaLnBrk="1" hangingPunct="1"/>
            <a:r>
              <a:rPr lang="en-US" altLang="ko-KR" sz="1200" b="1" dirty="0" smtClean="0">
                <a:latin typeface="Arial Narrow" pitchFamily="34" charset="0"/>
              </a:rPr>
              <a:t>Finally we will be able to see the forest.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181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Furthermore, about 15% of patient</a:t>
            </a:r>
            <a:r>
              <a:rPr lang="en-US" altLang="ko-KR" baseline="0" dirty="0" smtClean="0"/>
              <a:t> with high FFR showed persistent CCS class II to IV angina at 2 years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710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What is</a:t>
            </a:r>
            <a:r>
              <a:rPr lang="en-US" altLang="ko-KR" baseline="0" dirty="0" smtClean="0"/>
              <a:t> the potential cause of cardiac events or persistent angina in deferred patient?</a:t>
            </a:r>
          </a:p>
          <a:p>
            <a:r>
              <a:rPr lang="en-US" altLang="ko-KR" baseline="0" dirty="0" smtClean="0"/>
              <a:t>Although there are several potential causes, I will focus on the role of microvascular disease. </a:t>
            </a:r>
          </a:p>
          <a:p>
            <a:r>
              <a:rPr lang="en-US" altLang="ko-KR" baseline="0" dirty="0" smtClean="0"/>
              <a:t>As substantial amount of coronary circulation eventually depends on the microvascular function. </a:t>
            </a:r>
          </a:p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75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As coronary circulation composed with 3 major compartment and</a:t>
            </a:r>
          </a:p>
          <a:p>
            <a:r>
              <a:rPr lang="en-US" altLang="ko-KR" dirty="0" smtClean="0"/>
              <a:t>Major controller of coronary resistance and flow is microcirculatory beds.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When</a:t>
            </a:r>
            <a:r>
              <a:rPr lang="en-US" altLang="ko-KR" baseline="0" dirty="0" smtClean="0"/>
              <a:t> any of these compartment fails to meet sufficient O2, myocardial ischemia can occur.</a:t>
            </a:r>
          </a:p>
          <a:p>
            <a:r>
              <a:rPr lang="en-US" altLang="ko-KR" baseline="0" dirty="0" smtClean="0"/>
              <a:t>Therefore, the presence of epicardial coronary stenosis is not always prerequisite of ischemic heart disease.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8243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In order to evaluate epicardial to microcirculatory function, </a:t>
            </a:r>
          </a:p>
          <a:p>
            <a:r>
              <a:rPr lang="en-US" altLang="ko-KR" dirty="0" smtClean="0"/>
              <a:t>We can measure 3 different indices, which are FFR, CFR, and IMR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281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These 3 different indices can be easily measures</a:t>
            </a:r>
            <a:r>
              <a:rPr lang="en-US" altLang="ko-KR" baseline="0" dirty="0" smtClean="0"/>
              <a:t> with one interrogation of pressure-temperature wire using thermodilution technique.</a:t>
            </a:r>
          </a:p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03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Like this patient with typical angina and positive</a:t>
            </a:r>
            <a:r>
              <a:rPr lang="en-US" altLang="ko-KR" baseline="0" dirty="0" smtClean="0"/>
              <a:t> TMT, </a:t>
            </a:r>
          </a:p>
          <a:p>
            <a:r>
              <a:rPr lang="en-US" altLang="ko-KR" baseline="0" dirty="0" smtClean="0"/>
              <a:t>Some patient with definite angina and non-invasive evidence of myocardial ischemia</a:t>
            </a:r>
          </a:p>
          <a:p>
            <a:r>
              <a:rPr lang="en-US" altLang="ko-KR" baseline="0" dirty="0" smtClean="0"/>
              <a:t>Did not show any functionally significant epicardial stenosis.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Despite functionally insignificant epicardial stenosis, </a:t>
            </a:r>
          </a:p>
          <a:p>
            <a:r>
              <a:rPr lang="en-US" altLang="ko-KR" baseline="0" dirty="0" smtClean="0"/>
              <a:t>this patient showed depressed CFR and elevated IMR, suggesting the possibility of microvascular disease.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A7A-8C2B-4F95-8E6A-8BD3B89BD48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735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DEBA-5AB0-4CB5-A13A-50F9DAC13F56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23C-D1AB-4397-AF35-D9F4D03D8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47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DEBA-5AB0-4CB5-A13A-50F9DAC13F56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23C-D1AB-4397-AF35-D9F4D03D8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01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DEBA-5AB0-4CB5-A13A-50F9DAC13F56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23C-D1AB-4397-AF35-D9F4D03D8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92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DEBA-5AB0-4CB5-A13A-50F9DAC13F56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23C-D1AB-4397-AF35-D9F4D03D8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36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DEBA-5AB0-4CB5-A13A-50F9DAC13F56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23C-D1AB-4397-AF35-D9F4D03D8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45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DEBA-5AB0-4CB5-A13A-50F9DAC13F56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23C-D1AB-4397-AF35-D9F4D03D8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89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DEBA-5AB0-4CB5-A13A-50F9DAC13F56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23C-D1AB-4397-AF35-D9F4D03D8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46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DEBA-5AB0-4CB5-A13A-50F9DAC13F56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23C-D1AB-4397-AF35-D9F4D03D8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58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DEBA-5AB0-4CB5-A13A-50F9DAC13F56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23C-D1AB-4397-AF35-D9F4D03D8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75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DEBA-5AB0-4CB5-A13A-50F9DAC13F56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23C-D1AB-4397-AF35-D9F4D03D8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77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DEBA-5AB0-4CB5-A13A-50F9DAC13F56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23C-D1AB-4397-AF35-D9F4D03D8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92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0DEBA-5AB0-4CB5-A13A-50F9DAC13F56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2623C-D1AB-4397-AF35-D9F4D03D8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53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68660" y="1412776"/>
            <a:ext cx="820668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Coronary Microvascular Disease (MVD) and Clinical Prognosis in Deferred Lesions</a:t>
            </a:r>
            <a:endParaRPr lang="ko-KR" altLang="en-US" sz="36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부제목 2"/>
          <p:cNvSpPr txBox="1">
            <a:spLocks/>
          </p:cNvSpPr>
          <p:nvPr/>
        </p:nvSpPr>
        <p:spPr>
          <a:xfrm>
            <a:off x="1279612" y="3811488"/>
            <a:ext cx="658477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 smtClean="0">
                <a:latin typeface="Arial Narrow" panose="020B0606020202030204" pitchFamily="34" charset="0"/>
              </a:rPr>
              <a:t>Joo Myung Lee, MD, MPH, PhD</a:t>
            </a:r>
          </a:p>
          <a:p>
            <a:pPr marL="0" indent="0" algn="ctr">
              <a:buNone/>
            </a:pPr>
            <a:endParaRPr lang="en-US" altLang="ko-KR" sz="2400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altLang="ko-KR" sz="2400" b="1" dirty="0" smtClean="0">
                <a:latin typeface="Arial Narrow" panose="020B0606020202030204" pitchFamily="34" charset="0"/>
              </a:rPr>
              <a:t>Heart Vascular Stroke Institute,</a:t>
            </a:r>
          </a:p>
          <a:p>
            <a:pPr marL="0" indent="0" algn="ctr">
              <a:buNone/>
            </a:pPr>
            <a:r>
              <a:rPr lang="en-US" altLang="ko-KR" sz="2400" b="1" dirty="0" smtClean="0">
                <a:latin typeface="Arial Narrow" panose="020B0606020202030204" pitchFamily="34" charset="0"/>
              </a:rPr>
              <a:t>Samsung Medical Center, Seoul, Republic of Korea</a:t>
            </a:r>
            <a:endParaRPr lang="ko-KR" altLang="en-US" sz="2400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0" t="61924" r="58453" b="23520"/>
          <a:stretch/>
        </p:blipFill>
        <p:spPr bwMode="auto">
          <a:xfrm>
            <a:off x="7164288" y="5618826"/>
            <a:ext cx="1984415" cy="124553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229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457200" y="53752"/>
            <a:ext cx="8229600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kumimoji="0" lang="en-US" altLang="ko-KR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Unsolved Issues for Microvascular Disease</a:t>
            </a:r>
            <a:endParaRPr kumimoji="0" lang="ko-KR" altLang="en-US" sz="3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1268760"/>
            <a:ext cx="9036496" cy="46085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 indent="0">
              <a:buNone/>
            </a:pPr>
            <a:r>
              <a:rPr lang="en-US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[Primary Microvascular disease]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Distribution and Abnormal value of IMR </a:t>
            </a:r>
            <a:r>
              <a:rPr lang="en-US" altLang="ko-KR" sz="2000" b="1" dirty="0">
                <a:latin typeface="Arial Narrow" panose="020B0606020202030204" pitchFamily="34" charset="0"/>
                <a:ea typeface="굴림" panose="020B0600000101010101" pitchFamily="50" charset="-127"/>
              </a:rPr>
              <a:t>values in non-MI </a:t>
            </a: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patients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Whether Macro- and Micro- disease has independent disease process?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>
                <a:latin typeface="Arial Narrow" panose="020B0606020202030204" pitchFamily="34" charset="0"/>
                <a:ea typeface="굴림" panose="020B0600000101010101" pitchFamily="50" charset="-127"/>
              </a:rPr>
              <a:t>Predictors of High </a:t>
            </a: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IMR and Low FFR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Clinical Prognosis of Patients with Microvascular disease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>
                <a:latin typeface="Arial Narrow" panose="020B0606020202030204" pitchFamily="34" charset="0"/>
                <a:ea typeface="굴림" panose="020B0600000101010101" pitchFamily="50" charset="-127"/>
              </a:rPr>
              <a:t>Gender will affect the clinical outcomes of Microvascular Disease</a:t>
            </a: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?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Mechanism of Clinical Events in Patients with </a:t>
            </a:r>
            <a:r>
              <a:rPr lang="en-US" altLang="ko-KR" sz="2000" b="1" dirty="0">
                <a:latin typeface="Arial Narrow" panose="020B0606020202030204" pitchFamily="34" charset="0"/>
                <a:ea typeface="굴림" panose="020B0600000101010101" pitchFamily="50" charset="-127"/>
              </a:rPr>
              <a:t>Microvascular </a:t>
            </a: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disease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>
                <a:latin typeface="Arial Narrow" panose="020B0606020202030204" pitchFamily="34" charset="0"/>
                <a:ea typeface="굴림" panose="020B0600000101010101" pitchFamily="50" charset="-127"/>
              </a:rPr>
              <a:t>Effective Treatment of Microvascular </a:t>
            </a: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Disease</a:t>
            </a:r>
          </a:p>
          <a:p>
            <a:pPr marL="228600" lvl="2" indent="0">
              <a:buNone/>
            </a:pPr>
            <a:endParaRPr lang="en-US" altLang="ko-KR" sz="2000" b="1" dirty="0" smtClean="0">
              <a:latin typeface="Arial Narrow" panose="020B0606020202030204" pitchFamily="34" charset="0"/>
              <a:ea typeface="굴림" panose="020B0600000101010101" pitchFamily="50" charset="-127"/>
            </a:endParaRPr>
          </a:p>
          <a:p>
            <a:pPr marL="228600" lvl="2" indent="0">
              <a:buNone/>
            </a:pPr>
            <a:r>
              <a:rPr lang="en-US" altLang="ko-KR" sz="2000" b="1" dirty="0">
                <a:solidFill>
                  <a:srgbClr val="00206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[Secondary Microvascular Damage after AMI or Procedure-related]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Is it “Regional Problem” or “Globalization will be occurred?”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Non-Culprit stenosis evaluation with FFR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How can we reduce MV damage after successful revascularization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0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457200" y="53752"/>
            <a:ext cx="8229600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kumimoji="0" lang="en-US" altLang="ko-KR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Primary Microvascular Disease</a:t>
            </a:r>
            <a:endParaRPr kumimoji="0" lang="ko-KR" altLang="en-US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2566645"/>
            <a:ext cx="695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To explore clinical relevance of microvascular assessment using IMR in addition to the current FFR guided strategy in non-MI patients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3846748"/>
            <a:ext cx="9036496" cy="25345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 indent="0">
              <a:buNone/>
            </a:pPr>
            <a:r>
              <a:rPr lang="en-US" altLang="ko-KR" sz="1600" b="1" dirty="0">
                <a:solidFill>
                  <a:srgbClr val="00206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[Primary Microvascular disease]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1600" b="1" dirty="0">
                <a:solidFill>
                  <a:srgbClr val="FF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Distribution and Abnormal value of IMR values in non-MI patients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1600" b="1" dirty="0">
                <a:solidFill>
                  <a:srgbClr val="FF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Whether Macro- and Micro- disease has independent disease process?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1600" b="1" dirty="0">
                <a:solidFill>
                  <a:srgbClr val="FF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Predictors of High IMR and Low FFR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1600" b="1" dirty="0">
                <a:latin typeface="Arial Narrow" panose="020B0606020202030204" pitchFamily="34" charset="0"/>
                <a:ea typeface="굴림" panose="020B0600000101010101" pitchFamily="50" charset="-127"/>
              </a:rPr>
              <a:t>Clinical Prognosis of Patients with Microvascular </a:t>
            </a:r>
            <a:r>
              <a:rPr lang="en-US" altLang="ko-KR" sz="16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disease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1600" b="1" dirty="0">
                <a:latin typeface="Arial Narrow" panose="020B0606020202030204" pitchFamily="34" charset="0"/>
                <a:ea typeface="굴림" panose="020B0600000101010101" pitchFamily="50" charset="-127"/>
              </a:rPr>
              <a:t>Gender will affect the clinical outcomes of Microvascular Disease</a:t>
            </a:r>
            <a:r>
              <a:rPr lang="en-US" altLang="ko-KR" sz="16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?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1600" b="1" dirty="0">
                <a:latin typeface="Arial Narrow" panose="020B0606020202030204" pitchFamily="34" charset="0"/>
                <a:ea typeface="굴림" panose="020B0600000101010101" pitchFamily="50" charset="-127"/>
              </a:rPr>
              <a:t>Mechanism of Clinical Events in Patients with Microvascular </a:t>
            </a:r>
            <a:r>
              <a:rPr lang="en-US" altLang="ko-KR" sz="16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disease</a:t>
            </a:r>
            <a:endParaRPr lang="en-US" altLang="ko-KR" sz="1600" b="1" dirty="0">
              <a:latin typeface="Arial Narrow" panose="020B0606020202030204" pitchFamily="34" charset="0"/>
              <a:ea typeface="굴림" panose="020B0600000101010101" pitchFamily="50" charset="-127"/>
            </a:endParaRP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1600" b="1" dirty="0">
                <a:latin typeface="Arial Narrow" panose="020B0606020202030204" pitchFamily="34" charset="0"/>
                <a:ea typeface="굴림" panose="020B0600000101010101" pitchFamily="50" charset="-127"/>
              </a:rPr>
              <a:t>Effective Treatment of Microvascular </a:t>
            </a:r>
            <a:r>
              <a:rPr lang="en-US" altLang="ko-KR" sz="16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Disease</a:t>
            </a:r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5831875" y="6547439"/>
            <a:ext cx="3312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 dirty="0" smtClean="0">
                <a:latin typeface="Arial Narrow" pitchFamily="34" charset="0"/>
              </a:rPr>
              <a:t>Lee JM , Koo BK et al. Circ Intervention 2015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 bwMode="auto">
          <a:xfrm>
            <a:off x="609600" y="1133872"/>
            <a:ext cx="8229600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kumimoji="0"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International IMR registry</a:t>
            </a:r>
          </a:p>
          <a:p>
            <a:pPr latinLnBrk="0"/>
            <a:r>
              <a:rPr lang="en-GB" altLang="ko-KR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- 1,096 </a:t>
            </a:r>
            <a:r>
              <a:rPr lang="en-GB" altLang="ko-K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patients with 1,452 coronary arteries </a:t>
            </a:r>
            <a:r>
              <a:rPr lang="en-GB" altLang="ko-KR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</a:t>
            </a:r>
            <a:endParaRPr kumimoji="0" lang="ko-KR" alt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8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457200" y="53752"/>
            <a:ext cx="8229600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kumimoji="0" lang="en-US" altLang="ko-KR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International IMR registry</a:t>
            </a:r>
          </a:p>
          <a:p>
            <a:pPr latinLnBrk="0"/>
            <a:r>
              <a:rPr lang="en-GB" altLang="ko-K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- 1,096 patients with 1,452 coronary arteries </a:t>
            </a:r>
            <a:r>
              <a:rPr lang="en-GB" altLang="ko-K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</a:t>
            </a:r>
            <a:endParaRPr lang="ko-KR" altLang="en-US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29724" y="1124744"/>
            <a:ext cx="72845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ko-KR" sz="2000" b="1" kern="1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Patients who underwent </a:t>
            </a:r>
            <a:r>
              <a:rPr lang="en-US" altLang="ko-KR" sz="2000" b="1" kern="1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elective </a:t>
            </a:r>
            <a:r>
              <a:rPr lang="en-US" altLang="ko-KR" sz="2000" b="1" kern="1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measurement of both </a:t>
            </a:r>
            <a:r>
              <a:rPr lang="en-US" altLang="ko-KR" sz="2000" b="1" kern="1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FFR </a:t>
            </a:r>
            <a:r>
              <a:rPr lang="en-US" altLang="ko-KR" sz="2000" b="1" kern="1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and </a:t>
            </a:r>
            <a:r>
              <a:rPr lang="en-US" altLang="ko-KR" sz="2000" b="1" kern="1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IMR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kern="1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FFR measurement was as clinically-indicated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kern="1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IMR measurement was for research purpose or as operator’s discretion</a:t>
            </a:r>
            <a:endParaRPr lang="en-US" altLang="ko-KR" sz="2000" b="1" kern="100" dirty="0" smtClean="0">
              <a:solidFill>
                <a:srgbClr val="002060"/>
              </a:solidFill>
              <a:latin typeface="Arial Narrow" panose="020B0606020202030204" pitchFamily="34" charset="0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kern="100" dirty="0" smtClean="0">
                <a:solidFill>
                  <a:srgbClr val="002060"/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From </a:t>
            </a:r>
            <a:r>
              <a:rPr lang="en-US" altLang="ko-KR" sz="2000" b="1" kern="100" dirty="0">
                <a:solidFill>
                  <a:srgbClr val="002060"/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8 centers in 5 </a:t>
            </a:r>
            <a:r>
              <a:rPr lang="en-US" altLang="ko-KR" sz="2000" b="1" kern="100" dirty="0" smtClean="0">
                <a:solidFill>
                  <a:srgbClr val="002060"/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countries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ko-KR" sz="2000" b="1" dirty="0">
                <a:solidFill>
                  <a:srgbClr val="002060"/>
                </a:solidFill>
                <a:latin typeface="Arial Narrow" pitchFamily="34" charset="0"/>
              </a:rPr>
              <a:t>South Korea, United Kingdom, Spain, USA and Australia</a:t>
            </a:r>
            <a:endParaRPr lang="en-US" altLang="ko-KR" sz="2000" b="1" kern="100" dirty="0" smtClean="0">
              <a:solidFill>
                <a:srgbClr val="002060"/>
              </a:solidFill>
              <a:latin typeface="Arial Narrow" panose="020B0606020202030204" pitchFamily="34" charset="0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1,096 </a:t>
            </a:r>
            <a:r>
              <a:rPr lang="en-GB" altLang="ko-K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patients with 1,452 coronary arteries </a:t>
            </a:r>
            <a:endParaRPr lang="en-GB" altLang="ko-KR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29724" y="4509120"/>
            <a:ext cx="728455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kern="100" dirty="0" smtClean="0">
                <a:latin typeface="Arial Narrow" panose="020B0606020202030204" pitchFamily="34" charset="0"/>
                <a:ea typeface="맑은 고딕" panose="020B0503020000020004" pitchFamily="50" charset="-127"/>
              </a:rPr>
              <a:t>Exclusion Criteria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kern="100" dirty="0" smtClean="0">
                <a:latin typeface="Arial Narrow" panose="020B0606020202030204" pitchFamily="34" charset="0"/>
                <a:ea typeface="맑은 고딕" panose="020B0503020000020004" pitchFamily="50" charset="-127"/>
              </a:rPr>
              <a:t>Acute myocardial infarction (within 72 hours) with Cardiac enzyme ↑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kern="100" dirty="0" smtClean="0">
                <a:latin typeface="Arial Narrow" panose="020B0606020202030204" pitchFamily="34" charset="0"/>
                <a:ea typeface="맑은 고딕" panose="020B0503020000020004" pitchFamily="50" charset="-127"/>
              </a:rPr>
              <a:t>Hemodynamic instability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kern="100" dirty="0" smtClean="0">
                <a:latin typeface="Arial Narrow" panose="020B0606020202030204" pitchFamily="34" charset="0"/>
                <a:ea typeface="맑은 고딕" panose="020B0503020000020004" pitchFamily="50" charset="-127"/>
              </a:rPr>
              <a:t>LV dysfunction (EF&lt;30%)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kern="100" dirty="0" smtClean="0">
                <a:latin typeface="Arial Narrow" panose="020B0606020202030204" pitchFamily="34" charset="0"/>
                <a:ea typeface="맑은 고딕" panose="020B0503020000020004" pitchFamily="50" charset="-127"/>
              </a:rPr>
              <a:t>Culprit vessel of acute coronary syndrome</a:t>
            </a:r>
            <a:endParaRPr lang="en-GB" altLang="ko-KR" sz="1600" dirty="0" smtClean="0">
              <a:latin typeface="Arial Narrow" panose="020B0606020202030204" pitchFamily="34" charset="0"/>
            </a:endParaRP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5831875" y="6547439"/>
            <a:ext cx="3312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 dirty="0" smtClean="0">
                <a:latin typeface="Arial Narrow" pitchFamily="34" charset="0"/>
              </a:rPr>
              <a:t>Lee JM</a:t>
            </a:r>
            <a:r>
              <a:rPr lang="fr-FR" altLang="ko-KR" sz="1400" b="1" dirty="0">
                <a:latin typeface="Arial Narrow" pitchFamily="34" charset="0"/>
              </a:rPr>
              <a:t> , Koo BK</a:t>
            </a:r>
            <a:r>
              <a:rPr lang="fr-FR" sz="1400" b="1" dirty="0" smtClean="0">
                <a:latin typeface="Arial Narrow" pitchFamily="34" charset="0"/>
              </a:rPr>
              <a:t> et al. Circ Intervention 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46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017721"/>
            <a:ext cx="89376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 bwMode="auto">
          <a:xfrm>
            <a:off x="457200" y="53752"/>
            <a:ext cx="8229600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kumimoji="0" lang="en-US" altLang="ko-K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Distribution of FFR and IMR in 1,452 Lesions</a:t>
            </a:r>
          </a:p>
          <a:p>
            <a:pPr latinLnBrk="0"/>
            <a:r>
              <a:rPr kumimoji="0" lang="en-US" altLang="ko-KR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International IMR registry</a:t>
            </a:r>
            <a:endParaRPr kumimoji="0" lang="ko-KR" altLang="en-US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397" y="5969466"/>
            <a:ext cx="7733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 </a:t>
            </a:r>
            <a:r>
              <a:rPr lang="en-US" altLang="ko-KR" sz="28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IMR≤25 </a:t>
            </a:r>
            <a:r>
              <a:rPr lang="en-US" altLang="ko-KR" sz="2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 considered normal in non-MI population</a:t>
            </a:r>
            <a:endParaRPr lang="ko-KR" altLang="en-US" sz="2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5831875" y="6547439"/>
            <a:ext cx="3312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 dirty="0" smtClean="0">
                <a:latin typeface="Arial Narrow" pitchFamily="34" charset="0"/>
              </a:rPr>
              <a:t>Lee JM</a:t>
            </a:r>
            <a:r>
              <a:rPr lang="fr-FR" altLang="ko-KR" sz="1400" b="1" dirty="0">
                <a:latin typeface="Arial Narrow" pitchFamily="34" charset="0"/>
              </a:rPr>
              <a:t> , Koo BK</a:t>
            </a:r>
            <a:r>
              <a:rPr lang="fr-FR" sz="1400" b="1" dirty="0" smtClean="0">
                <a:latin typeface="Arial Narrow" pitchFamily="34" charset="0"/>
              </a:rPr>
              <a:t> et al. Circ Intervention 2015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3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457200" y="116632"/>
            <a:ext cx="8229600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kumimoji="0" lang="en-US" altLang="ko-K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Association between </a:t>
            </a:r>
            <a:r>
              <a:rPr kumimoji="0" lang="en-US" altLang="ko-KR" sz="28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Angio</a:t>
            </a:r>
            <a:r>
              <a:rPr kumimoji="0" lang="en-US" altLang="ko-K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FFR, IMR in 1,452 Lesions</a:t>
            </a:r>
          </a:p>
          <a:p>
            <a:pPr latinLnBrk="0"/>
            <a:r>
              <a:rPr kumimoji="0" lang="en-US" altLang="ko-KR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International IMR registry</a:t>
            </a:r>
            <a:endParaRPr kumimoji="0" lang="ko-KR" altLang="en-US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175618"/>
            <a:ext cx="8834437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133950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u="sng" dirty="0" smtClean="0">
                <a:solidFill>
                  <a:srgbClr val="002060"/>
                </a:solidFill>
                <a:latin typeface="Arial Narrow" pitchFamily="34" charset="0"/>
              </a:rPr>
              <a:t>FFR showed significant correlation with angiographic %DS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u="sng" dirty="0" smtClean="0">
                <a:solidFill>
                  <a:srgbClr val="002060"/>
                </a:solidFill>
                <a:latin typeface="Arial Narrow" pitchFamily="34" charset="0"/>
              </a:rPr>
              <a:t>IMR 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Arial Narrow" pitchFamily="34" charset="0"/>
              </a:rPr>
              <a:t>did not </a:t>
            </a:r>
            <a:r>
              <a:rPr lang="en-US" altLang="ko-KR" sz="2000" b="1" u="sng" dirty="0" smtClean="0">
                <a:solidFill>
                  <a:srgbClr val="002060"/>
                </a:solidFill>
                <a:latin typeface="Arial Narrow" pitchFamily="34" charset="0"/>
              </a:rPr>
              <a:t>show any correlation with angiographic %DS</a:t>
            </a: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5831875" y="6547439"/>
            <a:ext cx="3312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 dirty="0" smtClean="0">
                <a:latin typeface="Arial Narrow" pitchFamily="34" charset="0"/>
              </a:rPr>
              <a:t>Lee JM</a:t>
            </a:r>
            <a:r>
              <a:rPr lang="fr-FR" altLang="ko-KR" sz="1400" b="1" dirty="0">
                <a:latin typeface="Arial Narrow" pitchFamily="34" charset="0"/>
              </a:rPr>
              <a:t> , Koo BK</a:t>
            </a:r>
            <a:r>
              <a:rPr lang="fr-FR" sz="1400" b="1" dirty="0" smtClean="0">
                <a:latin typeface="Arial Narrow" pitchFamily="34" charset="0"/>
              </a:rPr>
              <a:t> et al. Circ Intervention 2015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3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457200" y="116632"/>
            <a:ext cx="8229600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ko-KR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Correlations between </a:t>
            </a:r>
            <a:r>
              <a:rPr lang="en-US" altLang="ko-KR" sz="2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SYNTAX Score </a:t>
            </a:r>
            <a:r>
              <a:rPr lang="en-US" altLang="ko-KR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and </a:t>
            </a:r>
            <a:r>
              <a:rPr lang="en-US" altLang="ko-KR" sz="2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IMR</a:t>
            </a:r>
          </a:p>
          <a:p>
            <a:r>
              <a:rPr lang="en-US" altLang="ko-KR" sz="2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3-vessel FFR/IMR measure subgroups</a:t>
            </a:r>
            <a:endParaRPr lang="en-US" altLang="ko-KR" sz="2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2" y="1794782"/>
            <a:ext cx="432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70" y="1794782"/>
            <a:ext cx="432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361478" y="3663119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Global </a:t>
            </a:r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IMR</a:t>
            </a:r>
            <a:endParaRPr lang="en-US" sz="16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340575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93 patients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ρ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=-0.002, p=0.99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1449" y="6114782"/>
            <a:ext cx="13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SYNTAX score</a:t>
            </a:r>
            <a:endParaRPr lang="en-US" sz="16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495056" y="3663119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IMR</a:t>
            </a:r>
            <a:endParaRPr lang="en-US" sz="16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2340575"/>
            <a:ext cx="15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279 vessels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ρ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=-0.06, p=0.36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3570" y="6114782"/>
            <a:ext cx="2586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Vessel specific SYNTAX score</a:t>
            </a:r>
            <a:endParaRPr lang="en-US" sz="16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084" y="1292393"/>
            <a:ext cx="2870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A. SYNTAX sc</a:t>
            </a:r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ore (Patient)</a:t>
            </a:r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 </a:t>
            </a:r>
            <a:endParaRPr lang="en-US" b="1" dirty="0">
              <a:solidFill>
                <a:srgbClr val="00206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2588" y="1292393"/>
            <a:ext cx="3477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B. Vessel-specific SYNTAX score</a:t>
            </a:r>
            <a:endParaRPr lang="en-US" b="1" dirty="0">
              <a:solidFill>
                <a:srgbClr val="00206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3" name="ZoneTexte 1"/>
          <p:cNvSpPr txBox="1">
            <a:spLocks noChangeArrowheads="1"/>
          </p:cNvSpPr>
          <p:nvPr/>
        </p:nvSpPr>
        <p:spPr bwMode="auto">
          <a:xfrm>
            <a:off x="4403471" y="6547439"/>
            <a:ext cx="47405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 dirty="0" smtClean="0">
                <a:latin typeface="Arial Narrow" pitchFamily="34" charset="0"/>
              </a:rPr>
              <a:t>Kobayashi Y</a:t>
            </a:r>
            <a:r>
              <a:rPr lang="fr-FR" altLang="ko-KR" sz="1400" b="1" dirty="0" smtClean="0">
                <a:latin typeface="Arial Narrow" pitchFamily="34" charset="0"/>
              </a:rPr>
              <a:t>, Fearon WF, Lee JM, Koo </a:t>
            </a:r>
            <a:r>
              <a:rPr lang="fr-FR" altLang="ko-KR" sz="1400" b="1" dirty="0">
                <a:latin typeface="Arial Narrow" pitchFamily="34" charset="0"/>
              </a:rPr>
              <a:t>BK</a:t>
            </a:r>
            <a:r>
              <a:rPr lang="fr-FR" sz="1400" b="1" dirty="0" smtClean="0">
                <a:latin typeface="Arial Narrow" pitchFamily="34" charset="0"/>
              </a:rPr>
              <a:t> et al. </a:t>
            </a:r>
            <a:r>
              <a:rPr lang="fr-FR" sz="1400" b="1" dirty="0" smtClean="0">
                <a:latin typeface="Arial Narrow" pitchFamily="34" charset="0"/>
              </a:rPr>
              <a:t>Unpublished data</a:t>
            </a:r>
            <a:endParaRPr lang="fr-FR" sz="14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3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4403471" y="6547439"/>
            <a:ext cx="47405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 dirty="0" smtClean="0">
                <a:latin typeface="Arial Narrow" pitchFamily="34" charset="0"/>
              </a:rPr>
              <a:t>Kobayashi Y</a:t>
            </a:r>
            <a:r>
              <a:rPr lang="fr-FR" altLang="ko-KR" sz="1400" b="1" dirty="0" smtClean="0">
                <a:latin typeface="Arial Narrow" pitchFamily="34" charset="0"/>
              </a:rPr>
              <a:t>, Fearon WF, Lee JM, Koo </a:t>
            </a:r>
            <a:r>
              <a:rPr lang="fr-FR" altLang="ko-KR" sz="1400" b="1" dirty="0">
                <a:latin typeface="Arial Narrow" pitchFamily="34" charset="0"/>
              </a:rPr>
              <a:t>BK</a:t>
            </a:r>
            <a:r>
              <a:rPr lang="fr-FR" sz="1400" b="1" dirty="0" smtClean="0">
                <a:latin typeface="Arial Narrow" pitchFamily="34" charset="0"/>
              </a:rPr>
              <a:t> et al. </a:t>
            </a:r>
            <a:r>
              <a:rPr lang="fr-FR" sz="1400" b="1" dirty="0" smtClean="0">
                <a:latin typeface="Arial Narrow" pitchFamily="34" charset="0"/>
              </a:rPr>
              <a:t>Unpublished data</a:t>
            </a:r>
            <a:endParaRPr lang="fr-FR" sz="1400" b="1" dirty="0" smtClean="0">
              <a:latin typeface="Arial Narrow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34" y="1763935"/>
            <a:ext cx="432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4" y="1763935"/>
            <a:ext cx="432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6200000">
            <a:off x="-361478" y="3629033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Global </a:t>
            </a:r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IMR</a:t>
            </a:r>
            <a:endParaRPr lang="en-US" sz="16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5189" y="2060848"/>
            <a:ext cx="15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93 patients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ρ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=-0.13, p=0.22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93884" y="6080696"/>
            <a:ext cx="1293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Gensini score</a:t>
            </a:r>
            <a:endParaRPr lang="en-US" sz="16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495055" y="3629033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IMR</a:t>
            </a:r>
            <a:endParaRPr lang="en-US" sz="16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86065" y="2060848"/>
            <a:ext cx="15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279 vessels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ρ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=-0.13, p=0.03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28585" y="6080696"/>
            <a:ext cx="2531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Vessel specific Gensini score</a:t>
            </a:r>
            <a:endParaRPr lang="en-US" sz="16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084" y="1300698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A. </a:t>
            </a:r>
            <a:r>
              <a:rPr lang="en-US" sz="20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Gensini</a:t>
            </a:r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 score (Patient)</a:t>
            </a:r>
            <a:endParaRPr lang="en-US" b="1" dirty="0">
              <a:solidFill>
                <a:srgbClr val="00206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2588" y="1300698"/>
            <a:ext cx="3406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B. Vessel-specific </a:t>
            </a:r>
            <a:r>
              <a:rPr lang="en-US" sz="20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Gensini</a:t>
            </a:r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 score</a:t>
            </a:r>
            <a:endParaRPr lang="en-US" b="1" dirty="0">
              <a:solidFill>
                <a:srgbClr val="00206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 bwMode="auto">
          <a:xfrm>
            <a:off x="457200" y="116632"/>
            <a:ext cx="8229600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ko-KR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Correlations between </a:t>
            </a:r>
            <a:r>
              <a:rPr lang="en-US" altLang="ko-KR" sz="28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Gensini</a:t>
            </a:r>
            <a:r>
              <a:rPr lang="en-US" altLang="ko-KR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Score and </a:t>
            </a:r>
            <a:r>
              <a:rPr lang="en-US" altLang="ko-KR" sz="2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IMR</a:t>
            </a:r>
          </a:p>
          <a:p>
            <a:r>
              <a:rPr lang="en-US" altLang="ko-KR" sz="2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3-vessel FFR/IMR measure subgroups</a:t>
            </a:r>
            <a:endParaRPr lang="en-US" altLang="ko-KR" sz="2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79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457200" y="116632"/>
            <a:ext cx="8229600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kumimoji="0" lang="en-US" altLang="ko-K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Different Independent Predictor for High-IMR or Low-FFR</a:t>
            </a:r>
          </a:p>
          <a:p>
            <a:pPr latinLnBrk="0"/>
            <a:r>
              <a:rPr kumimoji="0" lang="en-US" altLang="ko-KR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International IMR registry</a:t>
            </a:r>
            <a:endParaRPr kumimoji="0" lang="ko-KR" altLang="en-US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8228"/>
              </p:ext>
            </p:extLst>
          </p:nvPr>
        </p:nvGraphicFramePr>
        <p:xfrm>
          <a:off x="395537" y="1991117"/>
          <a:ext cx="8424934" cy="3201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9238"/>
                <a:gridCol w="736997"/>
                <a:gridCol w="1052745"/>
                <a:gridCol w="1053488"/>
                <a:gridCol w="1052745"/>
                <a:gridCol w="1053488"/>
                <a:gridCol w="1052745"/>
                <a:gridCol w="1053488"/>
              </a:tblGrid>
              <a:tr h="530563">
                <a:tc gridSpan="4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kern="1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High-IMR (</a:t>
                      </a:r>
                      <a:r>
                        <a:rPr lang="ko-KR" altLang="ko-KR" sz="1800" b="1" u="none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≥</a:t>
                      </a:r>
                      <a:r>
                        <a:rPr lang="en-US" altLang="ko-KR" sz="1800" b="1" u="none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75</a:t>
                      </a:r>
                      <a:r>
                        <a:rPr lang="en-US" altLang="ko-KR" sz="1800" b="1" u="none" kern="1200" baseline="300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th </a:t>
                      </a:r>
                      <a:r>
                        <a:rPr lang="en-US" altLang="ko-KR" sz="1800" b="1" u="none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percentile</a:t>
                      </a:r>
                      <a:r>
                        <a:rPr lang="en-US" altLang="ko-KR" sz="1800" b="1" u="sng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)</a:t>
                      </a:r>
                      <a:endParaRPr lang="ko-KR" sz="1800" u="none" kern="1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kern="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Low-FFR (</a:t>
                      </a:r>
                      <a:r>
                        <a:rPr lang="ko-KR" altLang="ko-KR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altLang="ko-KR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0.80)</a:t>
                      </a:r>
                      <a:endParaRPr lang="ko-KR" sz="1800" u="none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305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ko-KR" sz="1100" u="none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>
                          <a:effectLst/>
                          <a:latin typeface="Arial Narrow" panose="020B0606020202030204" pitchFamily="34" charset="0"/>
                        </a:rPr>
                        <a:t>OR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>
                          <a:effectLst/>
                          <a:latin typeface="Arial Narrow" panose="020B0606020202030204" pitchFamily="34" charset="0"/>
                        </a:rPr>
                        <a:t>95% CI</a:t>
                      </a:r>
                      <a:endParaRPr lang="ko-KR" sz="1100" u="none" kern="10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>
                          <a:effectLst/>
                          <a:latin typeface="Arial Narrow" panose="020B0606020202030204" pitchFamily="34" charset="0"/>
                        </a:rPr>
                        <a:t>P value</a:t>
                      </a:r>
                      <a:endParaRPr lang="ko-KR" sz="1100" u="none" kern="10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>
                          <a:effectLst/>
                          <a:latin typeface="Arial Narrow" panose="020B0606020202030204" pitchFamily="34" charset="0"/>
                        </a:rPr>
                        <a:t>OR</a:t>
                      </a:r>
                      <a:endParaRPr lang="ko-KR" sz="1100" u="none" kern="10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>
                          <a:effectLst/>
                          <a:latin typeface="Arial Narrow" panose="020B0606020202030204" pitchFamily="34" charset="0"/>
                        </a:rPr>
                        <a:t>95% CI</a:t>
                      </a:r>
                      <a:endParaRPr lang="ko-KR" sz="1100" u="none" kern="10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>
                          <a:effectLst/>
                          <a:latin typeface="Arial Narrow" panose="020B0606020202030204" pitchFamily="34" charset="0"/>
                        </a:rPr>
                        <a:t>P value</a:t>
                      </a:r>
                      <a:endParaRPr lang="ko-KR" sz="1100" u="none" kern="10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305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Previous MI</a:t>
                      </a:r>
                      <a:endParaRPr lang="ko-KR" sz="1100" u="none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 smtClean="0">
                          <a:effectLst/>
                          <a:latin typeface="Arial Narrow" panose="020B0606020202030204" pitchFamily="34" charset="0"/>
                        </a:rPr>
                        <a:t>2.16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 smtClean="0">
                          <a:effectLst/>
                          <a:latin typeface="Arial Narrow" panose="020B0606020202030204" pitchFamily="34" charset="0"/>
                        </a:rPr>
                        <a:t>1.24-3.74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>
                          <a:effectLst/>
                          <a:latin typeface="Arial Narrow" panose="020B0606020202030204" pitchFamily="34" charset="0"/>
                        </a:rPr>
                        <a:t>0.006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none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LAD</a:t>
                      </a:r>
                      <a:endParaRPr lang="ko-KR" sz="1100" b="1" u="none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 smtClean="0">
                          <a:effectLst/>
                          <a:latin typeface="Arial Narrow" panose="020B0606020202030204" pitchFamily="34" charset="0"/>
                        </a:rPr>
                        <a:t>5.92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 smtClean="0">
                          <a:effectLst/>
                          <a:latin typeface="Arial Narrow" panose="020B0606020202030204" pitchFamily="34" charset="0"/>
                        </a:rPr>
                        <a:t>3.73-9.41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>
                          <a:effectLst/>
                          <a:latin typeface="Arial Narrow" panose="020B0606020202030204" pitchFamily="34" charset="0"/>
                        </a:rPr>
                        <a:t>&lt;0.001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305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RCA</a:t>
                      </a:r>
                      <a:endParaRPr lang="ko-KR" sz="1100" u="none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 smtClean="0">
                          <a:effectLst/>
                          <a:latin typeface="Arial Narrow" panose="020B0606020202030204" pitchFamily="34" charset="0"/>
                        </a:rPr>
                        <a:t>2.09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 smtClean="0">
                          <a:effectLst/>
                          <a:latin typeface="Arial Narrow" panose="020B0606020202030204" pitchFamily="34" charset="0"/>
                        </a:rPr>
                        <a:t>1.54-2.84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>
                          <a:effectLst/>
                          <a:latin typeface="Arial Narrow" panose="020B0606020202030204" pitchFamily="34" charset="0"/>
                        </a:rPr>
                        <a:t>&lt;0.001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none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r>
                        <a:rPr lang="en-US" sz="1600" b="1" u="none" kern="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DS </a:t>
                      </a:r>
                      <a:r>
                        <a:rPr lang="ko-KR" sz="1600" b="1" u="none" kern="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≥</a:t>
                      </a:r>
                      <a:r>
                        <a:rPr lang="en-US" sz="1600" b="1" u="none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50%</a:t>
                      </a:r>
                      <a:endParaRPr lang="ko-KR" sz="1100" b="1" u="none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 smtClean="0">
                          <a:effectLst/>
                          <a:latin typeface="Arial Narrow" panose="020B0606020202030204" pitchFamily="34" charset="0"/>
                        </a:rPr>
                        <a:t>5.84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 smtClean="0">
                          <a:effectLst/>
                          <a:latin typeface="Arial Narrow" panose="020B0606020202030204" pitchFamily="34" charset="0"/>
                        </a:rPr>
                        <a:t>3.98-8.56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>
                          <a:effectLst/>
                          <a:latin typeface="Arial Narrow" panose="020B0606020202030204" pitchFamily="34" charset="0"/>
                        </a:rPr>
                        <a:t>&lt;0.001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305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Female</a:t>
                      </a:r>
                      <a:endParaRPr lang="ko-KR" sz="1100" u="none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 smtClean="0">
                          <a:effectLst/>
                          <a:latin typeface="Arial Narrow" panose="020B0606020202030204" pitchFamily="34" charset="0"/>
                        </a:rPr>
                        <a:t>1.67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 smtClean="0">
                          <a:effectLst/>
                          <a:latin typeface="Arial Narrow" panose="020B0606020202030204" pitchFamily="34" charset="0"/>
                        </a:rPr>
                        <a:t>1.18-2.38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>
                          <a:effectLst/>
                          <a:latin typeface="Arial Narrow" panose="020B0606020202030204" pitchFamily="34" charset="0"/>
                        </a:rPr>
                        <a:t>0.004</a:t>
                      </a:r>
                      <a:endParaRPr lang="ko-KR" sz="1100" u="none" kern="10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none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Male</a:t>
                      </a:r>
                      <a:endParaRPr lang="ko-KR" sz="1100" b="1" u="none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 smtClean="0">
                          <a:effectLst/>
                          <a:latin typeface="Arial Narrow" panose="020B0606020202030204" pitchFamily="34" charset="0"/>
                        </a:rPr>
                        <a:t>2.25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 smtClean="0">
                          <a:effectLst/>
                          <a:latin typeface="Arial Narrow" panose="020B0606020202030204" pitchFamily="34" charset="0"/>
                        </a:rPr>
                        <a:t>1.38-3.66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>
                          <a:effectLst/>
                          <a:latin typeface="Arial Narrow" panose="020B0606020202030204" pitchFamily="34" charset="0"/>
                        </a:rPr>
                        <a:t>0.001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305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Obesity</a:t>
                      </a:r>
                      <a:endParaRPr lang="ko-KR" sz="1100" u="none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 smtClean="0"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 smtClean="0">
                          <a:effectLst/>
                          <a:latin typeface="Arial Narrow" panose="020B0606020202030204" pitchFamily="34" charset="0"/>
                        </a:rPr>
                        <a:t>1.31-2.49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>
                          <a:effectLst/>
                          <a:latin typeface="Arial Narrow" panose="020B0606020202030204" pitchFamily="34" charset="0"/>
                        </a:rPr>
                        <a:t>&lt;0.001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none" kern="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Age</a:t>
                      </a:r>
                      <a:endParaRPr lang="ko-KR" sz="1100" b="1" u="none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 smtClean="0">
                          <a:effectLst/>
                          <a:latin typeface="Arial Narrow" panose="020B0606020202030204" pitchFamily="34" charset="0"/>
                        </a:rPr>
                        <a:t>1.02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 smtClean="0">
                          <a:effectLst/>
                          <a:latin typeface="Arial Narrow" panose="020B0606020202030204" pitchFamily="34" charset="0"/>
                        </a:rPr>
                        <a:t>1.00-1.04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00" dirty="0">
                          <a:effectLst/>
                          <a:latin typeface="Arial Narrow" panose="020B0606020202030204" pitchFamily="34" charset="0"/>
                        </a:rPr>
                        <a:t>0.046</a:t>
                      </a:r>
                      <a:endParaRPr lang="ko-KR" sz="1100" u="none" kern="100" dirty="0">
                        <a:effectLst/>
                        <a:latin typeface="Arial Narrow" panose="020B0606020202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494396" y="134076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latin typeface="Arial Narrow" panose="020B0606020202030204" pitchFamily="34" charset="0"/>
                <a:ea typeface="맑은 고딕" panose="020B0503020000020004" pitchFamily="50" charset="-127"/>
              </a:rPr>
              <a:t>Independent Predictor for </a:t>
            </a:r>
            <a:r>
              <a:rPr lang="en-US" altLang="ko-KR" sz="2400" b="1" dirty="0">
                <a:solidFill>
                  <a:srgbClr val="002060"/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High-IMR</a:t>
            </a:r>
            <a:r>
              <a:rPr lang="en-US" altLang="ko-KR" sz="2400" b="1" dirty="0">
                <a:latin typeface="Arial Narrow" panose="020B0606020202030204" pitchFamily="34" charset="0"/>
                <a:ea typeface="맑은 고딕" panose="020B0503020000020004" pitchFamily="50" charset="-127"/>
              </a:rPr>
              <a:t> or 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Low-FFR</a:t>
            </a:r>
            <a:r>
              <a:rPr lang="en-US" altLang="ko-KR" sz="2400" b="1" dirty="0">
                <a:latin typeface="Arial Narrow" panose="020B0606020202030204" pitchFamily="34" charset="0"/>
                <a:ea typeface="맑은 고딕" panose="020B0503020000020004" pitchFamily="50" charset="-127"/>
              </a:rPr>
              <a:t> in Target Vessels</a:t>
            </a:r>
            <a:endParaRPr lang="ko-KR" altLang="en-US" sz="2400" dirty="0">
              <a:latin typeface="Arial Narrow" panose="020B0606020202030204" pitchFamily="34" charset="0"/>
            </a:endParaRP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5831875" y="6547439"/>
            <a:ext cx="3312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 dirty="0" smtClean="0">
                <a:latin typeface="Arial Narrow" pitchFamily="34" charset="0"/>
              </a:rPr>
              <a:t>Lee JM</a:t>
            </a:r>
            <a:r>
              <a:rPr lang="fr-FR" altLang="ko-KR" sz="1400" b="1" dirty="0">
                <a:latin typeface="Arial Narrow" pitchFamily="34" charset="0"/>
              </a:rPr>
              <a:t> , Koo BK</a:t>
            </a:r>
            <a:r>
              <a:rPr lang="fr-FR" sz="1400" b="1" dirty="0" smtClean="0">
                <a:latin typeface="Arial Narrow" pitchFamily="34" charset="0"/>
              </a:rPr>
              <a:t> et al. Circ Intervention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5365665"/>
            <a:ext cx="7344816" cy="495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rgbClr val="002060"/>
                </a:solidFill>
                <a:latin typeface="Arial Narrow" pitchFamily="34" charset="0"/>
              </a:rPr>
              <a:t>Completely different predictors between High-IMR and Low-FFR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457200" y="53752"/>
            <a:ext cx="8507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kumimoji="0" lang="en-US" altLang="ko-KR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Summary</a:t>
            </a:r>
            <a:endParaRPr kumimoji="0" lang="ko-KR" altLang="en-US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10682"/>
            <a:ext cx="8352928" cy="3726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The results from the International IMR registry suggests that Macro- </a:t>
            </a:r>
            <a:r>
              <a:rPr lang="en-US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and micro-vascular diseases seems to possess “independent disease process” with “different predictors for its development”, although complex interaction could be presented</a:t>
            </a:r>
            <a:r>
              <a:rPr lang="en-US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Female gender was independent predictor for high-IMR</a:t>
            </a:r>
            <a:r>
              <a:rPr lang="en-US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As with previous studies, microvascular disease may more prevalent in female disease (However, this should be more clarified with other study).</a:t>
            </a:r>
            <a:endParaRPr lang="en-US" altLang="ko-KR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58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457200" y="44624"/>
            <a:ext cx="8229600" cy="150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kumimoji="0"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Korean Registry for </a:t>
            </a:r>
          </a:p>
          <a:p>
            <a:pPr latinLnBrk="0"/>
            <a:r>
              <a:rPr kumimoji="0"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Comprehensive Physiologic Evaluation</a:t>
            </a:r>
          </a:p>
          <a:p>
            <a:pPr latinLnBrk="0"/>
            <a:r>
              <a:rPr lang="en-GB" altLang="ko-K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- 313 </a:t>
            </a:r>
            <a:r>
              <a:rPr lang="en-GB" altLang="ko-K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patients with </a:t>
            </a:r>
            <a:r>
              <a:rPr lang="en-GB" altLang="ko-K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663 coronary </a:t>
            </a:r>
            <a:r>
              <a:rPr lang="en-GB" altLang="ko-K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arteries </a:t>
            </a:r>
            <a:r>
              <a:rPr lang="en-GB" altLang="ko-K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</a:t>
            </a:r>
            <a:endParaRPr kumimoji="0" lang="ko-KR" altLang="en-US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4482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To </a:t>
            </a: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evaluate the prognostic implications of abnormal CFR and IMR in high-FFR patients</a:t>
            </a:r>
            <a:r>
              <a:rPr lang="en-US" altLang="ko-KR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ko-KR" altLang="en-US" sz="28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504" y="2996952"/>
            <a:ext cx="9036496" cy="33123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 indent="0">
              <a:buNone/>
            </a:pPr>
            <a:r>
              <a:rPr lang="en-US" altLang="ko-KR" sz="2000" b="1" dirty="0">
                <a:solidFill>
                  <a:srgbClr val="00206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[Primary Microvascular disease]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>
                <a:latin typeface="Arial Narrow" panose="020B0606020202030204" pitchFamily="34" charset="0"/>
                <a:ea typeface="굴림" panose="020B0600000101010101" pitchFamily="50" charset="-127"/>
              </a:rPr>
              <a:t>Distribution and Abnormal value of IMR values in non-MI patients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>
                <a:latin typeface="Arial Narrow" panose="020B0606020202030204" pitchFamily="34" charset="0"/>
                <a:ea typeface="굴림" panose="020B0600000101010101" pitchFamily="50" charset="-127"/>
              </a:rPr>
              <a:t>Whether Macro- and Micro- disease has independent disease process?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>
                <a:latin typeface="Arial Narrow" panose="020B0606020202030204" pitchFamily="34" charset="0"/>
                <a:ea typeface="굴림" panose="020B0600000101010101" pitchFamily="50" charset="-127"/>
              </a:rPr>
              <a:t>Predictors of High IMR and Low </a:t>
            </a: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FFR</a:t>
            </a:r>
          </a:p>
          <a:p>
            <a:pPr marL="685800" lvl="2" indent="-457200">
              <a:buFont typeface="+mj-ea"/>
              <a:buAutoNum type="circleNumDbPlain"/>
            </a:pPr>
            <a:endParaRPr lang="en-US" altLang="ko-KR" sz="2000" b="1" dirty="0">
              <a:latin typeface="Arial Narrow" panose="020B0606020202030204" pitchFamily="34" charset="0"/>
              <a:ea typeface="굴림" panose="020B0600000101010101" pitchFamily="50" charset="-127"/>
            </a:endParaRP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>
                <a:solidFill>
                  <a:srgbClr val="FF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Clinical Prognosis of Patients with Microvascular </a:t>
            </a:r>
            <a:r>
              <a:rPr lang="en-US" altLang="ko-KR" sz="20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disease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>
                <a:latin typeface="Arial Narrow" panose="020B0606020202030204" pitchFamily="34" charset="0"/>
                <a:ea typeface="굴림" panose="020B0600000101010101" pitchFamily="50" charset="-127"/>
              </a:rPr>
              <a:t>Gender will affect the clinical outcomes of Microvascular Disease?</a:t>
            </a:r>
          </a:p>
          <a:p>
            <a:pPr marL="685800" lvl="2" indent="-457200">
              <a:buFont typeface="+mj-ea"/>
              <a:buAutoNum type="circleNumDbPlain"/>
            </a:pPr>
            <a:endParaRPr lang="en-US" altLang="ko-KR" sz="2000" b="1" dirty="0" smtClean="0">
              <a:solidFill>
                <a:srgbClr val="FF0000"/>
              </a:solidFill>
              <a:latin typeface="Arial Narrow" panose="020B0606020202030204" pitchFamily="34" charset="0"/>
              <a:ea typeface="굴림" panose="020B0600000101010101" pitchFamily="50" charset="-127"/>
            </a:endParaRP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>
                <a:latin typeface="Arial Narrow" panose="020B0606020202030204" pitchFamily="34" charset="0"/>
                <a:ea typeface="굴림" panose="020B0600000101010101" pitchFamily="50" charset="-127"/>
              </a:rPr>
              <a:t>Mechanism of Clinical Events in Patients with Microvascular </a:t>
            </a: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disease</a:t>
            </a:r>
            <a:endParaRPr lang="en-US" altLang="ko-KR" sz="2000" b="1" dirty="0">
              <a:solidFill>
                <a:srgbClr val="FF0000"/>
              </a:solidFill>
              <a:latin typeface="Arial Narrow" panose="020B0606020202030204" pitchFamily="34" charset="0"/>
              <a:ea typeface="굴림" panose="020B0600000101010101" pitchFamily="50" charset="-127"/>
            </a:endParaRP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>
                <a:latin typeface="Arial Narrow" panose="020B0606020202030204" pitchFamily="34" charset="0"/>
                <a:ea typeface="굴림" panose="020B0600000101010101" pitchFamily="50" charset="-127"/>
              </a:rPr>
              <a:t>Effective Treatment of Microvascular Disease</a:t>
            </a:r>
          </a:p>
        </p:txBody>
      </p:sp>
    </p:spTree>
    <p:extLst>
      <p:ext uri="{BB962C8B-B14F-4D97-AF65-F5344CB8AC3E}">
        <p14:creationId xmlns:p14="http://schemas.microsoft.com/office/powerpoint/2010/main" val="67875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80" y="2709324"/>
            <a:ext cx="5255023" cy="31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8"/>
          <p:cNvSpPr txBox="1">
            <a:spLocks noChangeArrowheads="1"/>
          </p:cNvSpPr>
          <p:nvPr/>
        </p:nvSpPr>
        <p:spPr bwMode="auto">
          <a:xfrm>
            <a:off x="7021266" y="6323302"/>
            <a:ext cx="21194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err="1" smtClean="0">
                <a:latin typeface="Arial Narrow" pitchFamily="34" charset="0"/>
                <a:cs typeface="Arial" pitchFamily="34" charset="0"/>
              </a:rPr>
              <a:t>Pijls</a:t>
            </a:r>
            <a:r>
              <a:rPr lang="en-US" altLang="en-US" sz="1400" b="1" dirty="0" smtClean="0">
                <a:latin typeface="Arial Narrow" pitchFamily="34" charset="0"/>
                <a:cs typeface="Arial" pitchFamily="34" charset="0"/>
              </a:rPr>
              <a:t>, et al. JACC 2010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>
                <a:latin typeface="Arial Narrow" pitchFamily="34" charset="0"/>
                <a:cs typeface="Arial" pitchFamily="34" charset="0"/>
              </a:rPr>
              <a:t>De </a:t>
            </a:r>
            <a:r>
              <a:rPr lang="en-US" altLang="en-US" sz="1400" b="1" dirty="0" err="1" smtClean="0">
                <a:latin typeface="Arial Narrow" pitchFamily="34" charset="0"/>
                <a:cs typeface="Arial" pitchFamily="34" charset="0"/>
              </a:rPr>
              <a:t>Bruyne</a:t>
            </a:r>
            <a:r>
              <a:rPr lang="en-US" altLang="en-US" sz="1400" b="1" dirty="0" smtClean="0">
                <a:latin typeface="Arial Narrow" pitchFamily="34" charset="0"/>
                <a:cs typeface="Arial" pitchFamily="34" charset="0"/>
              </a:rPr>
              <a:t> et al. NEJM 2014</a:t>
            </a:r>
            <a:endParaRPr lang="en-US" altLang="en-US" sz="14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457200" y="1268760"/>
            <a:ext cx="82296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kumimoji="0" lang="en-US" altLang="ko-KR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FFR-guided PCI - Better than Angio-guided PCI or Medical therapy</a:t>
            </a:r>
            <a:endParaRPr kumimoji="0" lang="en-US" altLang="ko-KR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7336"/>
            <a:ext cx="39243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07504" y="2709324"/>
            <a:ext cx="21602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42"/>
          <p:cNvSpPr txBox="1"/>
          <p:nvPr/>
        </p:nvSpPr>
        <p:spPr>
          <a:xfrm>
            <a:off x="539552" y="2276872"/>
            <a:ext cx="316835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FAME 1</a:t>
            </a:r>
          </a:p>
        </p:txBody>
      </p:sp>
      <p:sp>
        <p:nvSpPr>
          <p:cNvPr id="8" name="TextBox 42"/>
          <p:cNvSpPr txBox="1"/>
          <p:nvPr/>
        </p:nvSpPr>
        <p:spPr>
          <a:xfrm>
            <a:off x="5148064" y="2277276"/>
            <a:ext cx="316835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FAME 2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 bwMode="auto">
          <a:xfrm>
            <a:off x="457200" y="260648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lang="en-US" altLang="ko-KR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Introduction</a:t>
            </a:r>
            <a:endParaRPr lang="ko-KR" altLang="en-US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340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929724" y="1689189"/>
            <a:ext cx="72845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ko-KR" sz="2000" b="1" kern="1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Patients who underwent comprehensive physiologic evaluation (</a:t>
            </a:r>
            <a:r>
              <a:rPr lang="en-GB" altLang="ko-KR" sz="2000" b="1" kern="100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FFr</a:t>
            </a:r>
            <a:r>
              <a:rPr lang="en-GB" altLang="ko-KR" sz="2000" b="1" kern="1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, CFR, IMR)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kern="1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FFR measurement was as clinically-indicated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kern="1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CFR, IMR measurement was for research purpose or as operator’s discretion</a:t>
            </a:r>
            <a:endParaRPr lang="en-US" altLang="ko-KR" sz="2000" b="1" kern="100" dirty="0" smtClean="0">
              <a:solidFill>
                <a:srgbClr val="002060"/>
              </a:solidFill>
              <a:latin typeface="Arial Narrow" panose="020B0606020202030204" pitchFamily="34" charset="0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313 patients </a:t>
            </a:r>
            <a:r>
              <a:rPr lang="en-GB" altLang="ko-K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with </a:t>
            </a:r>
            <a:r>
              <a:rPr lang="en-GB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663 </a:t>
            </a:r>
            <a:r>
              <a:rPr lang="en-GB" altLang="ko-K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coronary arteries </a:t>
            </a:r>
            <a:endParaRPr lang="en-GB" altLang="ko-KR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Clinical outcomes </a:t>
            </a:r>
            <a:r>
              <a:rPr lang="en-US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: Median duration </a:t>
            </a:r>
            <a:r>
              <a:rPr lang="en-US" altLang="ko-K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of </a:t>
            </a:r>
            <a:r>
              <a:rPr lang="en-US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658 (503.8-1139.3) </a:t>
            </a:r>
            <a:r>
              <a:rPr lang="en-US" altLang="ko-K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days</a:t>
            </a:r>
            <a:r>
              <a:rPr lang="en-US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n-GB" altLang="ko-KR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29724" y="4869160"/>
            <a:ext cx="7284553" cy="1667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kern="100" dirty="0" smtClean="0">
                <a:latin typeface="Arial Narrow" panose="020B0606020202030204" pitchFamily="34" charset="0"/>
                <a:ea typeface="맑은 고딕" panose="020B0503020000020004" pitchFamily="50" charset="-127"/>
              </a:rPr>
              <a:t>Exclusion Criteria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kern="100" dirty="0" smtClean="0">
                <a:latin typeface="Arial Narrow" panose="020B0606020202030204" pitchFamily="34" charset="0"/>
                <a:ea typeface="맑은 고딕" panose="020B0503020000020004" pitchFamily="50" charset="-127"/>
              </a:rPr>
              <a:t>Acute myocardial infarction (within 72 hours) with Cardiac enzyme ↑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kern="100" dirty="0" smtClean="0">
                <a:latin typeface="Arial Narrow" panose="020B0606020202030204" pitchFamily="34" charset="0"/>
                <a:ea typeface="맑은 고딕" panose="020B0503020000020004" pitchFamily="50" charset="-127"/>
              </a:rPr>
              <a:t>Hemodynamic instability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kern="100" dirty="0" smtClean="0">
                <a:latin typeface="Arial Narrow" panose="020B0606020202030204" pitchFamily="34" charset="0"/>
                <a:ea typeface="맑은 고딕" panose="020B0503020000020004" pitchFamily="50" charset="-127"/>
              </a:rPr>
              <a:t>LV dysfunction (EF&lt;30%)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kern="100" dirty="0" smtClean="0">
                <a:latin typeface="Arial Narrow" panose="020B0606020202030204" pitchFamily="34" charset="0"/>
                <a:ea typeface="맑은 고딕" panose="020B0503020000020004" pitchFamily="50" charset="-127"/>
              </a:rPr>
              <a:t>Culprit vessel of acute coronary syndrome</a:t>
            </a:r>
            <a:endParaRPr lang="en-GB" altLang="ko-KR" sz="1400" dirty="0" smtClean="0">
              <a:latin typeface="Arial Narrow" panose="020B0606020202030204" pitchFamily="34" charset="0"/>
            </a:endParaRPr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6606126" y="6547439"/>
            <a:ext cx="25378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 dirty="0" smtClean="0">
                <a:latin typeface="Arial Narrow" pitchFamily="34" charset="0"/>
              </a:rPr>
              <a:t>Lee JM</a:t>
            </a:r>
            <a:r>
              <a:rPr lang="fr-FR" altLang="ko-KR" sz="1400" b="1" dirty="0">
                <a:latin typeface="Arial Narrow" pitchFamily="34" charset="0"/>
              </a:rPr>
              <a:t> , Koo BK</a:t>
            </a:r>
            <a:r>
              <a:rPr lang="fr-FR" sz="1400" b="1" dirty="0" smtClean="0">
                <a:latin typeface="Arial Narrow" pitchFamily="34" charset="0"/>
              </a:rPr>
              <a:t> et al. JACC 2016</a:t>
            </a:r>
          </a:p>
        </p:txBody>
      </p:sp>
      <p:sp>
        <p:nvSpPr>
          <p:cNvPr id="7" name="제목 1"/>
          <p:cNvSpPr txBox="1">
            <a:spLocks/>
          </p:cNvSpPr>
          <p:nvPr/>
        </p:nvSpPr>
        <p:spPr bwMode="auto">
          <a:xfrm>
            <a:off x="457200" y="44624"/>
            <a:ext cx="8229600" cy="150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kumimoji="0"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Korean Registry for </a:t>
            </a:r>
          </a:p>
          <a:p>
            <a:pPr latinLnBrk="0"/>
            <a:r>
              <a:rPr kumimoji="0"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Comprehensive Physiologic Evaluation</a:t>
            </a:r>
          </a:p>
          <a:p>
            <a:pPr latinLnBrk="0"/>
            <a:r>
              <a:rPr lang="en-GB" altLang="ko-K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- 313 </a:t>
            </a:r>
            <a:r>
              <a:rPr lang="en-GB" altLang="ko-K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patients with </a:t>
            </a:r>
            <a:r>
              <a:rPr lang="en-GB" altLang="ko-K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663 coronary </a:t>
            </a:r>
            <a:r>
              <a:rPr lang="en-GB" altLang="ko-K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arteries </a:t>
            </a:r>
            <a:r>
              <a:rPr lang="en-GB" altLang="ko-K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</a:t>
            </a:r>
            <a:endParaRPr kumimoji="0" lang="ko-KR" altLang="en-US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2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457200" y="53752"/>
            <a:ext cx="8507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kumimoji="0"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Clinical Characteristics</a:t>
            </a:r>
            <a:endParaRPr kumimoji="0" lang="ko-KR" altLang="en-US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997195"/>
              </p:ext>
            </p:extLst>
          </p:nvPr>
        </p:nvGraphicFramePr>
        <p:xfrm>
          <a:off x="1547664" y="1052736"/>
          <a:ext cx="5904656" cy="5146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</a:tblGrid>
              <a:tr h="24258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General characteristics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42889" marR="42889" marT="21444" marB="214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</a:endParaRPr>
                    </a:p>
                  </a:txBody>
                  <a:tcPr marL="42889" marR="42889" marT="21444" marB="214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3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 Narrow" pitchFamily="34" charset="0"/>
                        </a:rPr>
                        <a:t>Age, years</a:t>
                      </a:r>
                      <a:endParaRPr lang="ko-KR" sz="1400" b="1" kern="10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26582" marR="42293" marT="22040" marB="220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61.2 ± 9.7</a:t>
                      </a:r>
                      <a:endParaRPr lang="ko-KR" sz="1100" b="1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42889" marR="42889" marT="21444" marB="214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4353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 Narrow" pitchFamily="34" charset="0"/>
                        </a:rPr>
                        <a:t>Male</a:t>
                      </a:r>
                      <a:endParaRPr lang="ko-KR" sz="1400" b="1" kern="10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26582" marR="42293" marT="22040" marB="220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</a:rPr>
                        <a:t>206 (65.8%)</a:t>
                      </a:r>
                      <a:endParaRPr lang="ko-KR" sz="1400" b="1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42889" marR="42889" marT="21444" marB="21444" anchor="ctr">
                    <a:noFill/>
                  </a:tcPr>
                </a:tc>
              </a:tr>
              <a:tr h="243535"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kern="1200" dirty="0">
                          <a:effectLst/>
                          <a:latin typeface="Arial Narrow" pitchFamily="34" charset="0"/>
                        </a:rPr>
                        <a:t>Clinical Presentations</a:t>
                      </a:r>
                      <a:endParaRPr lang="ko-KR" sz="1400" b="1" i="1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26582" marR="42293" marT="22040" marB="220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kern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ko-KR" sz="1400" b="1" i="1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42889" marR="42889" marT="21444" marB="21444" anchor="ctr">
                    <a:noFill/>
                  </a:tcPr>
                </a:tc>
              </a:tr>
              <a:tr h="243535"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kern="1200" dirty="0" smtClean="0">
                          <a:effectLst/>
                          <a:latin typeface="Arial Narrow" pitchFamily="34" charset="0"/>
                        </a:rPr>
                        <a:t>   Stable </a:t>
                      </a: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angina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26582" marR="42293" marT="22040" marB="220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Arial Narrow" pitchFamily="34" charset="0"/>
                        </a:rPr>
                        <a:t>152 (48.6%)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42889" marR="42889" marT="21444" marB="21444" anchor="ctr">
                    <a:noFill/>
                  </a:tcPr>
                </a:tc>
              </a:tr>
              <a:tr h="243535"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kern="1200" dirty="0" smtClean="0">
                          <a:effectLst/>
                          <a:latin typeface="Arial Narrow" pitchFamily="34" charset="0"/>
                        </a:rPr>
                        <a:t>   Unstable </a:t>
                      </a: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angina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26582" marR="42293" marT="22040" marB="220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Arial Narrow" pitchFamily="34" charset="0"/>
                        </a:rPr>
                        <a:t>49 (15.7%)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42889" marR="42889" marT="21444" marB="21444" anchor="ctr">
                    <a:noFill/>
                  </a:tcPr>
                </a:tc>
              </a:tr>
              <a:tr h="243535"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kern="1200" dirty="0" smtClean="0">
                          <a:effectLst/>
                          <a:latin typeface="Arial Narrow" pitchFamily="34" charset="0"/>
                        </a:rPr>
                        <a:t>   Atypical </a:t>
                      </a: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chest pain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26582" marR="42293" marT="22040" marB="220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Arial Narrow" pitchFamily="34" charset="0"/>
                        </a:rPr>
                        <a:t>69 (22.0%)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42889" marR="42889" marT="21444" marB="21444" anchor="ctr">
                    <a:noFill/>
                  </a:tcPr>
                </a:tc>
              </a:tr>
              <a:tr h="243535"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kern="1200" dirty="0" smtClean="0">
                          <a:effectLst/>
                          <a:latin typeface="Arial Narrow" pitchFamily="34" charset="0"/>
                        </a:rPr>
                        <a:t>   Silent </a:t>
                      </a: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ischemia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26582" marR="42293" marT="22040" marB="220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Arial Narrow" pitchFamily="34" charset="0"/>
                        </a:rPr>
                        <a:t>43 (13.7%)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42889" marR="42889" marT="21444" marB="21444" anchor="ctr">
                    <a:noFill/>
                  </a:tcPr>
                </a:tc>
              </a:tr>
              <a:tr h="24281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kern="1200" dirty="0" smtClean="0">
                          <a:effectLst/>
                          <a:latin typeface="Arial Narrow" pitchFamily="34" charset="0"/>
                        </a:rPr>
                        <a:t> Cardiovascular </a:t>
                      </a:r>
                      <a:r>
                        <a:rPr lang="en-US" sz="1400" b="1" i="1" kern="1200" dirty="0">
                          <a:effectLst/>
                          <a:latin typeface="Arial Narrow" pitchFamily="34" charset="0"/>
                        </a:rPr>
                        <a:t>Risk Factors</a:t>
                      </a:r>
                      <a:endParaRPr lang="ko-KR" sz="1400" b="1" i="1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42889" marR="42889" marT="21444" marB="2144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ko-KR" sz="1400" b="1" i="1" kern="100" dirty="0">
                        <a:effectLst/>
                        <a:latin typeface="Arial Narrow" pitchFamily="34" charset="0"/>
                        <a:ea typeface="맑은 고딕"/>
                      </a:endParaRPr>
                    </a:p>
                  </a:txBody>
                  <a:tcPr marL="42889" marR="42889" marT="21444" marB="21444" anchor="ctr">
                    <a:noFill/>
                  </a:tcPr>
                </a:tc>
              </a:tr>
              <a:tr h="243535"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kern="1200" dirty="0" smtClean="0">
                          <a:effectLst/>
                          <a:latin typeface="Arial Narrow" pitchFamily="34" charset="0"/>
                        </a:rPr>
                        <a:t>   Hypertension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26582" marR="42293" marT="22040" marB="220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Arial Narrow" pitchFamily="34" charset="0"/>
                        </a:rPr>
                        <a:t>189 (60.4%)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42889" marR="42889" marT="21444" marB="21444" anchor="ctr">
                    <a:noFill/>
                  </a:tcPr>
                </a:tc>
              </a:tr>
              <a:tr h="243535"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kern="1200" dirty="0" smtClean="0">
                          <a:effectLst/>
                          <a:latin typeface="Arial Narrow" pitchFamily="34" charset="0"/>
                        </a:rPr>
                        <a:t>   Diabetes </a:t>
                      </a: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mellitus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26582" marR="42293" marT="22040" marB="220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Arial Narrow" pitchFamily="34" charset="0"/>
                        </a:rPr>
                        <a:t>90 (28.8%)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42889" marR="42889" marT="21444" marB="21444" anchor="ctr">
                    <a:noFill/>
                  </a:tcPr>
                </a:tc>
              </a:tr>
              <a:tr h="243535"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kern="1200" dirty="0" smtClean="0">
                          <a:effectLst/>
                          <a:latin typeface="Arial Narrow" pitchFamily="34" charset="0"/>
                        </a:rPr>
                        <a:t>   Hypercholesterolemia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26582" marR="42293" marT="22040" marB="220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Arial Narrow" pitchFamily="34" charset="0"/>
                        </a:rPr>
                        <a:t>195 (62.3%)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42889" marR="42889" marT="21444" marB="21444" anchor="ctr">
                    <a:noFill/>
                  </a:tcPr>
                </a:tc>
              </a:tr>
              <a:tr h="243535"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kern="1200" dirty="0" smtClean="0">
                          <a:effectLst/>
                          <a:latin typeface="Arial Narrow" pitchFamily="34" charset="0"/>
                        </a:rPr>
                        <a:t>   Current </a:t>
                      </a: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smoker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26582" marR="42293" marT="22040" marB="220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Arial Narrow" pitchFamily="34" charset="0"/>
                        </a:rPr>
                        <a:t>50 (16.0%)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42889" marR="42889" marT="21444" marB="21444" anchor="ctr">
                    <a:noFill/>
                  </a:tcPr>
                </a:tc>
              </a:tr>
              <a:tr h="243535"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kern="1200" dirty="0" smtClean="0">
                          <a:effectLst/>
                          <a:latin typeface="Arial Narrow" pitchFamily="34" charset="0"/>
                        </a:rPr>
                        <a:t>   Obesity </a:t>
                      </a: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(BMI&gt;25)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26582" marR="42293" marT="22040" marB="220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Arial Narrow" pitchFamily="34" charset="0"/>
                        </a:rPr>
                        <a:t>135 (43.1%)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42889" marR="42889" marT="21444" marB="21444" anchor="ctr">
                    <a:noFill/>
                  </a:tcPr>
                </a:tc>
              </a:tr>
              <a:tr h="243535"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kern="1200" dirty="0" smtClean="0">
                          <a:effectLst/>
                          <a:latin typeface="Arial Narrow" pitchFamily="34" charset="0"/>
                        </a:rPr>
                        <a:t>   Family </a:t>
                      </a: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history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26582" marR="42293" marT="22040" marB="220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Arial Narrow" pitchFamily="34" charset="0"/>
                        </a:rPr>
                        <a:t>50 (16.0%)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42889" marR="42889" marT="21444" marB="21444" anchor="ctr">
                    <a:noFill/>
                  </a:tcPr>
                </a:tc>
              </a:tr>
              <a:tr h="243535"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kern="1200" dirty="0" smtClean="0">
                          <a:effectLst/>
                          <a:latin typeface="Arial Narrow" pitchFamily="34" charset="0"/>
                        </a:rPr>
                        <a:t>   Previous </a:t>
                      </a: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MI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26582" marR="42293" marT="22040" marB="220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Arial Narrow" pitchFamily="34" charset="0"/>
                        </a:rPr>
                        <a:t>12 (3.8%)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42889" marR="42889" marT="21444" marB="21444" anchor="ctr">
                    <a:noFill/>
                  </a:tcPr>
                </a:tc>
              </a:tr>
              <a:tr h="243535"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kern="1200" dirty="0" smtClean="0">
                          <a:effectLst/>
                          <a:latin typeface="Arial Narrow" pitchFamily="34" charset="0"/>
                        </a:rPr>
                        <a:t>   Previous </a:t>
                      </a: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PCI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26582" marR="42293" marT="22040" marB="220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Arial Narrow" pitchFamily="34" charset="0"/>
                        </a:rPr>
                        <a:t>86 (27.5%)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42889" marR="42889" marT="21444" marB="21444" anchor="ctr">
                    <a:noFill/>
                  </a:tcPr>
                </a:tc>
              </a:tr>
              <a:tr h="24353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 Narrow" pitchFamily="34" charset="0"/>
                        </a:rPr>
                        <a:t>Multivessel disease</a:t>
                      </a:r>
                      <a:endParaRPr lang="ko-KR" sz="1400" b="1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26582" marR="42293" marT="22040" marB="220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effectLst/>
                          <a:latin typeface="Arial Narrow" pitchFamily="34" charset="0"/>
                        </a:rPr>
                        <a:t>141 (45.0%)</a:t>
                      </a:r>
                      <a:endParaRPr lang="ko-KR" sz="1400" b="1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42889" marR="42889" marT="21444" marB="21444" anchor="ctr">
                    <a:noFill/>
                  </a:tcPr>
                </a:tc>
              </a:tr>
              <a:tr h="24353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 Narrow" pitchFamily="34" charset="0"/>
                        </a:rPr>
                        <a:t>SYNTAX score</a:t>
                      </a:r>
                      <a:endParaRPr lang="ko-KR" sz="1400" b="1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26582" marR="42293" marT="22040" marB="220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effectLst/>
                          <a:latin typeface="Arial Narrow" pitchFamily="34" charset="0"/>
                        </a:rPr>
                        <a:t>7.0 (0.0-14.5)</a:t>
                      </a:r>
                      <a:endParaRPr lang="ko-KR" sz="1400" b="1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42889" marR="42889" marT="21444" marB="21444" anchor="ctr">
                    <a:noFill/>
                  </a:tcPr>
                </a:tc>
              </a:tr>
              <a:tr h="24353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 Narrow" pitchFamily="34" charset="0"/>
                        </a:rPr>
                        <a:t>Gensini score</a:t>
                      </a:r>
                      <a:endParaRPr lang="ko-KR" sz="1400" b="1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26582" marR="42293" marT="22040" marB="220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effectLst/>
                          <a:latin typeface="Arial Narrow" pitchFamily="34" charset="0"/>
                        </a:rPr>
                        <a:t>17.0 (8.5-33.0)</a:t>
                      </a:r>
                      <a:endParaRPr lang="en-US" sz="1400" b="1" kern="0" dirty="0">
                        <a:effectLst/>
                        <a:latin typeface="Arial Narrow" pitchFamily="34" charset="0"/>
                      </a:endParaRPr>
                    </a:p>
                  </a:txBody>
                  <a:tcPr marL="42889" marR="42889" marT="21444" marB="2144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6606126" y="6547439"/>
            <a:ext cx="25378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 dirty="0" smtClean="0">
                <a:latin typeface="Arial Narrow" pitchFamily="34" charset="0"/>
              </a:rPr>
              <a:t>Lee JM</a:t>
            </a:r>
            <a:r>
              <a:rPr lang="fr-FR" altLang="ko-KR" sz="1400" b="1" dirty="0">
                <a:latin typeface="Arial Narrow" pitchFamily="34" charset="0"/>
              </a:rPr>
              <a:t> , Koo BK</a:t>
            </a:r>
            <a:r>
              <a:rPr lang="fr-FR" sz="1400" b="1" dirty="0" smtClean="0">
                <a:latin typeface="Arial Narrow" pitchFamily="34" charset="0"/>
              </a:rPr>
              <a:t> et al. JACC 2016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9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31"/>
    </mc:Choice>
    <mc:Fallback xmlns="">
      <p:transition spd="slow" advTm="1933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457200" y="53752"/>
            <a:ext cx="8507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kumimoji="0"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Lesional Characteristics</a:t>
            </a:r>
            <a:endParaRPr kumimoji="0" lang="ko-KR" altLang="en-US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526096"/>
              </p:ext>
            </p:extLst>
          </p:nvPr>
        </p:nvGraphicFramePr>
        <p:xfrm>
          <a:off x="1331640" y="1207293"/>
          <a:ext cx="6336704" cy="4848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189"/>
                <a:gridCol w="2438515"/>
              </a:tblGrid>
              <a:tr h="322133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200" dirty="0" smtClean="0"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Lesional</a:t>
                      </a:r>
                      <a:r>
                        <a:rPr lang="en-US" altLang="ko-KR" sz="1400" kern="1200" baseline="0" dirty="0" smtClean="0"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Characteristics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4427" marR="64427" marT="32213" marB="322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</a:endParaRPr>
                    </a:p>
                  </a:txBody>
                  <a:tcPr marL="64427" marR="64427" marT="32213" marB="322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3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effectLst/>
                          <a:latin typeface="Arial Narrow" pitchFamily="34" charset="0"/>
                        </a:rPr>
                        <a:t>Measured vessel location</a:t>
                      </a:r>
                      <a:endParaRPr lang="ko-KR" sz="1400" b="1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4427" marR="64427" marT="32213" marB="322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ko-KR" sz="1400" b="1" kern="100" dirty="0">
                        <a:effectLst/>
                        <a:latin typeface="Arial Narrow" pitchFamily="34" charset="0"/>
                        <a:ea typeface="맑은 고딕"/>
                      </a:endParaRPr>
                    </a:p>
                  </a:txBody>
                  <a:tcPr marL="64427" marR="64427" marT="32213" marB="322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922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Left anterior descending artery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90148" marR="63532" marT="33108" marB="3310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rial Narrow" pitchFamily="34" charset="0"/>
                        </a:rPr>
                        <a:t>378 (57.0%)</a:t>
                      </a:r>
                      <a:endParaRPr lang="ko-KR" sz="1400" kern="10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4427" marR="64427" marT="32213" marB="3221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3922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Left circumflex artery 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90148" marR="63532" marT="33108" marB="3310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rial Narrow" pitchFamily="34" charset="0"/>
                        </a:rPr>
                        <a:t>137 (20.7%)</a:t>
                      </a:r>
                      <a:endParaRPr lang="ko-KR" sz="1400" kern="10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4427" marR="64427" marT="32213" marB="32213" anchor="ctr">
                    <a:noFill/>
                  </a:tcPr>
                </a:tc>
              </a:tr>
              <a:tr h="323922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Right coronary artery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90148" marR="63532" marT="33108" marB="3310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Arial Narrow" pitchFamily="34" charset="0"/>
                        </a:rPr>
                        <a:t>148 (22.3%)</a:t>
                      </a:r>
                      <a:endParaRPr lang="ko-KR" sz="1400" kern="10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4427" marR="64427" marT="32213" marB="32213" anchor="ctr">
                    <a:noFill/>
                  </a:tcPr>
                </a:tc>
              </a:tr>
              <a:tr h="322133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 Narrow" pitchFamily="34" charset="0"/>
                        </a:rPr>
                        <a:t>Quantitative coronary angiography</a:t>
                      </a:r>
                      <a:endParaRPr lang="ko-KR" sz="1400" b="1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4427" marR="64427" marT="32213" marB="322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ko-KR" sz="1400" b="1" kern="100" dirty="0">
                        <a:effectLst/>
                        <a:latin typeface="Arial Narrow" pitchFamily="34" charset="0"/>
                        <a:ea typeface="맑은 고딕"/>
                      </a:endParaRPr>
                    </a:p>
                  </a:txBody>
                  <a:tcPr marL="64427" marR="64427" marT="32213" marB="32213" anchor="ctr">
                    <a:noFill/>
                  </a:tcPr>
                </a:tc>
              </a:tr>
              <a:tr h="323922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Reference diameter, mm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90148" marR="63532" marT="33108" marB="3310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Arial Narrow" pitchFamily="34" charset="0"/>
                        </a:rPr>
                        <a:t>2.99 </a:t>
                      </a: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± 0.61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4427" marR="64427" marT="32213" marB="32213" anchor="ctr">
                    <a:noFill/>
                  </a:tcPr>
                </a:tc>
              </a:tr>
              <a:tr h="323922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Minimum lumen diameter, mm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90148" marR="63532" marT="33108" marB="3310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Arial Narrow" pitchFamily="34" charset="0"/>
                        </a:rPr>
                        <a:t>1.78 </a:t>
                      </a: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± 0.68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4427" marR="64427" marT="32213" marB="32213" anchor="ctr">
                    <a:noFill/>
                  </a:tcPr>
                </a:tc>
              </a:tr>
              <a:tr h="323922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Diameter stenosis, %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90148" marR="63532" marT="33108" marB="3310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Arial Narrow" pitchFamily="34" charset="0"/>
                        </a:rPr>
                        <a:t>41.0 </a:t>
                      </a: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± 17.2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4427" marR="64427" marT="32213" marB="32213" anchor="ctr">
                    <a:noFill/>
                  </a:tcPr>
                </a:tc>
              </a:tr>
              <a:tr h="323922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Arial Narrow" pitchFamily="34" charset="0"/>
                        </a:rPr>
                        <a:t>Lesion length, mm</a:t>
                      </a:r>
                      <a:endParaRPr lang="ko-KR" sz="1400" kern="10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90148" marR="63532" marT="33108" marB="3310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  <a:latin typeface="Arial Narrow" pitchFamily="34" charset="0"/>
                        </a:rPr>
                        <a:t>11.8 </a:t>
                      </a: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± </a:t>
                      </a:r>
                      <a:r>
                        <a:rPr lang="en-US" sz="1400" kern="1200" dirty="0" smtClean="0">
                          <a:effectLst/>
                          <a:latin typeface="Arial Narrow" pitchFamily="34" charset="0"/>
                        </a:rPr>
                        <a:t>7.9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4427" marR="64427" marT="32213" marB="32213" anchor="ctr">
                    <a:noFill/>
                  </a:tcPr>
                </a:tc>
              </a:tr>
              <a:tr h="322133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 Narrow" pitchFamily="34" charset="0"/>
                        </a:rPr>
                        <a:t>Coronary physiological parameters </a:t>
                      </a:r>
                      <a:endParaRPr lang="ko-KR" sz="1400" b="1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4427" marR="64427" marT="32213" marB="322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ko-KR" sz="1400" b="1" kern="100" dirty="0">
                        <a:effectLst/>
                        <a:latin typeface="Arial Narrow" pitchFamily="34" charset="0"/>
                        <a:ea typeface="맑은 고딕"/>
                      </a:endParaRPr>
                    </a:p>
                  </a:txBody>
                  <a:tcPr marL="64427" marR="64427" marT="32213" marB="32213" anchor="ctr">
                    <a:noFill/>
                  </a:tcPr>
                </a:tc>
              </a:tr>
              <a:tr h="322133">
                <a:tc>
                  <a:txBody>
                    <a:bodyPr/>
                    <a:lstStyle/>
                    <a:p>
                      <a:pPr indent="152400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 Narrow" pitchFamily="34" charset="0"/>
                        </a:rPr>
                        <a:t>FFR</a:t>
                      </a:r>
                      <a:endParaRPr lang="ko-KR" sz="1400" b="1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4427" marR="64427" marT="32213" marB="322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Arial Narrow" pitchFamily="34" charset="0"/>
                        </a:rPr>
                        <a:t>0.85 </a:t>
                      </a:r>
                      <a:r>
                        <a:rPr lang="en-US" altLang="ko-KR" sz="1400" kern="1200" dirty="0" smtClean="0">
                          <a:effectLst/>
                          <a:latin typeface="Arial Narrow" pitchFamily="34" charset="0"/>
                        </a:rPr>
                        <a:t>±</a:t>
                      </a:r>
                      <a:r>
                        <a:rPr lang="en-US" sz="1400" b="1" kern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b="1" kern="0" dirty="0">
                          <a:effectLst/>
                          <a:latin typeface="Arial Narrow" pitchFamily="34" charset="0"/>
                        </a:rPr>
                        <a:t>0.93</a:t>
                      </a:r>
                      <a:endParaRPr lang="ko-KR" sz="1400" b="1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4427" marR="64427" marT="32213" marB="32213" anchor="ctr">
                    <a:noFill/>
                  </a:tcPr>
                </a:tc>
              </a:tr>
              <a:tr h="322133">
                <a:tc>
                  <a:txBody>
                    <a:bodyPr/>
                    <a:lstStyle/>
                    <a:p>
                      <a:pPr indent="152400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 Narrow" pitchFamily="34" charset="0"/>
                        </a:rPr>
                        <a:t>CFR</a:t>
                      </a:r>
                      <a:endParaRPr lang="ko-KR" sz="1400" b="1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4427" marR="64427" marT="32213" marB="322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Arial Narrow" pitchFamily="34" charset="0"/>
                        </a:rPr>
                        <a:t>2.81 </a:t>
                      </a:r>
                      <a:r>
                        <a:rPr lang="en-US" altLang="ko-KR" sz="1400" kern="1200" dirty="0" smtClean="0">
                          <a:effectLst/>
                          <a:latin typeface="Arial Narrow" pitchFamily="34" charset="0"/>
                        </a:rPr>
                        <a:t>±</a:t>
                      </a:r>
                      <a:r>
                        <a:rPr lang="en-US" sz="1400" b="1" kern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b="1" kern="0" dirty="0">
                          <a:effectLst/>
                          <a:latin typeface="Arial Narrow" pitchFamily="34" charset="0"/>
                        </a:rPr>
                        <a:t>1.02</a:t>
                      </a:r>
                      <a:endParaRPr lang="ko-KR" sz="1400" b="1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4427" marR="64427" marT="32213" marB="32213" anchor="ctr">
                    <a:noFill/>
                  </a:tcPr>
                </a:tc>
              </a:tr>
              <a:tr h="323922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Arial Narrow" pitchFamily="34" charset="0"/>
                        </a:rPr>
                        <a:t> IMR</a:t>
                      </a:r>
                      <a:r>
                        <a:rPr lang="en-US" sz="1400" kern="1200" dirty="0">
                          <a:effectLst/>
                          <a:latin typeface="Arial Narrow" pitchFamily="34" charset="0"/>
                        </a:rPr>
                        <a:t>, U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90148" marR="63532" marT="33108" marB="3310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Arial Narrow" pitchFamily="34" charset="0"/>
                        </a:rPr>
                        <a:t>16.0 (12.5-22.4)</a:t>
                      </a:r>
                      <a:endParaRPr lang="ko-KR" sz="1400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4427" marR="64427" marT="32213" marB="32213" anchor="ctr">
                    <a:noFill/>
                  </a:tcPr>
                </a:tc>
              </a:tr>
              <a:tr h="323922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b="1" kern="1200" dirty="0" err="1" smtClean="0">
                          <a:effectLst/>
                          <a:latin typeface="Arial Narrow" pitchFamily="34" charset="0"/>
                        </a:rPr>
                        <a:t>IMR</a:t>
                      </a:r>
                      <a:r>
                        <a:rPr lang="en-US" sz="1400" b="1" kern="1200" baseline="-25000" dirty="0" err="1" smtClean="0">
                          <a:effectLst/>
                          <a:latin typeface="Arial Narrow" pitchFamily="34" charset="0"/>
                        </a:rPr>
                        <a:t>corr</a:t>
                      </a:r>
                      <a:r>
                        <a:rPr lang="en-US" sz="1400" b="1" kern="1200" dirty="0" smtClean="0">
                          <a:effectLst/>
                          <a:latin typeface="Arial Narrow" pitchFamily="34" charset="0"/>
                        </a:rPr>
                        <a:t>, </a:t>
                      </a:r>
                      <a:r>
                        <a:rPr lang="en-US" sz="1400" b="1" kern="1200" dirty="0">
                          <a:effectLst/>
                          <a:latin typeface="Arial Narrow" pitchFamily="34" charset="0"/>
                        </a:rPr>
                        <a:t>U</a:t>
                      </a:r>
                      <a:endParaRPr lang="ko-KR" sz="1400" b="1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190148" marR="63532" marT="33108" marB="331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Arial Narrow" pitchFamily="34" charset="0"/>
                        </a:rPr>
                        <a:t>15.7 (12.0-21.6)</a:t>
                      </a:r>
                      <a:endParaRPr lang="ko-KR" sz="1400" b="1" kern="100" dirty="0"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4427" marR="64427" marT="32213" marB="3221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6606126" y="6547439"/>
            <a:ext cx="25378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 dirty="0" smtClean="0">
                <a:latin typeface="Arial Narrow" pitchFamily="34" charset="0"/>
              </a:rPr>
              <a:t>Lee JM</a:t>
            </a:r>
            <a:r>
              <a:rPr lang="fr-FR" altLang="ko-KR" sz="1400" b="1" dirty="0">
                <a:latin typeface="Arial Narrow" pitchFamily="34" charset="0"/>
              </a:rPr>
              <a:t> , Koo BK</a:t>
            </a:r>
            <a:r>
              <a:rPr lang="fr-FR" sz="1400" b="1" dirty="0" smtClean="0">
                <a:latin typeface="Arial Narrow" pitchFamily="34" charset="0"/>
              </a:rPr>
              <a:t> et al. JACC 2016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46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11"/>
    </mc:Choice>
    <mc:Fallback xmlns="">
      <p:transition spd="slow" advTm="1811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TextBox 1701"/>
          <p:cNvSpPr txBox="1"/>
          <p:nvPr/>
        </p:nvSpPr>
        <p:spPr>
          <a:xfrm>
            <a:off x="-6485" y="467961"/>
            <a:ext cx="909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Distribution </a:t>
            </a:r>
            <a:r>
              <a:rPr lang="en-US" altLang="ko-KR" sz="32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of patients according to </a:t>
            </a:r>
            <a:r>
              <a:rPr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FFR and CFR</a:t>
            </a:r>
            <a:endParaRPr lang="ko-KR" altLang="ko-KR" sz="3200" b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24185" y="1340768"/>
            <a:ext cx="5083919" cy="5044974"/>
            <a:chOff x="1576388" y="1198844"/>
            <a:chExt cx="4579863" cy="463045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57"/>
            <a:stretch/>
          </p:blipFill>
          <p:spPr bwMode="auto">
            <a:xfrm>
              <a:off x="1576388" y="1198844"/>
              <a:ext cx="4579863" cy="4630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그룹 2"/>
            <p:cNvGrpSpPr>
              <a:grpSpLocks noChangeAspect="1"/>
            </p:cNvGrpSpPr>
            <p:nvPr/>
          </p:nvGrpSpPr>
          <p:grpSpPr>
            <a:xfrm>
              <a:off x="2411760" y="1556792"/>
              <a:ext cx="1410077" cy="463315"/>
              <a:chOff x="2001724" y="628396"/>
              <a:chExt cx="1625582" cy="534124"/>
            </a:xfrm>
          </p:grpSpPr>
          <p:pic>
            <p:nvPicPr>
              <p:cNvPr id="15" name="Picture 707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53" t="10199" r="15420" b="81098"/>
              <a:stretch/>
            </p:blipFill>
            <p:spPr bwMode="auto">
              <a:xfrm>
                <a:off x="2001724" y="628396"/>
                <a:ext cx="259562" cy="534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155286" y="706321"/>
                <a:ext cx="1472020" cy="425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itchFamily="34" charset="0"/>
                    <a:cs typeface="Arial" pitchFamily="34" charset="0"/>
                  </a:rPr>
                  <a:t>Normal IMR </a:t>
                </a:r>
                <a:r>
                  <a:rPr lang="en-US" altLang="ko-KR" sz="900" b="1" dirty="0" smtClean="0"/>
                  <a:t>&lt; 23U</a:t>
                </a:r>
                <a:endParaRPr lang="en-US" altLang="ko-KR" sz="900" b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altLang="ko-KR" sz="900" b="1" dirty="0" smtClean="0">
                    <a:latin typeface="Arial" pitchFamily="34" charset="0"/>
                    <a:cs typeface="Arial" pitchFamily="34" charset="0"/>
                  </a:rPr>
                  <a:t>High IMR </a:t>
                </a:r>
                <a:r>
                  <a:rPr lang="en-US" altLang="ko-KR" sz="900" b="1" dirty="0" smtClean="0"/>
                  <a:t>≥ 23U</a:t>
                </a:r>
                <a:endParaRPr lang="ko-KR" altLang="en-US" sz="9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" name="직사각형 3"/>
          <p:cNvSpPr/>
          <p:nvPr/>
        </p:nvSpPr>
        <p:spPr>
          <a:xfrm>
            <a:off x="5528516" y="2257937"/>
            <a:ext cx="35618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 smtClean="0">
                <a:latin typeface="Arial Narrow" panose="020B0606020202030204" pitchFamily="34" charset="0"/>
              </a:rPr>
              <a:t>Angiographic </a:t>
            </a:r>
            <a:r>
              <a:rPr lang="en-US" altLang="ko-KR" b="1" dirty="0">
                <a:latin typeface="Arial Narrow" panose="020B0606020202030204" pitchFamily="34" charset="0"/>
              </a:rPr>
              <a:t>% </a:t>
            </a:r>
            <a:r>
              <a:rPr lang="en-US" altLang="ko-KR" b="1" dirty="0" smtClean="0">
                <a:latin typeface="Arial Narrow" panose="020B0606020202030204" pitchFamily="34" charset="0"/>
              </a:rPr>
              <a:t>DS: 36.8% (32.4-38.2)</a:t>
            </a: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latin typeface="Arial Narrow" panose="020B0606020202030204" pitchFamily="34" charset="0"/>
              </a:rPr>
              <a:t>FFR 0.91 (0.90-0.91)</a:t>
            </a: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latin typeface="Arial Narrow" panose="020B0606020202030204" pitchFamily="34" charset="0"/>
              </a:rPr>
              <a:t>CFR 2.88 (2.78-2.97)</a:t>
            </a: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latin typeface="Arial Narrow" panose="020B0606020202030204" pitchFamily="34" charset="0"/>
              </a:rPr>
              <a:t>IMR 20.2U (19.3-21.1)</a:t>
            </a:r>
            <a:endParaRPr lang="ko-KR" altLang="en-US" b="1" dirty="0">
              <a:latin typeface="Arial Narrow" panose="020B060602020203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23928" y="1412776"/>
            <a:ext cx="1440160" cy="43924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슬라이드 번호 개체 틀 5"/>
          <p:cNvSpPr txBox="1">
            <a:spLocks noChangeArrowheads="1"/>
          </p:cNvSpPr>
          <p:nvPr/>
        </p:nvSpPr>
        <p:spPr bwMode="auto">
          <a:xfrm>
            <a:off x="8185150" y="6648450"/>
            <a:ext cx="933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 latinLnBrk="0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defRPr/>
            </a:pPr>
            <a:fld id="{0E417A95-EA07-465E-8F2F-B998C9091E6F}" type="slidenum">
              <a:rPr kumimoji="0" lang="fr-FR" altLang="en-US" sz="600" kern="0">
                <a:solidFill>
                  <a:srgbClr val="000000">
                    <a:lumMod val="50000"/>
                    <a:lumOff val="50000"/>
                  </a:srgbClr>
                </a:solidFill>
                <a:latin typeface="Arial Narrow" pitchFamily="34" charset="0"/>
              </a:rPr>
              <a:pPr algn="r" fontAlgn="auto" latinLnBrk="0">
                <a:spcBef>
                  <a:spcPct val="20000"/>
                </a:spcBef>
                <a:spcAft>
                  <a:spcPts val="0"/>
                </a:spcAft>
                <a:buClr>
                  <a:srgbClr val="CC0000"/>
                </a:buClr>
                <a:defRPr/>
              </a:pPr>
              <a:t>23</a:t>
            </a:fld>
            <a:endParaRPr kumimoji="0" lang="fr-FR" altLang="en-US" sz="600" kern="0" dirty="0">
              <a:solidFill>
                <a:srgbClr val="000000">
                  <a:lumMod val="50000"/>
                  <a:lumOff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6606126" y="6547439"/>
            <a:ext cx="25378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 dirty="0" smtClean="0">
                <a:latin typeface="Arial Narrow" pitchFamily="34" charset="0"/>
              </a:rPr>
              <a:t>Lee JM</a:t>
            </a:r>
            <a:r>
              <a:rPr lang="fr-FR" altLang="ko-KR" sz="1400" b="1" dirty="0">
                <a:latin typeface="Arial Narrow" pitchFamily="34" charset="0"/>
              </a:rPr>
              <a:t> , Koo BK</a:t>
            </a:r>
            <a:r>
              <a:rPr lang="fr-FR" sz="1400" b="1" dirty="0" smtClean="0">
                <a:latin typeface="Arial Narrow" pitchFamily="34" charset="0"/>
              </a:rPr>
              <a:t> et al. JACC 2016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23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r="22359"/>
          <a:stretch/>
        </p:blipFill>
        <p:spPr bwMode="auto">
          <a:xfrm>
            <a:off x="11696" y="1433358"/>
            <a:ext cx="4560304" cy="480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696" y="332656"/>
            <a:ext cx="909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Distribution </a:t>
            </a:r>
            <a:r>
              <a:rPr lang="en-US" altLang="ko-KR" sz="32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of </a:t>
            </a:r>
            <a:r>
              <a:rPr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High-FFR patients </a:t>
            </a:r>
          </a:p>
          <a:p>
            <a:pPr algn="ctr"/>
            <a:r>
              <a:rPr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according </a:t>
            </a:r>
            <a:r>
              <a:rPr lang="en-US" altLang="ko-KR" sz="32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to </a:t>
            </a:r>
            <a:r>
              <a:rPr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CFR and IMR</a:t>
            </a:r>
            <a:endParaRPr lang="ko-KR" altLang="ko-KR" sz="3200" b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9"/>
          <a:stretch/>
        </p:blipFill>
        <p:spPr bwMode="auto">
          <a:xfrm>
            <a:off x="4453578" y="1433358"/>
            <a:ext cx="4654926" cy="480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076056" y="1505366"/>
            <a:ext cx="1152128" cy="24482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6288316" y="1505366"/>
            <a:ext cx="2604163" cy="244827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076056" y="3953638"/>
            <a:ext cx="1152128" cy="165618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6300192" y="3953638"/>
            <a:ext cx="2604163" cy="165618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148064" y="2299195"/>
            <a:ext cx="996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Arial Narrow" panose="020B0606020202030204" pitchFamily="34" charset="0"/>
              </a:rPr>
              <a:t>A (61%)</a:t>
            </a:r>
          </a:p>
          <a:p>
            <a:pPr algn="ctr"/>
            <a:r>
              <a:rPr lang="en-US" altLang="ko-KR" sz="1200" b="1" dirty="0" smtClean="0">
                <a:latin typeface="Arial Narrow" panose="020B0606020202030204" pitchFamily="34" charset="0"/>
              </a:rPr>
              <a:t>Concordant Normal</a:t>
            </a:r>
          </a:p>
          <a:p>
            <a:pPr algn="ctr"/>
            <a:endParaRPr lang="en-US" altLang="ko-KR" sz="1200" b="1" dirty="0">
              <a:latin typeface="Arial Narrow" panose="020B0606020202030204" pitchFamily="34" charset="0"/>
            </a:endParaRPr>
          </a:p>
          <a:p>
            <a:pPr algn="ctr"/>
            <a:endParaRPr lang="ko-KR" alt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16124" y="4313678"/>
            <a:ext cx="157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Arial Narrow" panose="020B0606020202030204" pitchFamily="34" charset="0"/>
              </a:rPr>
              <a:t>D (7%)</a:t>
            </a:r>
          </a:p>
          <a:p>
            <a:pPr algn="ctr"/>
            <a:r>
              <a:rPr lang="en-US" altLang="ko-KR" sz="1200" b="1" dirty="0" smtClean="0">
                <a:latin typeface="Arial Narrow" panose="020B0606020202030204" pitchFamily="34" charset="0"/>
              </a:rPr>
              <a:t>Concordant Abnormal</a:t>
            </a:r>
          </a:p>
          <a:p>
            <a:pPr algn="ctr"/>
            <a:endParaRPr lang="en-US" altLang="ko-KR" sz="12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altLang="ko-KR" sz="1200" b="1" dirty="0" smtClean="0">
                <a:latin typeface="Arial Narrow" panose="020B0606020202030204" pitchFamily="34" charset="0"/>
              </a:rPr>
              <a:t>Overt microvascular disease</a:t>
            </a:r>
            <a:endParaRPr lang="ko-KR" alt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2240" y="2369462"/>
            <a:ext cx="1572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Arial Narrow" panose="020B0606020202030204" pitchFamily="34" charset="0"/>
              </a:rPr>
              <a:t>B (18%)</a:t>
            </a:r>
          </a:p>
          <a:p>
            <a:pPr algn="ctr"/>
            <a:r>
              <a:rPr lang="en-US" altLang="ko-KR" sz="1200" b="1" dirty="0" smtClean="0">
                <a:latin typeface="Arial Narrow" panose="020B0606020202030204" pitchFamily="34" charset="0"/>
              </a:rPr>
              <a:t>Discordant</a:t>
            </a:r>
          </a:p>
          <a:p>
            <a:pPr algn="ctr"/>
            <a:endParaRPr lang="en-US" altLang="ko-KR" sz="12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altLang="ko-KR" sz="1200" b="1" dirty="0" smtClean="0">
                <a:latin typeface="Arial Narrow" panose="020B0606020202030204" pitchFamily="34" charset="0"/>
              </a:rPr>
              <a:t>High resistance with preserved reserve</a:t>
            </a:r>
          </a:p>
          <a:p>
            <a:pPr algn="ctr"/>
            <a:endParaRPr lang="en-US" altLang="ko-KR" sz="1200" b="1" dirty="0">
              <a:latin typeface="Arial Narrow" panose="020B0606020202030204" pitchFamily="34" charset="0"/>
            </a:endParaRPr>
          </a:p>
          <a:p>
            <a:pPr algn="ctr"/>
            <a:endParaRPr lang="ko-KR" alt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54002" y="4097654"/>
            <a:ext cx="996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 (14%)</a:t>
            </a:r>
          </a:p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Discordant </a:t>
            </a:r>
          </a:p>
          <a:p>
            <a:pPr algn="ctr"/>
            <a:endParaRPr lang="en-US" altLang="ko-KR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Normal resistance with low reserve</a:t>
            </a:r>
            <a:endParaRPr lang="ko-KR" alt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슬라이드 번호 개체 틀 5"/>
          <p:cNvSpPr txBox="1">
            <a:spLocks noChangeArrowheads="1"/>
          </p:cNvSpPr>
          <p:nvPr/>
        </p:nvSpPr>
        <p:spPr bwMode="auto">
          <a:xfrm>
            <a:off x="8185150" y="6648450"/>
            <a:ext cx="933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 latinLnBrk="0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defRPr/>
            </a:pPr>
            <a:fld id="{0E417A95-EA07-465E-8F2F-B998C9091E6F}" type="slidenum">
              <a:rPr kumimoji="0" lang="fr-FR" altLang="en-US" sz="600" kern="0">
                <a:solidFill>
                  <a:srgbClr val="000000">
                    <a:lumMod val="50000"/>
                    <a:lumOff val="50000"/>
                  </a:srgbClr>
                </a:solidFill>
                <a:latin typeface="Arial Narrow" pitchFamily="34" charset="0"/>
              </a:rPr>
              <a:pPr algn="r" fontAlgn="auto" latinLnBrk="0">
                <a:spcBef>
                  <a:spcPct val="20000"/>
                </a:spcBef>
                <a:spcAft>
                  <a:spcPts val="0"/>
                </a:spcAft>
                <a:buClr>
                  <a:srgbClr val="CC0000"/>
                </a:buClr>
                <a:defRPr/>
              </a:pPr>
              <a:t>24</a:t>
            </a:fld>
            <a:endParaRPr kumimoji="0" lang="fr-FR" altLang="en-US" sz="600" kern="0" dirty="0">
              <a:solidFill>
                <a:srgbClr val="000000">
                  <a:lumMod val="50000"/>
                  <a:lumOff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3068960"/>
            <a:ext cx="7344816" cy="1129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Arial Narrow" pitchFamily="34" charset="0"/>
              </a:rPr>
              <a:t>Using only 2 index (FFR and CFR) can not completely stratify high-FFR patients.</a:t>
            </a:r>
          </a:p>
        </p:txBody>
      </p:sp>
      <p:sp>
        <p:nvSpPr>
          <p:cNvPr id="16" name="ZoneTexte 1"/>
          <p:cNvSpPr txBox="1">
            <a:spLocks noChangeArrowheads="1"/>
          </p:cNvSpPr>
          <p:nvPr/>
        </p:nvSpPr>
        <p:spPr bwMode="auto">
          <a:xfrm>
            <a:off x="6606126" y="6547439"/>
            <a:ext cx="25378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 dirty="0" smtClean="0">
                <a:latin typeface="Arial Narrow" pitchFamily="34" charset="0"/>
              </a:rPr>
              <a:t>Lee JM</a:t>
            </a:r>
            <a:r>
              <a:rPr lang="fr-FR" altLang="ko-KR" sz="1400" b="1" dirty="0">
                <a:latin typeface="Arial Narrow" pitchFamily="34" charset="0"/>
              </a:rPr>
              <a:t> , Koo BK</a:t>
            </a:r>
            <a:r>
              <a:rPr lang="fr-FR" sz="1400" b="1" dirty="0" smtClean="0">
                <a:latin typeface="Arial Narrow" pitchFamily="34" charset="0"/>
              </a:rPr>
              <a:t> et al. JACC 2016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08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9" grpId="0"/>
      <p:bldP spid="25" grpId="0"/>
      <p:bldP spid="26" grpId="0"/>
      <p:bldP spid="27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4202" y="181090"/>
            <a:ext cx="90143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lvl="0" algn="ctr"/>
            <a:r>
              <a:rPr lang="en-US" altLang="ko-KR" sz="3200" b="1" dirty="0">
                <a:solidFill>
                  <a:srgbClr val="002060"/>
                </a:solidFill>
                <a:latin typeface="Arial Narrow" panose="020B0606020202030204" pitchFamily="34" charset="0"/>
                <a:ea typeface="맑은 고딕" pitchFamily="50" charset="-127"/>
                <a:cs typeface="Times New Roman" pitchFamily="18" charset="0"/>
              </a:rPr>
              <a:t>Comparison of </a:t>
            </a:r>
            <a:r>
              <a:rPr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맑은 고딕" pitchFamily="50" charset="-127"/>
                <a:cs typeface="Times New Roman" pitchFamily="18" charset="0"/>
              </a:rPr>
              <a:t>Clinical, Angiographic Findings </a:t>
            </a:r>
          </a:p>
          <a:p>
            <a:pPr lvl="0" algn="ctr"/>
            <a:r>
              <a:rPr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맑은 고딕" pitchFamily="50" charset="-127"/>
                <a:cs typeface="Times New Roman" pitchFamily="18" charset="0"/>
              </a:rPr>
              <a:t>Among 4 Group of High-FFR </a:t>
            </a:r>
            <a:r>
              <a:rPr lang="en-US" altLang="ko-KR" sz="3200" b="1" dirty="0">
                <a:solidFill>
                  <a:srgbClr val="002060"/>
                </a:solidFill>
                <a:latin typeface="Arial Narrow" panose="020B0606020202030204" pitchFamily="34" charset="0"/>
                <a:ea typeface="맑은 고딕" pitchFamily="50" charset="-127"/>
                <a:cs typeface="Times New Roman" pitchFamily="18" charset="0"/>
              </a:rPr>
              <a:t>population</a:t>
            </a:r>
            <a:endParaRPr lang="en-US" altLang="ko-KR" sz="4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27697"/>
              </p:ext>
            </p:extLst>
          </p:nvPr>
        </p:nvGraphicFramePr>
        <p:xfrm>
          <a:off x="539554" y="1321612"/>
          <a:ext cx="7920876" cy="635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6"/>
                <a:gridCol w="1382825"/>
                <a:gridCol w="1382825"/>
                <a:gridCol w="1382825"/>
                <a:gridCol w="1382825"/>
                <a:gridCol w="517370"/>
              </a:tblGrid>
              <a:tr h="5597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  <a:latin typeface="Arial Narrow" panose="020B0606020202030204" pitchFamily="34" charset="0"/>
                        </a:rPr>
                        <a:t>Group A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  <a:latin typeface="Arial Narrow" panose="020B0606020202030204" pitchFamily="34" charset="0"/>
                        </a:rPr>
                        <a:t>(CFR&gt;2 and IMR&lt;23U)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  <a:latin typeface="Arial Narrow" panose="020B0606020202030204" pitchFamily="34" charset="0"/>
                        </a:rPr>
                        <a:t>Group B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  <a:latin typeface="Arial Narrow" panose="020B0606020202030204" pitchFamily="34" charset="0"/>
                        </a:rPr>
                        <a:t>(CFR&gt;2 and IMR≥23U)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Group C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(CFR≤2 and IMR&lt;23U)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  <a:latin typeface="Arial Narrow" panose="020B0606020202030204" pitchFamily="34" charset="0"/>
                        </a:rPr>
                        <a:t>Group D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  <a:latin typeface="Arial Narrow" panose="020B0606020202030204" pitchFamily="34" charset="0"/>
                        </a:rPr>
                        <a:t>(CFR≤2 and IMR≥23U)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  <a:latin typeface="Arial Narrow" panose="020B0606020202030204" pitchFamily="34" charset="0"/>
                        </a:rPr>
                        <a:t>p value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</a:tr>
              <a:tr h="28558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Age, years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38869" marR="12987" marT="6768" marB="6768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60.2 </a:t>
                      </a: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± 9.9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63.9 </a:t>
                      </a: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± 7.1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65.6 </a:t>
                      </a: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± 9.7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62.6 </a:t>
                      </a: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± 9.9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0.017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</a:tr>
              <a:tr h="28558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Male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38869" marR="12987" marT="6768" marB="6768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90 (63.8%)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22 (52.4%)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18 (58.1%)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10 (62.5%)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0.591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</a:tr>
              <a:tr h="28558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BMI, kg/m</a:t>
                      </a:r>
                      <a:r>
                        <a:rPr lang="en-US" sz="1100" kern="1200" baseline="30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38869" marR="12987" marT="6768" marB="6768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24.3 </a:t>
                      </a: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± 2.9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25.4 </a:t>
                      </a: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± 3.1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24.6 </a:t>
                      </a: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± 2.5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25.2 </a:t>
                      </a: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± 3.3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0.161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</a:tr>
              <a:tr h="28558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Hypertension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38869" marR="12987" marT="6768" marB="6768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78 (55.3%)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27 (64.3%)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18 (58.1%)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10 (62.5%)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0.747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</a:tr>
              <a:tr h="28558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Diabetes mellitus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38869" marR="12987" marT="6768" marB="6768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44 (31.2%)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10 (23.8%)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8 (25.8%)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5 (31.3%)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0.784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</a:tr>
              <a:tr h="28558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Hypercholesterolemia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38869" marR="12987" marT="6768" marB="6768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88 (62.4%)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23 (54.8%)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17 (54.8%)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7 (43.8%)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0.434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</a:tr>
              <a:tr h="28558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Current smoker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38869" marR="12987" marT="6768" marB="6768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25 (17.7%)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6 (14.3%)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3 (9.7%)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2 (12.5%)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0.687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</a:tr>
              <a:tr h="28558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Family history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38869" marR="12987" marT="6768" marB="6768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23 (16.3%)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7 (16.7%)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3 (9.7%)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1 (6.3%)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0.548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</a:tr>
              <a:tr h="28558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Previous MI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38869" marR="12987" marT="6768" marB="6768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6 (4.3%)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2 (4.8%)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0 (0.0%)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0 (0.0%)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0.541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</a:tr>
              <a:tr h="28558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Previous PCI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38869" marR="12987" marT="6768" marB="6768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40 (28.4%)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7 (16.7%)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9 (29.0%)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2 (12.5%)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0.263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</a:tr>
              <a:tr h="28558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effectLst/>
                          <a:latin typeface="Arial Narrow" panose="020B0606020202030204" pitchFamily="34" charset="0"/>
                        </a:rPr>
                        <a:t>Multivessel</a:t>
                      </a: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 disease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38869" marR="12987" marT="6768" marB="6768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57 (40.4%)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12 (28.6%)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14 (45.2%)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3 (18.8%)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0.163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</a:tr>
              <a:tr h="28558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effectLst/>
                          <a:latin typeface="Arial Narrow" panose="020B0606020202030204" pitchFamily="34" charset="0"/>
                        </a:rPr>
                        <a:t>Gensini</a:t>
                      </a: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 score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38869" marR="12987" marT="6768" marB="6768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12.0 (6.5-25.5)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11.3 (5.0-18.8)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20.5 (9.0-37.0)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9.3 (4.8-19.5)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0.114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</a:tr>
              <a:tr h="36015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Angiographic characteristics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Arial Narrow" panose="020B0606020202030204" pitchFamily="34" charset="0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800">
                        <a:latin typeface="Arial Narrow" panose="020B0606020202030204" pitchFamily="34" charset="0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</a:endParaRPr>
                    </a:p>
                  </a:txBody>
                  <a:tcPr marL="13170" marR="13170" marT="6585" marB="6585" anchor="ctr"/>
                </a:tc>
              </a:tr>
              <a:tr h="28558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Arial Narrow" panose="020B0606020202030204" pitchFamily="34" charset="0"/>
                        </a:rPr>
                        <a:t>   Reference </a:t>
                      </a: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diameter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38869" marR="12987" marT="6768" marB="6768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3.02 (2.95-3.09)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3.18 (3.03-3.34)</a:t>
                      </a:r>
                      <a:r>
                        <a:rPr lang="en-US" sz="1100" kern="100" baseline="30000">
                          <a:effectLst/>
                          <a:latin typeface="Arial Narrow" panose="020B0606020202030204" pitchFamily="34" charset="0"/>
                        </a:rPr>
                        <a:t>§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2.91 (2.80-3.01)</a:t>
                      </a:r>
                      <a:r>
                        <a:rPr lang="en-US" sz="1100" kern="100" baseline="30000">
                          <a:effectLst/>
                          <a:latin typeface="Arial Narrow" panose="020B0606020202030204" pitchFamily="34" charset="0"/>
                        </a:rPr>
                        <a:t>‡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3.12 (2.92-3.32)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0.017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</a:tr>
              <a:tr h="28558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Arial Narrow" panose="020B0606020202030204" pitchFamily="34" charset="0"/>
                        </a:rPr>
                        <a:t>   Diameter </a:t>
                      </a: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stenosis, %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38869" marR="12987" marT="6768" marB="6768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36.8 (34.9-38.6)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36.4 (33.4-39.4)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38.7 (35.6-41.9)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33.2 (28.3-38.1)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Arial Narrow" panose="020B0606020202030204" pitchFamily="34" charset="0"/>
                        </a:rPr>
                        <a:t>0.343</a:t>
                      </a:r>
                      <a:endParaRPr lang="ko-KR" sz="1100" kern="10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</a:tr>
              <a:tr h="28558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Arial Narrow" panose="020B0606020202030204" pitchFamily="34" charset="0"/>
                        </a:rPr>
                        <a:t>   Lesion </a:t>
                      </a:r>
                      <a:r>
                        <a:rPr lang="en-US" sz="1100" kern="1200" dirty="0">
                          <a:effectLst/>
                          <a:latin typeface="Arial Narrow" panose="020B0606020202030204" pitchFamily="34" charset="0"/>
                        </a:rPr>
                        <a:t>length, mm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38869" marR="12987" marT="6768" marB="6768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10.9 (10.1-11.8)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10.7 (9.4-12.4)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10.9 (9.4-12.4)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10.4 (8.6-12.2)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Arial Narrow" panose="020B0606020202030204" pitchFamily="34" charset="0"/>
                        </a:rPr>
                        <a:t>0.961</a:t>
                      </a:r>
                      <a:endParaRPr lang="ko-KR" sz="1100" kern="100" dirty="0"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13170" marR="13170" marT="6585" marB="6585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2492896"/>
            <a:ext cx="7344816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2060"/>
                </a:solidFill>
                <a:latin typeface="Arial Narrow" pitchFamily="34" charset="0"/>
              </a:rPr>
              <a:t>We can not discriminate High-FFR patient/lesions </a:t>
            </a:r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2060"/>
                </a:solidFill>
                <a:latin typeface="Arial Narrow" pitchFamily="34" charset="0"/>
              </a:rPr>
              <a:t>Using </a:t>
            </a:r>
            <a:r>
              <a:rPr lang="en-US" altLang="ko-KR" sz="2400" b="1" dirty="0">
                <a:solidFill>
                  <a:srgbClr val="002060"/>
                </a:solidFill>
                <a:latin typeface="Arial Narrow" pitchFamily="34" charset="0"/>
              </a:rPr>
              <a:t>any clinical or angiographic findings </a:t>
            </a:r>
            <a:r>
              <a:rPr lang="en-US" altLang="ko-KR" sz="2400" b="1" dirty="0" smtClean="0">
                <a:solidFill>
                  <a:srgbClr val="002060"/>
                </a:solidFill>
                <a:latin typeface="Arial Narrow" pitchFamily="34" charset="0"/>
              </a:rPr>
              <a:t>“OR”</a:t>
            </a:r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2060"/>
                </a:solidFill>
                <a:latin typeface="Arial Narrow" pitchFamily="34" charset="0"/>
              </a:rPr>
              <a:t>Using only 2 physiologic index (FFR, CFR)</a:t>
            </a:r>
          </a:p>
          <a:p>
            <a:pPr algn="ctr">
              <a:lnSpc>
                <a:spcPct val="150000"/>
              </a:lnSpc>
            </a:pPr>
            <a:endParaRPr lang="en-US" altLang="ko-KR" sz="2400" b="1" dirty="0">
              <a:solidFill>
                <a:srgbClr val="002060"/>
              </a:solidFill>
              <a:latin typeface="Arial Narrow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Arial Narrow" pitchFamily="34" charset="0"/>
              </a:rPr>
              <a:t>Those patients can be only discriminated </a:t>
            </a:r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Arial Narrow" pitchFamily="34" charset="0"/>
              </a:rPr>
              <a:t>by multiple physiologic criteria (FFR, CFR, IMR).</a:t>
            </a:r>
          </a:p>
        </p:txBody>
      </p:sp>
    </p:spTree>
    <p:extLst>
      <p:ext uri="{BB962C8B-B14F-4D97-AF65-F5344CB8AC3E}">
        <p14:creationId xmlns:p14="http://schemas.microsoft.com/office/powerpoint/2010/main" val="31225911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8"/>
          <a:stretch/>
        </p:blipFill>
        <p:spPr bwMode="auto">
          <a:xfrm>
            <a:off x="3469690" y="918220"/>
            <a:ext cx="5674310" cy="561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846050"/>
              </p:ext>
            </p:extLst>
          </p:nvPr>
        </p:nvGraphicFramePr>
        <p:xfrm>
          <a:off x="4249031" y="1705744"/>
          <a:ext cx="484006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503"/>
                <a:gridCol w="610503"/>
                <a:gridCol w="610503"/>
                <a:gridCol w="1892558"/>
                <a:gridCol w="1116000"/>
              </a:tblGrid>
              <a:tr h="1818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Group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CFR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IMR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Hazard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Ratio (95% CI)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 value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8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    A</a:t>
                      </a:r>
                      <a:endParaRPr lang="ko-KR" altLang="en-US" sz="10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1.000 (Reference)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18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    B</a:t>
                      </a:r>
                      <a:endParaRPr lang="ko-KR" altLang="en-US" sz="1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818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C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2.116 (0.386-11.589)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0.388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818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 D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5.623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(1.234-25.620)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0.026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" name="그룹 3"/>
          <p:cNvGrpSpPr/>
          <p:nvPr/>
        </p:nvGrpSpPr>
        <p:grpSpPr>
          <a:xfrm>
            <a:off x="4317429" y="2043731"/>
            <a:ext cx="182563" cy="719582"/>
            <a:chOff x="2627784" y="1520630"/>
            <a:chExt cx="182563" cy="719582"/>
          </a:xfrm>
        </p:grpSpPr>
        <p:sp>
          <p:nvSpPr>
            <p:cNvPr id="5" name="Freeform 322"/>
            <p:cNvSpPr>
              <a:spLocks/>
            </p:cNvSpPr>
            <p:nvPr/>
          </p:nvSpPr>
          <p:spPr bwMode="auto">
            <a:xfrm>
              <a:off x="2627784" y="1520630"/>
              <a:ext cx="182563" cy="46038"/>
            </a:xfrm>
            <a:custGeom>
              <a:avLst/>
              <a:gdLst>
                <a:gd name="T0" fmla="*/ 0 w 115"/>
                <a:gd name="T1" fmla="*/ 29 h 29"/>
                <a:gd name="T2" fmla="*/ 58 w 115"/>
                <a:gd name="T3" fmla="*/ 29 h 29"/>
                <a:gd name="T4" fmla="*/ 58 w 115"/>
                <a:gd name="T5" fmla="*/ 0 h 29"/>
                <a:gd name="T6" fmla="*/ 115 w 115"/>
                <a:gd name="T7" fmla="*/ 0 h 29"/>
                <a:gd name="T8" fmla="*/ 115 w 115"/>
                <a:gd name="T9" fmla="*/ 29 h 29"/>
                <a:gd name="T10" fmla="*/ 115 w 115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29">
                  <a:moveTo>
                    <a:pt x="0" y="29"/>
                  </a:moveTo>
                  <a:lnTo>
                    <a:pt x="58" y="29"/>
                  </a:lnTo>
                  <a:lnTo>
                    <a:pt x="58" y="0"/>
                  </a:lnTo>
                  <a:lnTo>
                    <a:pt x="115" y="0"/>
                  </a:lnTo>
                  <a:lnTo>
                    <a:pt x="115" y="29"/>
                  </a:lnTo>
                  <a:lnTo>
                    <a:pt x="115" y="29"/>
                  </a:ln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323"/>
            <p:cNvSpPr>
              <a:spLocks/>
            </p:cNvSpPr>
            <p:nvPr/>
          </p:nvSpPr>
          <p:spPr bwMode="auto">
            <a:xfrm>
              <a:off x="2627784" y="1745145"/>
              <a:ext cx="182563" cy="46038"/>
            </a:xfrm>
            <a:custGeom>
              <a:avLst/>
              <a:gdLst>
                <a:gd name="T0" fmla="*/ 0 w 115"/>
                <a:gd name="T1" fmla="*/ 29 h 29"/>
                <a:gd name="T2" fmla="*/ 58 w 115"/>
                <a:gd name="T3" fmla="*/ 29 h 29"/>
                <a:gd name="T4" fmla="*/ 58 w 115"/>
                <a:gd name="T5" fmla="*/ 0 h 29"/>
                <a:gd name="T6" fmla="*/ 115 w 115"/>
                <a:gd name="T7" fmla="*/ 0 h 29"/>
                <a:gd name="T8" fmla="*/ 115 w 115"/>
                <a:gd name="T9" fmla="*/ 29 h 29"/>
                <a:gd name="T10" fmla="*/ 115 w 115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29">
                  <a:moveTo>
                    <a:pt x="0" y="29"/>
                  </a:moveTo>
                  <a:lnTo>
                    <a:pt x="58" y="29"/>
                  </a:lnTo>
                  <a:lnTo>
                    <a:pt x="58" y="0"/>
                  </a:lnTo>
                  <a:lnTo>
                    <a:pt x="115" y="0"/>
                  </a:lnTo>
                  <a:lnTo>
                    <a:pt x="115" y="29"/>
                  </a:lnTo>
                  <a:lnTo>
                    <a:pt x="115" y="29"/>
                  </a:lnTo>
                </a:path>
              </a:pathLst>
            </a:custGeom>
            <a:noFill/>
            <a:ln w="25400" cap="flat">
              <a:solidFill>
                <a:srgbClr val="0D8D4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324"/>
            <p:cNvSpPr>
              <a:spLocks/>
            </p:cNvSpPr>
            <p:nvPr/>
          </p:nvSpPr>
          <p:spPr bwMode="auto">
            <a:xfrm>
              <a:off x="2627784" y="1969660"/>
              <a:ext cx="182563" cy="46038"/>
            </a:xfrm>
            <a:custGeom>
              <a:avLst/>
              <a:gdLst>
                <a:gd name="T0" fmla="*/ 0 w 115"/>
                <a:gd name="T1" fmla="*/ 29 h 29"/>
                <a:gd name="T2" fmla="*/ 58 w 115"/>
                <a:gd name="T3" fmla="*/ 29 h 29"/>
                <a:gd name="T4" fmla="*/ 58 w 115"/>
                <a:gd name="T5" fmla="*/ 0 h 29"/>
                <a:gd name="T6" fmla="*/ 115 w 115"/>
                <a:gd name="T7" fmla="*/ 0 h 29"/>
                <a:gd name="T8" fmla="*/ 115 w 115"/>
                <a:gd name="T9" fmla="*/ 29 h 29"/>
                <a:gd name="T10" fmla="*/ 115 w 115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29">
                  <a:moveTo>
                    <a:pt x="0" y="29"/>
                  </a:moveTo>
                  <a:lnTo>
                    <a:pt x="58" y="29"/>
                  </a:lnTo>
                  <a:lnTo>
                    <a:pt x="58" y="0"/>
                  </a:lnTo>
                  <a:lnTo>
                    <a:pt x="115" y="0"/>
                  </a:lnTo>
                  <a:lnTo>
                    <a:pt x="115" y="29"/>
                  </a:lnTo>
                  <a:lnTo>
                    <a:pt x="115" y="29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325"/>
            <p:cNvSpPr>
              <a:spLocks/>
            </p:cNvSpPr>
            <p:nvPr/>
          </p:nvSpPr>
          <p:spPr bwMode="auto">
            <a:xfrm>
              <a:off x="2627784" y="2194174"/>
              <a:ext cx="182563" cy="46038"/>
            </a:xfrm>
            <a:custGeom>
              <a:avLst/>
              <a:gdLst>
                <a:gd name="T0" fmla="*/ 0 w 115"/>
                <a:gd name="T1" fmla="*/ 29 h 29"/>
                <a:gd name="T2" fmla="*/ 58 w 115"/>
                <a:gd name="T3" fmla="*/ 29 h 29"/>
                <a:gd name="T4" fmla="*/ 58 w 115"/>
                <a:gd name="T5" fmla="*/ 0 h 29"/>
                <a:gd name="T6" fmla="*/ 115 w 115"/>
                <a:gd name="T7" fmla="*/ 0 h 29"/>
                <a:gd name="T8" fmla="*/ 115 w 115"/>
                <a:gd name="T9" fmla="*/ 29 h 29"/>
                <a:gd name="T10" fmla="*/ 115 w 115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29">
                  <a:moveTo>
                    <a:pt x="0" y="29"/>
                  </a:moveTo>
                  <a:lnTo>
                    <a:pt x="58" y="29"/>
                  </a:lnTo>
                  <a:lnTo>
                    <a:pt x="58" y="0"/>
                  </a:lnTo>
                  <a:lnTo>
                    <a:pt x="115" y="0"/>
                  </a:lnTo>
                  <a:lnTo>
                    <a:pt x="115" y="29"/>
                  </a:lnTo>
                  <a:lnTo>
                    <a:pt x="115" y="29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645843" y="4948075"/>
            <a:ext cx="390654" cy="31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endParaRPr lang="ko-KR" altLang="en-US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5843" y="5444296"/>
            <a:ext cx="390654" cy="31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ko-KR" altLang="en-US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5843" y="5109535"/>
            <a:ext cx="390654" cy="31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C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52627" y="4027832"/>
            <a:ext cx="3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ko-KR" alt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3144443"/>
            <a:ext cx="403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u="sng" dirty="0" smtClean="0">
                <a:latin typeface="Arial" pitchFamily="34" charset="0"/>
                <a:cs typeface="Arial" pitchFamily="34" charset="0"/>
              </a:rPr>
              <a:t>Breslow P for overall comparison = 0.002</a:t>
            </a:r>
            <a:endParaRPr lang="ko-KR" altLang="en-US" sz="1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899"/>
            <a:ext cx="3469690" cy="35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940152" y="3794197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Overt Microvascular Disease</a:t>
            </a:r>
            <a:endParaRPr lang="ko-KR" alt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94202" y="245093"/>
            <a:ext cx="90143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lvl="0" algn="ctr"/>
            <a:r>
              <a:rPr lang="en-US" altLang="ko-KR" sz="3200" b="1" dirty="0">
                <a:solidFill>
                  <a:srgbClr val="002060"/>
                </a:solidFill>
                <a:latin typeface="Arial Narrow" panose="020B0606020202030204" pitchFamily="34" charset="0"/>
                <a:ea typeface="맑은 고딕" pitchFamily="50" charset="-127"/>
                <a:cs typeface="Times New Roman" pitchFamily="18" charset="0"/>
              </a:rPr>
              <a:t>Comparison of </a:t>
            </a:r>
            <a:r>
              <a:rPr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맑은 고딕" pitchFamily="50" charset="-127"/>
                <a:cs typeface="Times New Roman" pitchFamily="18" charset="0"/>
              </a:rPr>
              <a:t>Clinical Outcomes</a:t>
            </a:r>
          </a:p>
          <a:p>
            <a:pPr lvl="0" algn="ctr"/>
            <a:r>
              <a:rPr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맑은 고딕" pitchFamily="50" charset="-127"/>
                <a:cs typeface="Times New Roman" pitchFamily="18" charset="0"/>
              </a:rPr>
              <a:t>Among 4 Group of High-FFR </a:t>
            </a:r>
            <a:r>
              <a:rPr lang="en-US" altLang="ko-KR" sz="3200" b="1" dirty="0">
                <a:solidFill>
                  <a:srgbClr val="002060"/>
                </a:solidFill>
                <a:latin typeface="Arial Narrow" panose="020B0606020202030204" pitchFamily="34" charset="0"/>
                <a:ea typeface="맑은 고딕" pitchFamily="50" charset="-127"/>
                <a:cs typeface="Times New Roman" pitchFamily="18" charset="0"/>
              </a:rPr>
              <a:t>population</a:t>
            </a:r>
            <a:endParaRPr lang="en-US" altLang="ko-KR" sz="4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-7873" y="6339862"/>
            <a:ext cx="47083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400" b="1" dirty="0" smtClean="0">
                <a:latin typeface="Arial Narrow" pitchFamily="34" charset="0"/>
              </a:rPr>
              <a:t>POCO, Patient-oriented Composite Outcomes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400" b="1" dirty="0" smtClean="0">
                <a:latin typeface="Arial Narrow" pitchFamily="34" charset="0"/>
                <a:sym typeface="Wingdings" pitchFamily="2" charset="2"/>
              </a:rPr>
              <a:t> </a:t>
            </a:r>
            <a:r>
              <a:rPr lang="en-US" altLang="ko-KR" sz="1400" b="1" dirty="0" smtClean="0">
                <a:latin typeface="Arial Narrow" pitchFamily="34" charset="0"/>
              </a:rPr>
              <a:t>a Composite of any Death, </a:t>
            </a:r>
            <a:r>
              <a:rPr lang="en-US" altLang="ko-KR" sz="1400" b="1" dirty="0">
                <a:latin typeface="Arial Narrow" pitchFamily="34" charset="0"/>
              </a:rPr>
              <a:t>any </a:t>
            </a:r>
            <a:r>
              <a:rPr lang="en-US" altLang="ko-KR" sz="1400" b="1" dirty="0" smtClean="0">
                <a:latin typeface="Arial Narrow" pitchFamily="34" charset="0"/>
              </a:rPr>
              <a:t>MI, and </a:t>
            </a:r>
            <a:r>
              <a:rPr lang="en-US" altLang="ko-KR" sz="1400" b="1" dirty="0">
                <a:latin typeface="Arial Narrow" pitchFamily="34" charset="0"/>
              </a:rPr>
              <a:t>any </a:t>
            </a:r>
            <a:r>
              <a:rPr lang="en-US" altLang="ko-KR" sz="1400" b="1" dirty="0" smtClean="0">
                <a:latin typeface="Arial Narrow" pitchFamily="34" charset="0"/>
              </a:rPr>
              <a:t>Revascularization</a:t>
            </a:r>
            <a:endParaRPr lang="en-US" altLang="en-US" sz="1600" b="1" i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" name="ZoneTexte 1"/>
          <p:cNvSpPr txBox="1">
            <a:spLocks noChangeArrowheads="1"/>
          </p:cNvSpPr>
          <p:nvPr/>
        </p:nvSpPr>
        <p:spPr bwMode="auto">
          <a:xfrm>
            <a:off x="6606126" y="6547439"/>
            <a:ext cx="25378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 dirty="0" smtClean="0">
                <a:latin typeface="Arial Narrow" pitchFamily="34" charset="0"/>
              </a:rPr>
              <a:t>Lee JM</a:t>
            </a:r>
            <a:r>
              <a:rPr lang="fr-FR" altLang="ko-KR" sz="1400" b="1" dirty="0">
                <a:latin typeface="Arial Narrow" pitchFamily="34" charset="0"/>
              </a:rPr>
              <a:t> , Koo BK</a:t>
            </a:r>
            <a:r>
              <a:rPr lang="fr-FR" sz="1400" b="1" dirty="0" smtClean="0">
                <a:latin typeface="Arial Narrow" pitchFamily="34" charset="0"/>
              </a:rPr>
              <a:t> et al. JACC 2016</a:t>
            </a:r>
          </a:p>
        </p:txBody>
      </p:sp>
    </p:spTree>
    <p:extLst>
      <p:ext uri="{BB962C8B-B14F-4D97-AF65-F5344CB8AC3E}">
        <p14:creationId xmlns:p14="http://schemas.microsoft.com/office/powerpoint/2010/main" val="1948943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63" y="335558"/>
            <a:ext cx="909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맑은 고딕" pitchFamily="50" charset="-127"/>
                <a:cs typeface="Times New Roman" pitchFamily="18" charset="0"/>
              </a:rPr>
              <a:t>Independent Predictors of POCO </a:t>
            </a:r>
          </a:p>
          <a:p>
            <a:pPr lvl="0" algn="ctr"/>
            <a:r>
              <a:rPr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맑은 고딕" pitchFamily="50" charset="-127"/>
                <a:cs typeface="Times New Roman" pitchFamily="18" charset="0"/>
              </a:rPr>
              <a:t>Among High-FFR </a:t>
            </a:r>
            <a:r>
              <a:rPr lang="en-US" altLang="ko-KR" sz="3200" b="1" dirty="0">
                <a:solidFill>
                  <a:srgbClr val="002060"/>
                </a:solidFill>
                <a:latin typeface="Arial Narrow" panose="020B0606020202030204" pitchFamily="34" charset="0"/>
                <a:ea typeface="맑은 고딕" pitchFamily="50" charset="-127"/>
                <a:cs typeface="Times New Roman" pitchFamily="18" charset="0"/>
              </a:rPr>
              <a:t>population</a:t>
            </a:r>
            <a:endParaRPr lang="en-US" altLang="ko-KR" sz="4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367920" y="4554994"/>
            <a:ext cx="6408711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Improved </a:t>
            </a:r>
            <a:r>
              <a:rPr lang="en-US" altLang="ko-K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discriminant </a:t>
            </a:r>
            <a:r>
              <a:rPr lang="en-US" altLang="ko-KR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function (Model2)   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Relative IDI: </a:t>
            </a:r>
            <a:r>
              <a:rPr lang="en-US" altLang="ko-K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0.467, </a:t>
            </a:r>
            <a:r>
              <a:rPr lang="en-US" altLang="ko-KR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p=0.037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Category-free NRI: </a:t>
            </a:r>
            <a:r>
              <a:rPr lang="en-US" altLang="ko-K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0.648, </a:t>
            </a:r>
            <a:r>
              <a:rPr lang="en-US" altLang="ko-KR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p=0.007</a:t>
            </a:r>
            <a:endParaRPr lang="ko-KR" altLang="ko-KR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179675"/>
              </p:ext>
            </p:extLst>
          </p:nvPr>
        </p:nvGraphicFramePr>
        <p:xfrm>
          <a:off x="251520" y="2420888"/>
          <a:ext cx="4209829" cy="1441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000"/>
                <a:gridCol w="780474"/>
                <a:gridCol w="1044000"/>
                <a:gridCol w="585355"/>
              </a:tblGrid>
              <a:tr h="4770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altLang="ko-KR" sz="1600" kern="1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Model 1</a:t>
                      </a:r>
                      <a:endParaRPr lang="ko-KR" sz="1600" kern="1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60616" marR="606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HR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60616" marR="606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95%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CI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60616" marR="606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60616" marR="606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Multivessel disease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3.254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1.082-9.787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0.033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Diabetes mellitus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2.828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1.088-7.349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0.033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852626"/>
              </p:ext>
            </p:extLst>
          </p:nvPr>
        </p:nvGraphicFramePr>
        <p:xfrm>
          <a:off x="4737930" y="2420888"/>
          <a:ext cx="4209829" cy="1918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000"/>
                <a:gridCol w="780474"/>
                <a:gridCol w="1044000"/>
                <a:gridCol w="585355"/>
              </a:tblGrid>
              <a:tr h="4770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altLang="ko-KR" sz="1600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Model 2</a:t>
                      </a:r>
                      <a:endParaRPr lang="ko-KR" sz="1600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60616" marR="6061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HR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60616" marR="606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95%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CI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60616" marR="606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맑은 고딕"/>
                        <a:cs typeface="Times New Roman"/>
                      </a:endParaRPr>
                    </a:p>
                  </a:txBody>
                  <a:tcPr marL="60616" marR="606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Low-CFR and high-IMR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4.914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1.541-15.66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0.007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Multivessel disease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3.639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1.238-10.669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0.019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Diabetes mellitus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2.714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1.050-7.016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맑은 고딕"/>
                          <a:cs typeface="Times New Roman"/>
                        </a:rPr>
                        <a:t>0.039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382779" y="1628800"/>
            <a:ext cx="3947311" cy="49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Clinical/Angiographic Variables Only</a:t>
            </a:r>
            <a:endParaRPr lang="ko-KR" altLang="ko-KR" sz="2000" u="sng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869189" y="1628800"/>
            <a:ext cx="3947311" cy="49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Model with Physiologic Index</a:t>
            </a:r>
            <a:endParaRPr lang="ko-KR" altLang="ko-KR" sz="2000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ZoneTexte 1"/>
          <p:cNvSpPr txBox="1">
            <a:spLocks noChangeArrowheads="1"/>
          </p:cNvSpPr>
          <p:nvPr/>
        </p:nvSpPr>
        <p:spPr bwMode="auto">
          <a:xfrm>
            <a:off x="6606126" y="6547439"/>
            <a:ext cx="25378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 dirty="0" smtClean="0">
                <a:latin typeface="Arial Narrow" pitchFamily="34" charset="0"/>
              </a:rPr>
              <a:t>Lee JM</a:t>
            </a:r>
            <a:r>
              <a:rPr lang="fr-FR" altLang="ko-KR" sz="1400" b="1" dirty="0">
                <a:latin typeface="Arial Narrow" pitchFamily="34" charset="0"/>
              </a:rPr>
              <a:t> , Koo BK</a:t>
            </a:r>
            <a:r>
              <a:rPr lang="fr-FR" sz="1400" b="1" dirty="0" smtClean="0">
                <a:latin typeface="Arial Narrow" pitchFamily="34" charset="0"/>
              </a:rPr>
              <a:t> et al. JACC 2016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9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457200" y="53752"/>
            <a:ext cx="8507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kumimoji="0" lang="en-US" altLang="ko-KR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Summary</a:t>
            </a:r>
            <a:endParaRPr kumimoji="0" lang="ko-KR" altLang="en-US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10682"/>
            <a:ext cx="83529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Macro- and micro-vascular diseases seems to possess “independent disease process” with “different predictors for its development”, although complex interaction could be presented.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Female gender was independent predictor for high-IMR.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Among the high-FFR patients (functionally insignificant macrovascular disease), about 7.0% of patient showed </a:t>
            </a:r>
            <a:r>
              <a:rPr lang="en-US" altLang="ko-K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overt microvascular disease (low-CFR and </a:t>
            </a:r>
            <a:r>
              <a:rPr lang="en-US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high-IMR). </a:t>
            </a:r>
            <a:endParaRPr lang="en-US" altLang="ko-KR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Presence of overt </a:t>
            </a:r>
            <a:r>
              <a:rPr lang="en-US" altLang="ko-K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microvascular disease </a:t>
            </a:r>
            <a:r>
              <a:rPr lang="en-US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was </a:t>
            </a:r>
            <a:r>
              <a:rPr lang="en-US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associated </a:t>
            </a:r>
            <a:r>
              <a:rPr lang="en-US" altLang="ko-K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with poor </a:t>
            </a:r>
            <a:r>
              <a:rPr lang="en-US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prognosis in high FFR population. </a:t>
            </a:r>
            <a:endParaRPr lang="en-US" altLang="ko-KR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Comprehensive physiologic evaluation is essential to stratify those patients with overt microvascular disease.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5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457200" y="53752"/>
            <a:ext cx="8229600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kumimoji="0" lang="en-US" altLang="ko-KR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Unsolved Issues for Microvascular Disease</a:t>
            </a:r>
            <a:endParaRPr kumimoji="0" lang="ko-KR" altLang="en-US" sz="3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1268760"/>
            <a:ext cx="9036496" cy="50405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 indent="0">
              <a:buNone/>
            </a:pPr>
            <a:r>
              <a:rPr lang="en-US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[Primary Microvascular disease]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Distribution and Abnormal value of IMR </a:t>
            </a:r>
            <a:r>
              <a:rPr lang="en-US" altLang="ko-KR" sz="2000" b="1" dirty="0">
                <a:latin typeface="Arial Narrow" panose="020B0606020202030204" pitchFamily="34" charset="0"/>
                <a:ea typeface="굴림" panose="020B0600000101010101" pitchFamily="50" charset="-127"/>
              </a:rPr>
              <a:t>values in non-MI </a:t>
            </a: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patients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Whether Macro- and Micro- disease has independent disease process?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>
                <a:latin typeface="Arial Narrow" panose="020B0606020202030204" pitchFamily="34" charset="0"/>
                <a:ea typeface="굴림" panose="020B0600000101010101" pitchFamily="50" charset="-127"/>
              </a:rPr>
              <a:t>Predictors of High </a:t>
            </a: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IMR and Low FFR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Clinical Prognosis of Patients with Microvascular disease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>
                <a:solidFill>
                  <a:srgbClr val="FF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Gender will affect the clinical outcomes of Microvascular Disease</a:t>
            </a:r>
            <a:r>
              <a:rPr lang="en-US" altLang="ko-KR" sz="20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?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>
                <a:solidFill>
                  <a:srgbClr val="FF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Mechanism of Clinical Events in Patients with Microvascular disease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Effective </a:t>
            </a:r>
            <a:r>
              <a:rPr lang="en-US" altLang="ko-KR" sz="2000" b="1" dirty="0">
                <a:solidFill>
                  <a:srgbClr val="FF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Treatment of Microvascular </a:t>
            </a:r>
            <a:r>
              <a:rPr lang="en-US" altLang="ko-KR" sz="20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Disease</a:t>
            </a:r>
          </a:p>
          <a:p>
            <a:pPr marL="228600" lvl="2" indent="0">
              <a:buNone/>
            </a:pPr>
            <a:endParaRPr lang="en-US" altLang="ko-KR" sz="2000" b="1" dirty="0" smtClean="0">
              <a:latin typeface="Arial Narrow" panose="020B0606020202030204" pitchFamily="34" charset="0"/>
              <a:ea typeface="굴림" panose="020B0600000101010101" pitchFamily="50" charset="-127"/>
            </a:endParaRPr>
          </a:p>
          <a:p>
            <a:pPr marL="228600" lvl="2" indent="0">
              <a:buNone/>
            </a:pPr>
            <a:r>
              <a:rPr lang="en-US" altLang="ko-KR" sz="2000" b="1" dirty="0">
                <a:solidFill>
                  <a:srgbClr val="00206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[Secondary Microvascular Damage after AMI or Procedure-related]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Is it “Regional Problem” or “Globalization will be occurred?”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Non-Culprit stenosis evaluation with FFR</a:t>
            </a:r>
          </a:p>
          <a:p>
            <a:pPr marL="685800" lvl="2" indent="-457200">
              <a:buFont typeface="+mj-ea"/>
              <a:buAutoNum type="circleNumDbPlain"/>
            </a:pPr>
            <a:r>
              <a:rPr lang="en-US" altLang="ko-KR" sz="2000" b="1" dirty="0" smtClean="0">
                <a:latin typeface="Arial Narrow" panose="020B0606020202030204" pitchFamily="34" charset="0"/>
                <a:ea typeface="굴림" panose="020B0600000101010101" pitchFamily="50" charset="-127"/>
              </a:rPr>
              <a:t>How can we reduce MV damage after successful revascularization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457200" y="625252"/>
            <a:ext cx="85072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kumimoji="0" lang="en-US" altLang="ko-KR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FFR &gt; 0.80 did not mean no ischemia</a:t>
            </a:r>
            <a:endParaRPr kumimoji="0" lang="ko-KR" altLang="en-US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30" y="1128888"/>
            <a:ext cx="7974313" cy="462731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0558" y="3573016"/>
            <a:ext cx="9002887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002E4B"/>
                </a:solidFill>
                <a:latin typeface="Arial Narrow" pitchFamily="34" charset="0"/>
              </a:rPr>
              <a:t>9.0% of patients with FFR&gt;0.80 (registry arm in FAME II)</a:t>
            </a:r>
          </a:p>
          <a:p>
            <a:pPr algn="ctr"/>
            <a:r>
              <a:rPr lang="nl-NL" sz="2800" b="1" i="0" dirty="0" smtClean="0">
                <a:solidFill>
                  <a:srgbClr val="002E4B"/>
                </a:solidFill>
                <a:latin typeface="Arial Narrow" pitchFamily="34" charset="0"/>
              </a:rPr>
              <a:t>experienced all-cause death, MI, and urgent revasc.</a:t>
            </a:r>
            <a:endParaRPr lang="nl-NL" sz="2400" b="1" i="0" dirty="0" smtClean="0">
              <a:solidFill>
                <a:srgbClr val="002E4B"/>
              </a:solidFill>
              <a:latin typeface="Arial Narrow" pitchFamily="34" charset="0"/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6404174" y="6577607"/>
            <a:ext cx="2736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>
                <a:latin typeface="Arial Narrow" pitchFamily="34" charset="0"/>
                <a:cs typeface="Arial" pitchFamily="34" charset="0"/>
              </a:rPr>
              <a:t>FAME II, De </a:t>
            </a:r>
            <a:r>
              <a:rPr lang="en-US" altLang="en-US" sz="1400" b="1" dirty="0" err="1" smtClean="0">
                <a:latin typeface="Arial Narrow" pitchFamily="34" charset="0"/>
                <a:cs typeface="Arial" pitchFamily="34" charset="0"/>
              </a:rPr>
              <a:t>Bruyne</a:t>
            </a:r>
            <a:r>
              <a:rPr lang="en-US" altLang="en-US" sz="1400" b="1" dirty="0" smtClean="0">
                <a:latin typeface="Arial Narrow" pitchFamily="34" charset="0"/>
                <a:cs typeface="Arial" pitchFamily="34" charset="0"/>
              </a:rPr>
              <a:t> et </a:t>
            </a:r>
            <a:r>
              <a:rPr lang="en-US" altLang="en-US" sz="1400" b="1" dirty="0">
                <a:latin typeface="Arial Narrow" pitchFamily="34" charset="0"/>
                <a:cs typeface="Arial" pitchFamily="34" charset="0"/>
              </a:rPr>
              <a:t>al, </a:t>
            </a:r>
            <a:r>
              <a:rPr lang="en-US" altLang="en-US" sz="1400" b="1" dirty="0" smtClean="0">
                <a:latin typeface="Arial Narrow" pitchFamily="34" charset="0"/>
                <a:cs typeface="Arial" pitchFamily="34" charset="0"/>
              </a:rPr>
              <a:t>NEJM 2014</a:t>
            </a:r>
            <a:endParaRPr lang="en-US" altLang="en-US" sz="1400" b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 bwMode="auto">
          <a:xfrm>
            <a:off x="457200" y="53752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lang="en-US" altLang="ko-KR" b="1" dirty="0">
                <a:solidFill>
                  <a:srgbClr val="002060"/>
                </a:solidFill>
                <a:latin typeface="Arial Narrow" panose="020B0606020202030204" pitchFamily="34" charset="0"/>
              </a:rPr>
              <a:t>Introduction</a:t>
            </a:r>
            <a:endParaRPr lang="ko-KR" altLang="en-US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4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IMPACT-FFR Registry</a:t>
            </a:r>
            <a:endParaRPr lang="ko-KR" altLang="en-US" sz="36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496" y="900009"/>
            <a:ext cx="90143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lvl="0" algn="ctr"/>
            <a:r>
              <a:rPr lang="en-US" altLang="ko-KR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맑은 고딕" pitchFamily="50" charset="-127"/>
                <a:cs typeface="Times New Roman" pitchFamily="18" charset="0"/>
              </a:rPr>
              <a:t>Objectives / Primary Hypothesis</a:t>
            </a:r>
            <a:endParaRPr lang="en-US" altLang="ko-KR" sz="4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3528" y="2132856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altLang="ko-K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[1] To compare the risk of </a:t>
            </a:r>
            <a:r>
              <a:rPr lang="en-US" altLang="ko-KR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atherosclerotic lesion progression</a:t>
            </a:r>
            <a:r>
              <a:rPr lang="en-US" altLang="ko-K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and subsequent patient-oriented composite outcomes (all-cause mortality, any MI, or any Ischemia-driven repeat revascularization) between </a:t>
            </a:r>
            <a:r>
              <a:rPr lang="en-US" altLang="ko-KR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deferred lesions with or without over microvascular disease</a:t>
            </a:r>
            <a:r>
              <a:rPr lang="en-US" altLang="ko-K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defined as physiological </a:t>
            </a:r>
            <a:r>
              <a:rPr lang="en-US" altLang="ko-K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classification</a:t>
            </a:r>
          </a:p>
          <a:p>
            <a:pPr latinLnBrk="0"/>
            <a:endParaRPr lang="en-US" altLang="ko-KR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atinLnBrk="0"/>
            <a:endParaRPr lang="ko-KR" altLang="ko-KR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en-US" altLang="ko-K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[2] To explore independent predictors of </a:t>
            </a:r>
            <a:r>
              <a:rPr lang="en-US" altLang="ko-KR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atherosclerotic lesion progression</a:t>
            </a:r>
            <a:r>
              <a:rPr lang="en-US" altLang="ko-K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in deferred lesions based on fractional flow reserve-guided strategy and treated by contemporary medical treatment </a:t>
            </a:r>
            <a:endParaRPr lang="ko-KR" altLang="en-US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556" y="587727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u="sng" dirty="0" err="1">
                <a:latin typeface="Arial Narrow" panose="020B0606020202030204" pitchFamily="34" charset="0"/>
              </a:rPr>
              <a:t>IM</a:t>
            </a:r>
            <a:r>
              <a:rPr lang="en-US" altLang="ko-KR" sz="1400" dirty="0" err="1">
                <a:latin typeface="Arial Narrow" panose="020B0606020202030204" pitchFamily="34" charset="0"/>
              </a:rPr>
              <a:t>aging</a:t>
            </a:r>
            <a:r>
              <a:rPr lang="en-US" altLang="ko-KR" sz="1400" dirty="0">
                <a:latin typeface="Arial Narrow" panose="020B0606020202030204" pitchFamily="34" charset="0"/>
              </a:rPr>
              <a:t> and </a:t>
            </a:r>
            <a:r>
              <a:rPr lang="en-US" altLang="ko-KR" sz="1400" u="sng" dirty="0">
                <a:latin typeface="Arial Narrow" panose="020B0606020202030204" pitchFamily="34" charset="0"/>
              </a:rPr>
              <a:t>P</a:t>
            </a:r>
            <a:r>
              <a:rPr lang="en-US" altLang="ko-KR" sz="1400" dirty="0">
                <a:latin typeface="Arial Narrow" panose="020B0606020202030204" pitchFamily="34" charset="0"/>
              </a:rPr>
              <a:t>hysiologic Predictors of </a:t>
            </a:r>
            <a:r>
              <a:rPr lang="en-US" altLang="ko-KR" sz="1400" b="1" u="sng" dirty="0">
                <a:latin typeface="Arial Narrow" panose="020B0606020202030204" pitchFamily="34" charset="0"/>
              </a:rPr>
              <a:t>A</a:t>
            </a:r>
            <a:r>
              <a:rPr lang="en-US" altLang="ko-KR" sz="1400" dirty="0">
                <a:latin typeface="Arial Narrow" panose="020B0606020202030204" pitchFamily="34" charset="0"/>
              </a:rPr>
              <a:t>therosclerotic Progression in Deferred Lesions with </a:t>
            </a:r>
            <a:r>
              <a:rPr lang="en-US" altLang="ko-KR" sz="1400" b="1" u="sng" dirty="0">
                <a:latin typeface="Arial Narrow" panose="020B0606020202030204" pitchFamily="34" charset="0"/>
              </a:rPr>
              <a:t>C</a:t>
            </a:r>
            <a:r>
              <a:rPr lang="en-US" altLang="ko-KR" sz="1400" dirty="0">
                <a:latin typeface="Arial Narrow" panose="020B0606020202030204" pitchFamily="34" charset="0"/>
              </a:rPr>
              <a:t>ontemporary Medical </a:t>
            </a:r>
            <a:r>
              <a:rPr lang="en-US" altLang="ko-KR" sz="1400" b="1" u="sng" dirty="0">
                <a:latin typeface="Arial Narrow" panose="020B0606020202030204" pitchFamily="34" charset="0"/>
              </a:rPr>
              <a:t>T</a:t>
            </a:r>
            <a:r>
              <a:rPr lang="en-US" altLang="ko-KR" sz="1400" dirty="0">
                <a:latin typeface="Arial Narrow" panose="020B0606020202030204" pitchFamily="34" charset="0"/>
              </a:rPr>
              <a:t>reatment based on </a:t>
            </a:r>
            <a:r>
              <a:rPr lang="en-US" altLang="ko-KR" sz="1400" b="1" u="sng" dirty="0">
                <a:latin typeface="Arial Narrow" panose="020B0606020202030204" pitchFamily="34" charset="0"/>
              </a:rPr>
              <a:t>F</a:t>
            </a:r>
            <a:r>
              <a:rPr lang="en-US" altLang="ko-KR" sz="1400" dirty="0">
                <a:latin typeface="Arial Narrow" panose="020B0606020202030204" pitchFamily="34" charset="0"/>
              </a:rPr>
              <a:t>ractional </a:t>
            </a:r>
            <a:r>
              <a:rPr lang="en-US" altLang="ko-KR" sz="1400" b="1" u="sng" dirty="0">
                <a:latin typeface="Arial Narrow" panose="020B0606020202030204" pitchFamily="34" charset="0"/>
              </a:rPr>
              <a:t>F</a:t>
            </a:r>
            <a:r>
              <a:rPr lang="en-US" altLang="ko-KR" sz="1400" dirty="0">
                <a:latin typeface="Arial Narrow" panose="020B0606020202030204" pitchFamily="34" charset="0"/>
              </a:rPr>
              <a:t>low </a:t>
            </a:r>
            <a:r>
              <a:rPr lang="en-US" altLang="ko-KR" sz="1400" b="1" u="sng" dirty="0">
                <a:latin typeface="Arial Narrow" panose="020B0606020202030204" pitchFamily="34" charset="0"/>
              </a:rPr>
              <a:t>R</a:t>
            </a:r>
            <a:r>
              <a:rPr lang="en-US" altLang="ko-KR" sz="1400" dirty="0">
                <a:latin typeface="Arial Narrow" panose="020B0606020202030204" pitchFamily="34" charset="0"/>
              </a:rPr>
              <a:t>eserve-guided Strategy </a:t>
            </a:r>
            <a:r>
              <a:rPr lang="en-US" altLang="ko-KR" sz="1400" b="1" u="sng" dirty="0" smtClean="0">
                <a:latin typeface="Arial Narrow" panose="020B0606020202030204" pitchFamily="34" charset="0"/>
              </a:rPr>
              <a:t>(</a:t>
            </a:r>
            <a:r>
              <a:rPr lang="en-US" altLang="ko-KR" sz="1400" b="1" u="sng" dirty="0">
                <a:latin typeface="Arial Narrow" panose="020B0606020202030204" pitchFamily="34" charset="0"/>
              </a:rPr>
              <a:t>IMPACT-FFR registry</a:t>
            </a:r>
            <a:r>
              <a:rPr lang="en-US" altLang="ko-KR" sz="1400" b="1" u="sng" dirty="0" smtClean="0">
                <a:latin typeface="Arial Narrow" panose="020B0606020202030204" pitchFamily="34" charset="0"/>
              </a:rPr>
              <a:t>)</a:t>
            </a:r>
          </a:p>
          <a:p>
            <a:pPr algn="ctr"/>
            <a:endParaRPr lang="en-US" altLang="ko-KR" sz="1400" b="1" u="sng" dirty="0" smtClean="0">
              <a:latin typeface="Arial Narrow" panose="020B0606020202030204" pitchFamily="34" charset="0"/>
            </a:endParaRPr>
          </a:p>
          <a:p>
            <a:pPr algn="ctr"/>
            <a:r>
              <a:rPr lang="en-US" altLang="ko-KR" sz="1400" dirty="0" smtClean="0">
                <a:latin typeface="Arial Narrow" panose="020B0606020202030204" pitchFamily="34" charset="0"/>
              </a:rPr>
              <a:t>Bon-Kwon Koo, Joo-Yong Hahn, Eun-Seok Shin, Chang-Wook Nam, Joon-Hyung Doh, Joo Myung Lee</a:t>
            </a:r>
            <a:endParaRPr lang="ko-KR" alt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IMPACT-FFR Registry</a:t>
            </a:r>
            <a:endParaRPr lang="ko-KR" altLang="en-US" sz="2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33"/>
          <p:cNvSpPr>
            <a:spLocks noChangeArrowheads="1"/>
          </p:cNvSpPr>
          <p:nvPr/>
        </p:nvSpPr>
        <p:spPr bwMode="auto">
          <a:xfrm>
            <a:off x="598882" y="873771"/>
            <a:ext cx="2604966" cy="922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spcBef>
                <a:spcPts val="1000"/>
              </a:spcBef>
              <a:defRPr/>
            </a:pPr>
            <a:r>
              <a:rPr lang="en-US" altLang="ko-KR" sz="9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50" charset="-127"/>
                <a:cs typeface="Arial" pitchFamily="34" charset="0"/>
              </a:rPr>
              <a:t>Inclusion Criteria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ko-KR" sz="8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Subject must be ≥ 18 years</a:t>
            </a:r>
            <a:endParaRPr lang="ko-KR" altLang="ko-KR" sz="8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Patients </a:t>
            </a:r>
            <a:r>
              <a:rPr lang="en-US" altLang="ko-KR" sz="8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suspected with ischemic heart disease</a:t>
            </a:r>
            <a:endParaRPr lang="ko-KR" altLang="ko-KR" sz="8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ko-KR" sz="8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Patients with intermediate degree of stenosis (30-70% stenosis by visual estimation) with fractional flow reserve of &gt;</a:t>
            </a: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0.80</a:t>
            </a:r>
            <a:endParaRPr kumimoji="1" lang="ko-KR" altLang="ko-KR" sz="800" dirty="0">
              <a:solidFill>
                <a:schemeClr val="tx1"/>
              </a:solidFill>
              <a:latin typeface="Arial Narrow" panose="020B0606020202030204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98882" y="459032"/>
            <a:ext cx="8149582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50" charset="-127"/>
                <a:cs typeface="Arial Unicode MS" pitchFamily="50" charset="-127"/>
              </a:rPr>
              <a:t>1,400 Patients who are deferred revascularization due to FFR&gt;0.80</a:t>
            </a:r>
            <a:endParaRPr lang="ko-KR" altLang="en-US" sz="1600" b="1" dirty="0">
              <a:solidFill>
                <a:schemeClr val="tx1"/>
              </a:solidFill>
              <a:latin typeface="Arial Narrow" panose="020B060602020203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98882" y="1844824"/>
            <a:ext cx="8149582" cy="9499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50" charset="-127"/>
                <a:cs typeface="Arial Unicode MS" pitchFamily="50" charset="-127"/>
              </a:rPr>
              <a:t>Index Evaluation with Imaging and Physiologic Assessment</a:t>
            </a: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50" charset="-127"/>
                <a:cs typeface="Arial Unicode MS" pitchFamily="50" charset="-127"/>
              </a:rPr>
              <a:t>Index coronary angiography (visual 30-70% stenosis with FFR &gt;0.80)</a:t>
            </a: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50" charset="-127"/>
                <a:cs typeface="Arial Unicode MS" pitchFamily="50" charset="-127"/>
              </a:rPr>
              <a:t>Comprehensive physiologic evaluation (FFR, CFR, IMR)</a:t>
            </a: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50" charset="-127"/>
                <a:cs typeface="Arial Unicode MS" pitchFamily="50" charset="-127"/>
              </a:rPr>
              <a:t>Comprehensive intravascular imaging (IVUS, OCT) </a:t>
            </a:r>
            <a:endParaRPr lang="ko-KR" altLang="en-US" sz="1400" b="1" dirty="0">
              <a:solidFill>
                <a:schemeClr val="tx1"/>
              </a:solidFill>
              <a:latin typeface="Arial Narrow" panose="020B060602020203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4673673" y="1340768"/>
            <a:ext cx="0" cy="331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3651492" y="864130"/>
            <a:ext cx="1963383" cy="351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50" charset="-127"/>
                <a:cs typeface="Arial Unicode MS" pitchFamily="50" charset="-127"/>
              </a:rPr>
              <a:t>OO centers in Korea</a:t>
            </a:r>
            <a:endParaRPr lang="ko-KR" altLang="en-US" sz="1600" b="1" dirty="0">
              <a:solidFill>
                <a:schemeClr val="tx1"/>
              </a:solidFill>
              <a:latin typeface="Arial Narrow" panose="020B060602020203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4673673" y="2800909"/>
            <a:ext cx="0" cy="18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598883" y="2996952"/>
            <a:ext cx="3973118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u="sng" dirty="0" smtClean="0">
                <a:solidFill>
                  <a:srgbClr val="FF0000"/>
                </a:solidFill>
                <a:latin typeface="Arial Narrow" panose="020B0606020202030204" pitchFamily="34" charset="0"/>
                <a:ea typeface="Arial Unicode MS" pitchFamily="50" charset="-127"/>
                <a:cs typeface="Arial Unicode MS" pitchFamily="50" charset="-127"/>
              </a:rPr>
              <a:t>Invasive Imaging and Physiologic F/U (12-Month)</a:t>
            </a:r>
          </a:p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50" charset="-127"/>
                <a:cs typeface="Arial Unicode MS" pitchFamily="50" charset="-127"/>
              </a:rPr>
              <a:t>Coronary angiography</a:t>
            </a:r>
          </a:p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50" charset="-127"/>
                <a:cs typeface="Arial Unicode MS" pitchFamily="50" charset="-127"/>
              </a:rPr>
              <a:t>Comprehensive physiologic evaluation (FFR, CFR, IMR)</a:t>
            </a:r>
          </a:p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50" charset="-127"/>
                <a:cs typeface="Arial Unicode MS" pitchFamily="50" charset="-127"/>
              </a:rPr>
              <a:t>Comprehensive intravascular imaging (IVUS, OCT) </a:t>
            </a:r>
            <a:endParaRPr lang="ko-KR" altLang="en-US" sz="1200" b="1" dirty="0">
              <a:solidFill>
                <a:schemeClr val="tx1"/>
              </a:solidFill>
              <a:latin typeface="Arial Narrow" panose="020B060602020203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3566" y="5131839"/>
            <a:ext cx="8149582" cy="297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itchFamily="34" charset="0"/>
              </a:rPr>
              <a:t>Secondary Endpoints</a:t>
            </a: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598882" y="4349082"/>
            <a:ext cx="8149582" cy="72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t" anchorCtr="0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ko-KR" sz="12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itchFamily="34" charset="0"/>
              </a:rPr>
              <a:t>Primary Endpoint</a:t>
            </a:r>
          </a:p>
          <a:p>
            <a:pPr algn="ctr" defTabSz="914400">
              <a:defRPr/>
            </a:pPr>
            <a:r>
              <a:rPr lang="en-US" altLang="ko-KR" sz="1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Patient-oriented composite outcome at 24-Month F/U</a:t>
            </a:r>
          </a:p>
          <a:p>
            <a:pPr algn="ctr">
              <a:defRPr/>
            </a:pPr>
            <a:r>
              <a:rPr lang="en-US" altLang="ko-KR" sz="105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itchFamily="34" charset="0"/>
              </a:rPr>
              <a:t>(</a:t>
            </a:r>
            <a:r>
              <a:rPr lang="en-US" altLang="ko-KR" sz="105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itchFamily="34" charset="0"/>
              </a:rPr>
              <a:t>a Composite of all-cause mortality, any MI, </a:t>
            </a:r>
            <a:r>
              <a:rPr lang="en-US" altLang="ko-KR" sz="105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itchFamily="34" charset="0"/>
              </a:rPr>
              <a:t>any ischemia-driven repeat revascularization)</a:t>
            </a:r>
            <a:endParaRPr lang="en-US" altLang="ko-KR" sz="1050" b="1" dirty="0">
              <a:solidFill>
                <a:sysClr val="windowText" lastClr="0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4" name="AutoShape 33"/>
          <p:cNvSpPr>
            <a:spLocks noChangeArrowheads="1"/>
          </p:cNvSpPr>
          <p:nvPr/>
        </p:nvSpPr>
        <p:spPr bwMode="auto">
          <a:xfrm>
            <a:off x="5868144" y="873749"/>
            <a:ext cx="2880320" cy="9223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spcBef>
                <a:spcPts val="1000"/>
              </a:spcBef>
              <a:defRPr/>
            </a:pPr>
            <a:r>
              <a:rPr lang="en-US" altLang="ko-KR" sz="9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50" charset="-127"/>
                <a:cs typeface="Arial" pitchFamily="34" charset="0"/>
              </a:rPr>
              <a:t>Exclusion Criteria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ko-KR" sz="8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End-staged renal disease on </a:t>
            </a: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hemodialysis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Acute </a:t>
            </a:r>
            <a:r>
              <a:rPr lang="en-US" altLang="ko-KR" sz="8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hepatic injury </a:t>
            </a:r>
            <a:endParaRPr lang="ko-KR" altLang="ko-KR" sz="8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ko-KR" sz="8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Cardiogenic shock </a:t>
            </a:r>
            <a:endParaRPr lang="en-US" altLang="ko-KR" sz="8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Non-cardiac </a:t>
            </a:r>
            <a:r>
              <a:rPr lang="en-US" altLang="ko-KR" sz="8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co-morbid </a:t>
            </a: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with </a:t>
            </a:r>
            <a:r>
              <a:rPr lang="en-US" altLang="ko-KR" sz="8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life expectancy &lt;2 year </a:t>
            </a:r>
            <a:endParaRPr lang="en-US" altLang="ko-KR" sz="8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Unable </a:t>
            </a:r>
            <a:r>
              <a:rPr lang="en-US" altLang="ko-KR" sz="8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perform invasive imaging study </a:t>
            </a: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 </a:t>
            </a:r>
            <a:r>
              <a:rPr lang="en-US" altLang="ko-KR" sz="8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physiologic </a:t>
            </a: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assessment</a:t>
            </a:r>
            <a:endParaRPr kumimoji="1" lang="ko-KR" altLang="ko-KR" sz="800" dirty="0">
              <a:solidFill>
                <a:schemeClr val="tx1"/>
              </a:solidFill>
              <a:latin typeface="Arial Narrow" panose="020B0606020202030204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634428" y="5501210"/>
            <a:ext cx="3937572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spcBef>
                <a:spcPts val="1000"/>
              </a:spcBef>
              <a:defRPr/>
            </a:pPr>
            <a:r>
              <a:rPr lang="en-US" altLang="ko-KR" sz="10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Arial Unicode MS" pitchFamily="50" charset="-127"/>
                <a:cs typeface="Arial" pitchFamily="34" charset="0"/>
              </a:rPr>
              <a:t>Clinical Endpoints</a:t>
            </a:r>
          </a:p>
          <a:p>
            <a:pPr marL="93663" lvl="1" indent="-93663">
              <a:buFont typeface="Arial" panose="020B0604020202020204" pitchFamily="34" charset="0"/>
              <a:buChar char="•"/>
            </a:pP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Major adverse cardiovascular events All-cause death, cardiac death, Any nonfatal MI, target/non-target-vessel nonfatal MI </a:t>
            </a:r>
          </a:p>
          <a:p>
            <a:pPr marL="93663" lvl="1" indent="-93663">
              <a:buFont typeface="Arial" panose="020B0604020202020204" pitchFamily="34" charset="0"/>
              <a:buChar char="•"/>
            </a:pP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Any repeat revascularization, target/non-target-vessel repeat revascularization (ischemia-driven or all) </a:t>
            </a:r>
          </a:p>
          <a:p>
            <a:pPr marL="93663" lvl="1" indent="-93663">
              <a:buFont typeface="Arial" panose="020B0604020202020204" pitchFamily="34" charset="0"/>
              <a:buChar char="•"/>
            </a:pP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Stroke (ischemic and hemorrhagic)</a:t>
            </a:r>
          </a:p>
          <a:p>
            <a:pPr marL="93663" lvl="1" indent="-93663">
              <a:buFont typeface="Arial" panose="020B0604020202020204" pitchFamily="34" charset="0"/>
              <a:buChar char="•"/>
            </a:pP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Seattle Angina Questionnaires </a:t>
            </a:r>
          </a:p>
          <a:p>
            <a:pPr marL="93663" lvl="1" indent="-93663">
              <a:buFont typeface="Arial" panose="020B0604020202020204" pitchFamily="34" charset="0"/>
              <a:buChar char="•"/>
            </a:pP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1, 6, 12, 24, 36, and 60-month after index procedure</a:t>
            </a:r>
            <a:endParaRPr lang="en-US" altLang="ko-KR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AutoShape 33"/>
          <p:cNvSpPr>
            <a:spLocks noChangeArrowheads="1"/>
          </p:cNvSpPr>
          <p:nvPr/>
        </p:nvSpPr>
        <p:spPr bwMode="auto">
          <a:xfrm>
            <a:off x="4788024" y="5501210"/>
            <a:ext cx="3995986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spcBef>
                <a:spcPts val="1000"/>
              </a:spcBef>
              <a:defRPr/>
            </a:pPr>
            <a:r>
              <a:rPr lang="en-US" altLang="ko-KR" sz="10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Arial Unicode MS" pitchFamily="50" charset="-127"/>
                <a:cs typeface="Arial" pitchFamily="34" charset="0"/>
              </a:rPr>
              <a:t>Imaging and Physiologic Endpoints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Change in normalized total atheroma volume (TAV) of target lesion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Change in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TAVi</a:t>
            </a: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TAVifollow</a:t>
            </a: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-up –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TAVibaseline</a:t>
            </a: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Change in fibrous cap thickness by OCT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Change in Plaque burden, remodeling index at MLA site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Change in physiologic index (FFR, CFR, and IMR)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Change in total plaque volume and adverse plaque characteristics in coronary CT angiography </a:t>
            </a:r>
            <a:r>
              <a:rPr kumimoji="1" lang="en-US" altLang="ko-KR" sz="800" dirty="0" smtClean="0">
                <a:solidFill>
                  <a:schemeClr val="tx1"/>
                </a:solidFill>
                <a:latin typeface="Arial Narrow" panose="020B0606020202030204" pitchFamily="34" charset="0"/>
                <a:ea typeface="맑은 고딕" pitchFamily="50" charset="-127"/>
                <a:cs typeface="Arial" panose="020B0604020202020204" pitchFamily="34" charset="0"/>
              </a:rPr>
              <a:t>12- or 24-month after index procedure</a:t>
            </a:r>
            <a:endParaRPr kumimoji="1" lang="ko-KR" altLang="ko-KR" sz="800" dirty="0">
              <a:solidFill>
                <a:schemeClr val="tx1"/>
              </a:solidFill>
              <a:latin typeface="Arial Narrow" panose="020B0606020202030204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98882" y="3989042"/>
            <a:ext cx="8149582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50" charset="-127"/>
                <a:cs typeface="Arial Unicode MS" pitchFamily="50" charset="-127"/>
              </a:rPr>
              <a:t>Clinical F/U (1, 6, 12,  24, 36, 60-Month)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775346" y="2996952"/>
            <a:ext cx="3973118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u="sng" dirty="0" smtClean="0">
                <a:solidFill>
                  <a:srgbClr val="FF0000"/>
                </a:solidFill>
                <a:latin typeface="Arial Narrow" panose="020B0606020202030204" pitchFamily="34" charset="0"/>
                <a:ea typeface="Arial Unicode MS" pitchFamily="50" charset="-127"/>
                <a:cs typeface="Arial Unicode MS" pitchFamily="50" charset="-127"/>
              </a:rPr>
              <a:t>Non-Invasive Imaging F/U (12- or 24-Month)</a:t>
            </a:r>
          </a:p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50" charset="-127"/>
                <a:cs typeface="Arial Unicode MS" pitchFamily="50" charset="-127"/>
              </a:rPr>
              <a:t>Coronary CT angiography</a:t>
            </a:r>
          </a:p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50" charset="-127"/>
                <a:cs typeface="Arial Unicode MS" pitchFamily="50" charset="-127"/>
              </a:rPr>
              <a:t>(In Subgroup of Patients with Available Index CCTA)</a:t>
            </a:r>
          </a:p>
          <a:p>
            <a:pPr algn="ctr"/>
            <a:endParaRPr lang="en-US" altLang="ko-KR" sz="1200" b="1" dirty="0" smtClean="0">
              <a:solidFill>
                <a:schemeClr val="tx1"/>
              </a:solidFill>
              <a:latin typeface="Arial Narrow" panose="020B0606020202030204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50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1038" y="231125"/>
            <a:ext cx="7780337" cy="887413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 smtClean="0">
                <a:solidFill>
                  <a:srgbClr val="002060"/>
                </a:solidFill>
                <a:latin typeface="Arial Narrow" pitchFamily="34" charset="0"/>
                <a:ea typeface="굴림" charset="-127"/>
              </a:rPr>
              <a:t>Conclusion</a:t>
            </a:r>
            <a:endParaRPr lang="en-US" altLang="ko-KR" sz="3200" b="1" dirty="0">
              <a:solidFill>
                <a:srgbClr val="002060"/>
              </a:solidFill>
              <a:latin typeface="Arial Narrow" pitchFamily="34" charset="0"/>
              <a:ea typeface="굴림" charset="-127"/>
            </a:endParaRP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274135" y="940413"/>
            <a:ext cx="8596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6213" indent="-17621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algn="just" eaLnBrk="1" hangingPunct="1"/>
            <a:r>
              <a:rPr lang="en-US" altLang="ko-KR" sz="2400" dirty="0" smtClean="0">
                <a:latin typeface="Arial Narrow" pitchFamily="34" charset="0"/>
              </a:rPr>
              <a:t>My mentor always says that </a:t>
            </a:r>
            <a:r>
              <a:rPr lang="en-US" altLang="ko-KR" sz="2400" b="1" u="sng" dirty="0" smtClean="0">
                <a:latin typeface="Arial Narrow" pitchFamily="34" charset="0"/>
              </a:rPr>
              <a:t>“We should be more physiologic than FFR..”</a:t>
            </a:r>
          </a:p>
        </p:txBody>
      </p:sp>
      <p:pic>
        <p:nvPicPr>
          <p:cNvPr id="4" name="Picture 2" descr="C:\Users\JMLee\Desktop\forest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6" y="1580203"/>
            <a:ext cx="8347354" cy="322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483244" y="4898381"/>
            <a:ext cx="8261637" cy="193899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6213" indent="-17621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algn="just" eaLnBrk="1" hangingPunct="1"/>
            <a:r>
              <a:rPr lang="en-US" altLang="ko-KR" sz="2400" b="1" dirty="0" smtClean="0">
                <a:latin typeface="Arial Narrow" pitchFamily="34" charset="0"/>
              </a:rPr>
              <a:t>Although we </a:t>
            </a:r>
            <a:r>
              <a:rPr lang="en-US" altLang="ko-KR" sz="2400" b="1" dirty="0">
                <a:latin typeface="Arial Narrow" pitchFamily="34" charset="0"/>
              </a:rPr>
              <a:t>cannot see the forest with just one tree,</a:t>
            </a:r>
          </a:p>
          <a:p>
            <a:pPr marL="0" indent="0" algn="just" eaLnBrk="1" hangingPunct="1"/>
            <a:endParaRPr lang="en-US" altLang="ko-KR" sz="2400" b="1" dirty="0">
              <a:latin typeface="Arial Narrow" pitchFamily="34" charset="0"/>
            </a:endParaRPr>
          </a:p>
          <a:p>
            <a:pPr marL="0" indent="0" algn="just" eaLnBrk="1" hangingPunct="1"/>
            <a:r>
              <a:rPr lang="en-US" altLang="ko-KR" sz="2400" b="1" dirty="0">
                <a:latin typeface="Arial Narrow" pitchFamily="34" charset="0"/>
              </a:rPr>
              <a:t>But, If we are trying to see as many trees as possible,</a:t>
            </a:r>
          </a:p>
          <a:p>
            <a:pPr marL="0" indent="0" algn="just" eaLnBrk="1" hangingPunct="1"/>
            <a:endParaRPr lang="en-US" altLang="ko-KR" sz="2400" b="1" dirty="0">
              <a:latin typeface="Arial Narrow" pitchFamily="34" charset="0"/>
            </a:endParaRPr>
          </a:p>
          <a:p>
            <a:pPr marL="0" indent="0" algn="just" eaLnBrk="1" hangingPunct="1"/>
            <a:r>
              <a:rPr lang="en-US" altLang="ko-KR" sz="2400" b="1" dirty="0">
                <a:latin typeface="Arial Narrow" pitchFamily="34" charset="0"/>
              </a:rPr>
              <a:t>Finally we will be able to see the forest.</a:t>
            </a:r>
          </a:p>
        </p:txBody>
      </p:sp>
      <p:sp>
        <p:nvSpPr>
          <p:cNvPr id="6" name="타원 5"/>
          <p:cNvSpPr/>
          <p:nvPr/>
        </p:nvSpPr>
        <p:spPr>
          <a:xfrm>
            <a:off x="1080655" y="2861953"/>
            <a:ext cx="961901" cy="914400"/>
          </a:xfrm>
          <a:prstGeom prst="ellipse">
            <a:avLst/>
          </a:prstGeom>
          <a:solidFill>
            <a:srgbClr val="09E0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rgbClr val="FF00FF"/>
                </a:solidFill>
                <a:latin typeface="Arial Narrow" pitchFamily="34" charset="0"/>
              </a:rPr>
              <a:t>FFR</a:t>
            </a:r>
            <a:endParaRPr lang="ko-KR" altLang="en-US" sz="1600" b="1" dirty="0">
              <a:solidFill>
                <a:srgbClr val="FF00FF"/>
              </a:solidFill>
              <a:latin typeface="Arial Narrow" pitchFamily="34" charset="0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2491839" y="2099953"/>
            <a:ext cx="961901" cy="914400"/>
          </a:xfrm>
          <a:prstGeom prst="ellipse">
            <a:avLst/>
          </a:prstGeom>
          <a:solidFill>
            <a:srgbClr val="09E0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rgbClr val="FF00FF"/>
                </a:solidFill>
                <a:latin typeface="Arial Narrow" pitchFamily="34" charset="0"/>
              </a:rPr>
              <a:t>CFR</a:t>
            </a:r>
            <a:endParaRPr lang="ko-KR" altLang="en-US" sz="1600" b="1" dirty="0">
              <a:solidFill>
                <a:srgbClr val="FF00FF"/>
              </a:solidFill>
              <a:latin typeface="Arial Narrow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3356758" y="3245922"/>
            <a:ext cx="961901" cy="914400"/>
          </a:xfrm>
          <a:prstGeom prst="ellipse">
            <a:avLst/>
          </a:prstGeom>
          <a:solidFill>
            <a:srgbClr val="09E0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rgbClr val="FF00FF"/>
                </a:solidFill>
                <a:latin typeface="Arial Narrow" pitchFamily="34" charset="0"/>
              </a:rPr>
              <a:t>IMR</a:t>
            </a:r>
            <a:endParaRPr lang="ko-KR" altLang="en-US" sz="1600" b="1" dirty="0">
              <a:solidFill>
                <a:srgbClr val="FF00FF"/>
              </a:solidFill>
              <a:latin typeface="Arial Narrow" pitchFamily="34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5255037" y="2280454"/>
            <a:ext cx="961901" cy="914400"/>
          </a:xfrm>
          <a:prstGeom prst="ellipse">
            <a:avLst/>
          </a:prstGeom>
          <a:solidFill>
            <a:srgbClr val="09E0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00FF"/>
                </a:solidFill>
                <a:latin typeface="Arial Narrow" pitchFamily="34" charset="0"/>
              </a:rPr>
              <a:t>Wedge Pressure/ CFI</a:t>
            </a:r>
            <a:endParaRPr lang="ko-KR" altLang="en-US" sz="1100" b="1" dirty="0">
              <a:solidFill>
                <a:srgbClr val="FF00FF"/>
              </a:solidFill>
              <a:latin typeface="Arial Narrow" pitchFamily="34" charset="0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7604371" y="1817316"/>
            <a:ext cx="961901" cy="914400"/>
          </a:xfrm>
          <a:prstGeom prst="ellipse">
            <a:avLst/>
          </a:prstGeom>
          <a:solidFill>
            <a:srgbClr val="09E0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00FF"/>
                </a:solidFill>
                <a:latin typeface="Arial Narrow" pitchFamily="34" charset="0"/>
              </a:rPr>
              <a:t>Resting Pd/Pa</a:t>
            </a:r>
            <a:endParaRPr lang="ko-KR" altLang="en-US" sz="1100" b="1" dirty="0">
              <a:solidFill>
                <a:srgbClr val="FF00FF"/>
              </a:solidFill>
              <a:latin typeface="Arial Narrow" pitchFamily="34" charset="0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7123420" y="3194854"/>
            <a:ext cx="961901" cy="914400"/>
          </a:xfrm>
          <a:prstGeom prst="ellipse">
            <a:avLst/>
          </a:prstGeom>
          <a:solidFill>
            <a:srgbClr val="09E0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err="1" smtClean="0">
                <a:solidFill>
                  <a:srgbClr val="FF00FF"/>
                </a:solidFill>
                <a:latin typeface="Arial Narrow" pitchFamily="34" charset="0"/>
              </a:rPr>
              <a:t>iFR</a:t>
            </a:r>
            <a:endParaRPr lang="ko-KR" altLang="en-US" sz="1100" b="1" dirty="0">
              <a:solidFill>
                <a:srgbClr val="FF00FF"/>
              </a:solidFill>
              <a:latin typeface="Arial Narrow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586298" y="3194854"/>
            <a:ext cx="1149689" cy="914400"/>
          </a:xfrm>
          <a:prstGeom prst="ellipse">
            <a:avLst/>
          </a:prstGeom>
          <a:solidFill>
            <a:srgbClr val="09E0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FF00FF"/>
                </a:solidFill>
                <a:latin typeface="Arial Narrow" pitchFamily="34" charset="0"/>
              </a:rPr>
              <a:t>External Force</a:t>
            </a:r>
            <a:endParaRPr lang="ko-KR" altLang="en-US" sz="1400" b="1" dirty="0">
              <a:solidFill>
                <a:srgbClr val="FF00FF"/>
              </a:solidFill>
              <a:latin typeface="Arial Narrow" pitchFamily="34" charset="0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3776797" y="1773191"/>
            <a:ext cx="1227251" cy="958525"/>
          </a:xfrm>
          <a:prstGeom prst="ellipse">
            <a:avLst/>
          </a:prstGeom>
          <a:solidFill>
            <a:srgbClr val="09E0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FF00FF"/>
                </a:solidFill>
                <a:latin typeface="Arial Narrow" pitchFamily="34" charset="0"/>
              </a:rPr>
              <a:t>Lesion Geometry</a:t>
            </a:r>
            <a:endParaRPr lang="ko-KR" altLang="en-US" sz="1200" b="1" dirty="0">
              <a:solidFill>
                <a:srgbClr val="FF00FF"/>
              </a:solidFill>
              <a:latin typeface="Arial Narrow" pitchFamily="34" charset="0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6234033" y="1773191"/>
            <a:ext cx="1290295" cy="958525"/>
          </a:xfrm>
          <a:prstGeom prst="ellipse">
            <a:avLst/>
          </a:prstGeom>
          <a:solidFill>
            <a:srgbClr val="09E0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rgbClr val="FF00FF"/>
                </a:solidFill>
                <a:latin typeface="Arial Narrow" pitchFamily="34" charset="0"/>
              </a:rPr>
              <a:t>Vulnerability</a:t>
            </a:r>
            <a:endParaRPr lang="ko-KR" altLang="en-US" sz="1000" b="1" dirty="0">
              <a:solidFill>
                <a:srgbClr val="FF00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1277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Thank You For Your Attention !</a:t>
            </a:r>
            <a:endParaRPr lang="ko-KR" altLang="en-US" sz="4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259632" y="2996952"/>
            <a:ext cx="662473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Joo Myung Lee, MD, MPH</a:t>
            </a:r>
          </a:p>
          <a:p>
            <a:pPr algn="ctr"/>
            <a:endParaRPr lang="en-US" altLang="ko-KR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Heart Vascular Stroke Institute,</a:t>
            </a:r>
          </a:p>
          <a:p>
            <a:pPr algn="ctr"/>
            <a:r>
              <a:rPr lang="en-US" altLang="ko-KR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Samsung Medical Center, Seoul, Republic of Korea</a:t>
            </a:r>
          </a:p>
          <a:p>
            <a:pPr algn="ctr"/>
            <a:endParaRPr lang="en-US" altLang="ko-KR" sz="2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kumimoji="0" lang="en-US" altLang="ko-KR" sz="2400" b="1" dirty="0" smtClean="0">
                <a:solidFill>
                  <a:srgbClr val="002060"/>
                </a:solidFill>
                <a:latin typeface="Arial Narrow" pitchFamily="34" charset="0"/>
                <a:ea typeface="맑은 고딕" pitchFamily="50" charset="-127"/>
              </a:rPr>
              <a:t>If you have any question, don’t hesitate to e-mail me.</a:t>
            </a:r>
          </a:p>
          <a:p>
            <a:pPr algn="ctr">
              <a:spcBef>
                <a:spcPct val="20000"/>
              </a:spcBef>
            </a:pPr>
            <a:r>
              <a:rPr kumimoji="0" lang="en-US" altLang="ko-KR" sz="2400" b="1" u="sng" dirty="0" smtClean="0">
                <a:solidFill>
                  <a:srgbClr val="002060"/>
                </a:solidFill>
                <a:latin typeface="Arial Narrow" pitchFamily="34" charset="0"/>
                <a:ea typeface="맑은 고딕" pitchFamily="50" charset="-127"/>
              </a:rPr>
              <a:t>drone80@hanmail.net</a:t>
            </a:r>
            <a:endParaRPr kumimoji="0" lang="ko-KR" altLang="en-US" sz="2400" b="1" u="sng" dirty="0" smtClean="0">
              <a:solidFill>
                <a:srgbClr val="002060"/>
              </a:solidFill>
              <a:latin typeface="Arial Narrow" pitchFamily="34" charset="0"/>
              <a:ea typeface="맑은 고딕" pitchFamily="50" charset="-127"/>
            </a:endParaRPr>
          </a:p>
          <a:p>
            <a:pPr algn="ctr"/>
            <a:endParaRPr lang="ko-KR" alt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3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2" r="6977"/>
          <a:stretch/>
        </p:blipFill>
        <p:spPr bwMode="auto">
          <a:xfrm>
            <a:off x="1128713" y="605221"/>
            <a:ext cx="6529387" cy="57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 bwMode="auto">
          <a:xfrm>
            <a:off x="457200" y="53752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lang="en-US" altLang="ko-KR" b="1" dirty="0">
                <a:solidFill>
                  <a:srgbClr val="002060"/>
                </a:solidFill>
                <a:latin typeface="Arial Narrow" panose="020B0606020202030204" pitchFamily="34" charset="0"/>
              </a:rPr>
              <a:t>Introduction</a:t>
            </a:r>
            <a:endParaRPr lang="ko-KR" altLang="en-US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kstvak 4"/>
          <p:cNvSpPr txBox="1"/>
          <p:nvPr/>
        </p:nvSpPr>
        <p:spPr>
          <a:xfrm>
            <a:off x="70558" y="3699029"/>
            <a:ext cx="9002887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002E4B"/>
                </a:solidFill>
                <a:latin typeface="Arial Narrow" pitchFamily="34" charset="0"/>
              </a:rPr>
              <a:t>14.6% of patients with FFR&gt;0.80 (registry arm in FAME II)</a:t>
            </a:r>
          </a:p>
          <a:p>
            <a:pPr algn="ctr"/>
            <a:r>
              <a:rPr lang="nl-NL" sz="2800" b="1" i="0" dirty="0" smtClean="0">
                <a:solidFill>
                  <a:srgbClr val="002E4B"/>
                </a:solidFill>
                <a:latin typeface="Arial Narrow" pitchFamily="34" charset="0"/>
              </a:rPr>
              <a:t>showed persistent CCS II-IV angina at 2-years</a:t>
            </a:r>
            <a:endParaRPr lang="nl-NL" sz="2400" b="1" i="0" dirty="0" smtClean="0">
              <a:solidFill>
                <a:srgbClr val="002E4B"/>
              </a:solidFill>
              <a:latin typeface="Arial Narrow" pitchFamily="34" charset="0"/>
            </a:endParaRPr>
          </a:p>
        </p:txBody>
      </p:sp>
      <p:sp>
        <p:nvSpPr>
          <p:cNvPr id="5" name="TextBox 28"/>
          <p:cNvSpPr txBox="1">
            <a:spLocks noChangeArrowheads="1"/>
          </p:cNvSpPr>
          <p:nvPr/>
        </p:nvSpPr>
        <p:spPr bwMode="auto">
          <a:xfrm>
            <a:off x="7024510" y="6577607"/>
            <a:ext cx="21194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1230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S PGothic" pitchFamily="34" charset="-128"/>
                <a:cs typeface="Myriad Pro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>
                <a:latin typeface="Arial Narrow" pitchFamily="34" charset="0"/>
                <a:cs typeface="Arial" pitchFamily="34" charset="0"/>
              </a:rPr>
              <a:t>De Bruyne et al. NEJM 2014</a:t>
            </a:r>
            <a:endParaRPr lang="en-US" altLang="en-US" sz="1400" b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95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44624"/>
            <a:ext cx="8229600" cy="115212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r>
              <a:rPr lang="en-US" altLang="ko-KR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Potential Causes of Cardiac Events/ Chest Pain in Deferred Patients</a:t>
            </a:r>
            <a:endParaRPr lang="ko-KR" altLang="en-US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467544" y="1588393"/>
            <a:ext cx="8136904" cy="22901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 smtClean="0">
                <a:latin typeface="Arial Narrow" panose="020B0606020202030204" pitchFamily="34" charset="0"/>
              </a:rPr>
              <a:t>Progression of atherosclerosis</a:t>
            </a:r>
          </a:p>
          <a:p>
            <a:r>
              <a:rPr lang="en-US" altLang="ko-KR" sz="1800" b="1" dirty="0" smtClean="0">
                <a:latin typeface="Arial Narrow" panose="020B0606020202030204" pitchFamily="34" charset="0"/>
              </a:rPr>
              <a:t>Pain or event due to non-atherosclerotic coronary disease</a:t>
            </a:r>
          </a:p>
          <a:p>
            <a:r>
              <a:rPr lang="en-US" altLang="ko-KR" sz="1800" b="1" dirty="0" smtClean="0">
                <a:latin typeface="Arial Narrow" panose="020B0606020202030204" pitchFamily="34" charset="0"/>
              </a:rPr>
              <a:t>Vulnerability</a:t>
            </a:r>
          </a:p>
          <a:p>
            <a:r>
              <a:rPr lang="en-US" altLang="ko-KR" sz="1800" b="1" dirty="0" smtClean="0">
                <a:latin typeface="Arial Narrow" panose="020B0606020202030204" pitchFamily="34" charset="0"/>
              </a:rPr>
              <a:t>Hidden disease, diffuse atherosclerosis</a:t>
            </a:r>
          </a:p>
          <a:p>
            <a:r>
              <a:rPr lang="en-US" altLang="ko-KR" sz="1800" b="1" u="sng" dirty="0" smtClean="0">
                <a:latin typeface="Arial Narrow" panose="020B0606020202030204" pitchFamily="34" charset="0"/>
              </a:rPr>
              <a:t>Microvascular disease</a:t>
            </a:r>
            <a:endParaRPr lang="ko-KR" altLang="en-US" sz="1800" b="1" u="sng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602360"/>
            <a:ext cx="2736303" cy="251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elbrecht Petrus LCA RA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3"/>
          <a:stretch/>
        </p:blipFill>
        <p:spPr bwMode="auto">
          <a:xfrm>
            <a:off x="1259632" y="3602361"/>
            <a:ext cx="2975165" cy="248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3143" y="6012904"/>
            <a:ext cx="41768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333399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sz="2800" b="1">
                <a:solidFill>
                  <a:srgbClr val="333399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2800" b="1">
                <a:solidFill>
                  <a:srgbClr val="333399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2800" b="1">
                <a:solidFill>
                  <a:srgbClr val="333399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2800" b="1">
                <a:solidFill>
                  <a:srgbClr val="333399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99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99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99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99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spcBef>
                <a:spcPct val="20000"/>
              </a:spcBef>
              <a:buClr>
                <a:srgbClr val="CC0000"/>
              </a:buClr>
            </a:pPr>
            <a:r>
              <a:rPr lang="nl-BE" altLang="en-US" sz="1600" dirty="0" smtClean="0">
                <a:latin typeface="Arial Narrow" panose="020B0606020202030204" pitchFamily="34" charset="0"/>
              </a:rPr>
              <a:t>&lt;5</a:t>
            </a:r>
            <a:r>
              <a:rPr lang="nl-BE" altLang="en-US" sz="1600" dirty="0">
                <a:latin typeface="Arial Narrow" panose="020B0606020202030204" pitchFamily="34" charset="0"/>
              </a:rPr>
              <a:t>% of the total coronary tree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695825" y="6596390"/>
            <a:ext cx="44196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ko-KR" sz="1100" b="1" dirty="0" smtClean="0">
                <a:ea typeface="굴림" panose="020B0600000101010101" pitchFamily="50" charset="-127"/>
              </a:rPr>
              <a:t>Courtesy to My Mentor, Prof. Koo BK</a:t>
            </a:r>
            <a:endParaRPr lang="en-US" altLang="ko-KR" sz="1100" b="1" dirty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445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457200" y="5375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kumimoji="0" lang="en-US" altLang="ko-KR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Ischemic Heart Disease</a:t>
            </a:r>
            <a:endParaRPr kumimoji="0" lang="ko-KR" altLang="en-US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7" y="1196752"/>
            <a:ext cx="4752528" cy="476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4788024" y="1772816"/>
            <a:ext cx="389877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kumimoji="0" lang="en-US" altLang="ko-KR" sz="2000" dirty="0" smtClean="0">
                <a:latin typeface="Arial Narrow" panose="020B0606020202030204" pitchFamily="34" charset="0"/>
              </a:rPr>
              <a:t>Coronary Arterial System is composed of three compartments</a:t>
            </a:r>
          </a:p>
          <a:p>
            <a:pPr latinLnBrk="0"/>
            <a:endParaRPr lang="en-US" altLang="ko-KR" sz="2000" dirty="0">
              <a:latin typeface="Arial Narrow" panose="020B0606020202030204" pitchFamily="34" charset="0"/>
            </a:endParaRPr>
          </a:p>
          <a:p>
            <a:pPr latinLnBrk="0"/>
            <a:r>
              <a:rPr kumimoji="0" lang="en-US" altLang="ko-KR" sz="2000" dirty="0" smtClean="0">
                <a:latin typeface="Arial Narrow" panose="020B0606020202030204" pitchFamily="34" charset="0"/>
              </a:rPr>
              <a:t>Any of these compartments fail to maintain sufficient O2, myocardial ischemia can occur.</a:t>
            </a:r>
          </a:p>
          <a:p>
            <a:pPr latinLnBrk="0"/>
            <a:endParaRPr lang="en-US" altLang="ko-KR" sz="2000" dirty="0">
              <a:latin typeface="Arial Narrow" panose="020B0606020202030204" pitchFamily="34" charset="0"/>
            </a:endParaRPr>
          </a:p>
          <a:p>
            <a:pPr latinLnBrk="0"/>
            <a:r>
              <a:rPr kumimoji="0" lang="en-US" altLang="ko-KR" sz="2000" b="1" dirty="0" smtClean="0">
                <a:latin typeface="Arial Narrow" panose="020B0606020202030204" pitchFamily="34" charset="0"/>
              </a:rPr>
              <a:t>Therefore, the presence of epicardial coronary stenosis is not always a “prerequisite” for the IHD.</a:t>
            </a:r>
          </a:p>
          <a:p>
            <a:pPr lvl="1" latinLnBrk="0">
              <a:buFont typeface="Wingdings" panose="05000000000000000000" pitchFamily="2" charset="2"/>
              <a:buChar char="§"/>
            </a:pPr>
            <a:endParaRPr kumimoji="0" lang="en-US" altLang="ko-KR" sz="1800" dirty="0" smtClean="0">
              <a:latin typeface="Arial Narrow" panose="020B060602020203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87624" y="1196752"/>
            <a:ext cx="352839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7433275" y="6547439"/>
            <a:ext cx="17107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 dirty="0" smtClean="0">
                <a:latin typeface="Arial Narrow" pitchFamily="34" charset="0"/>
              </a:rPr>
              <a:t>Crea et al. NEJM 2007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9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457200" y="53752"/>
            <a:ext cx="8229600" cy="135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kumimoji="0" lang="en-US" altLang="ko-KR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Associated, but Completely Different </a:t>
            </a:r>
          </a:p>
          <a:p>
            <a:pPr latinLnBrk="0"/>
            <a:r>
              <a:rPr kumimoji="0" lang="en-US" altLang="ko-KR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 Physiologic Index</a:t>
            </a:r>
            <a:endParaRPr kumimoji="0" lang="ko-KR" altLang="en-US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1" y="1628800"/>
            <a:ext cx="770049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7237709" y="6547439"/>
            <a:ext cx="19062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 dirty="0" smtClean="0">
                <a:latin typeface="Arial Narrow" pitchFamily="34" charset="0"/>
              </a:rPr>
              <a:t>Kobayashi et al. CJ 2014</a:t>
            </a:r>
          </a:p>
        </p:txBody>
      </p:sp>
      <p:sp>
        <p:nvSpPr>
          <p:cNvPr id="5" name="타원 4"/>
          <p:cNvSpPr/>
          <p:nvPr/>
        </p:nvSpPr>
        <p:spPr>
          <a:xfrm>
            <a:off x="3779912" y="4005064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4319972" y="4517504"/>
            <a:ext cx="11881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1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 txBox="1">
            <a:spLocks/>
          </p:cNvSpPr>
          <p:nvPr/>
        </p:nvSpPr>
        <p:spPr bwMode="auto">
          <a:xfrm>
            <a:off x="457200" y="53752"/>
            <a:ext cx="8229600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kumimoji="0" lang="en-US" altLang="ko-KR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 different index can be calculated at one interrogation</a:t>
            </a:r>
            <a:endParaRPr kumimoji="0" lang="ko-KR" altLang="en-US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44682" y="1187166"/>
            <a:ext cx="8905398" cy="5472314"/>
            <a:chOff x="144682" y="1269054"/>
            <a:chExt cx="8905398" cy="547231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0" t="28577" r="61443" b="14392"/>
            <a:stretch/>
          </p:blipFill>
          <p:spPr bwMode="auto">
            <a:xfrm>
              <a:off x="144682" y="1683620"/>
              <a:ext cx="7388882" cy="5057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203848" y="5356028"/>
              <a:ext cx="4032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altLang="ko-KR" b="1" dirty="0" smtClean="0">
                  <a:solidFill>
                    <a:schemeClr val="bg1"/>
                  </a:solidFill>
                  <a:latin typeface="Arial Narrow" pitchFamily="34" charset="0"/>
                </a:rPr>
                <a:t>FFR = </a:t>
              </a:r>
              <a:r>
                <a:rPr lang="en-US" altLang="ko-KR" b="1" dirty="0" err="1" smtClean="0">
                  <a:solidFill>
                    <a:schemeClr val="bg1"/>
                  </a:solidFill>
                  <a:latin typeface="Arial Narrow" pitchFamily="34" charset="0"/>
                </a:rPr>
                <a:t>h_Pd</a:t>
              </a:r>
              <a:r>
                <a:rPr lang="en-US" altLang="ko-KR" b="1" dirty="0" smtClean="0">
                  <a:solidFill>
                    <a:schemeClr val="bg1"/>
                  </a:solidFill>
                  <a:latin typeface="Arial Narrow" pitchFamily="34" charset="0"/>
                </a:rPr>
                <a:t> / </a:t>
              </a:r>
              <a:r>
                <a:rPr lang="en-US" altLang="ko-KR" b="1" dirty="0" err="1" smtClean="0">
                  <a:solidFill>
                    <a:schemeClr val="bg1"/>
                  </a:solidFill>
                  <a:latin typeface="Arial Narrow" pitchFamily="34" charset="0"/>
                </a:rPr>
                <a:t>h_Pa</a:t>
              </a:r>
              <a:r>
                <a:rPr lang="en-US" altLang="ko-KR" b="1" dirty="0" smtClean="0">
                  <a:solidFill>
                    <a:schemeClr val="bg1"/>
                  </a:solidFill>
                  <a:latin typeface="Arial Narrow" pitchFamily="34" charset="0"/>
                </a:rPr>
                <a:t> = 72/94 = 0.77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ko-KR" b="1" dirty="0" smtClean="0">
                  <a:solidFill>
                    <a:schemeClr val="bg1"/>
                  </a:solidFill>
                  <a:latin typeface="Arial Narrow" pitchFamily="34" charset="0"/>
                </a:rPr>
                <a:t>CFR = </a:t>
              </a:r>
              <a:r>
                <a:rPr lang="en-US" altLang="ko-KR" b="1" dirty="0" err="1" smtClean="0">
                  <a:solidFill>
                    <a:schemeClr val="bg1"/>
                  </a:solidFill>
                  <a:latin typeface="Arial Narrow" pitchFamily="34" charset="0"/>
                </a:rPr>
                <a:t>r_Tmn</a:t>
              </a:r>
              <a:r>
                <a:rPr lang="en-US" altLang="ko-KR" b="1" dirty="0" smtClean="0">
                  <a:solidFill>
                    <a:schemeClr val="bg1"/>
                  </a:solidFill>
                  <a:latin typeface="Arial Narrow" pitchFamily="34" charset="0"/>
                </a:rPr>
                <a:t> / </a:t>
              </a:r>
              <a:r>
                <a:rPr lang="en-US" altLang="ko-KR" b="1" dirty="0" err="1" smtClean="0">
                  <a:solidFill>
                    <a:schemeClr val="bg1"/>
                  </a:solidFill>
                  <a:latin typeface="Arial Narrow" pitchFamily="34" charset="0"/>
                </a:rPr>
                <a:t>h_Tmn</a:t>
              </a:r>
              <a:r>
                <a:rPr lang="en-US" altLang="ko-KR" b="1" dirty="0" smtClean="0">
                  <a:solidFill>
                    <a:schemeClr val="bg1"/>
                  </a:solidFill>
                  <a:latin typeface="Arial Narrow" pitchFamily="34" charset="0"/>
                </a:rPr>
                <a:t> = 0.49/0.30 = 1.6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ko-KR" b="1" dirty="0" smtClean="0">
                  <a:solidFill>
                    <a:schemeClr val="bg1"/>
                  </a:solidFill>
                  <a:latin typeface="Arial Narrow" pitchFamily="34" charset="0"/>
                </a:rPr>
                <a:t>IMR = </a:t>
              </a:r>
              <a:r>
                <a:rPr lang="en-US" altLang="ko-KR" b="1" dirty="0" err="1" smtClean="0">
                  <a:solidFill>
                    <a:schemeClr val="bg1"/>
                  </a:solidFill>
                  <a:latin typeface="Arial Narrow" pitchFamily="34" charset="0"/>
                </a:rPr>
                <a:t>h_Pd</a:t>
              </a:r>
              <a:r>
                <a:rPr lang="en-US" altLang="ko-KR" b="1" dirty="0" smtClean="0">
                  <a:solidFill>
                    <a:schemeClr val="bg1"/>
                  </a:solidFill>
                  <a:latin typeface="Arial Narrow" pitchFamily="34" charset="0"/>
                </a:rPr>
                <a:t> x </a:t>
              </a:r>
              <a:r>
                <a:rPr lang="en-US" altLang="ko-KR" b="1" dirty="0" err="1" smtClean="0">
                  <a:solidFill>
                    <a:schemeClr val="bg1"/>
                  </a:solidFill>
                  <a:latin typeface="Arial Narrow" pitchFamily="34" charset="0"/>
                </a:rPr>
                <a:t>h_Tmn</a:t>
              </a:r>
              <a:r>
                <a:rPr lang="en-US" altLang="ko-KR" b="1" dirty="0" smtClean="0">
                  <a:solidFill>
                    <a:schemeClr val="bg1"/>
                  </a:solidFill>
                  <a:latin typeface="Arial Narrow" pitchFamily="34" charset="0"/>
                </a:rPr>
                <a:t> = 72 x 0.30 = 21.6</a:t>
              </a:r>
              <a:endParaRPr lang="ko-KR" altLang="en-US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6" name="직선 화살표 연결선 5"/>
            <p:cNvCxnSpPr/>
            <p:nvPr/>
          </p:nvCxnSpPr>
          <p:spPr>
            <a:xfrm>
              <a:off x="457200" y="1453720"/>
              <a:ext cx="3394720" cy="0"/>
            </a:xfrm>
            <a:prstGeom prst="straightConnector1">
              <a:avLst/>
            </a:prstGeom>
            <a:ln w="25400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/>
            <p:cNvCxnSpPr/>
            <p:nvPr/>
          </p:nvCxnSpPr>
          <p:spPr>
            <a:xfrm>
              <a:off x="3936080" y="1453720"/>
              <a:ext cx="3456000" cy="0"/>
            </a:xfrm>
            <a:prstGeom prst="straightConnector1">
              <a:avLst/>
            </a:prstGeom>
            <a:ln w="25400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594720" y="1269054"/>
              <a:ext cx="1116124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atin typeface="Arial Narrow" pitchFamily="34" charset="0"/>
                </a:rPr>
                <a:t>Resting</a:t>
              </a:r>
              <a:endParaRPr lang="ko-KR" altLang="en-US" b="1" dirty="0"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43820" y="1269054"/>
              <a:ext cx="1260000" cy="370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atin typeface="Arial Narrow" pitchFamily="34" charset="0"/>
                </a:rPr>
                <a:t>Hyperemia</a:t>
              </a:r>
              <a:endParaRPr lang="ko-KR" altLang="en-US" b="1" dirty="0"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74080" y="1686549"/>
              <a:ext cx="576000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atin typeface="Arial Narrow" pitchFamily="34" charset="0"/>
                </a:rPr>
                <a:t>Pd</a:t>
              </a:r>
              <a:endParaRPr lang="ko-KR" altLang="en-US" b="1" dirty="0">
                <a:latin typeface="Arial Narrow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74080" y="2355753"/>
              <a:ext cx="576000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atin typeface="Arial Narrow" pitchFamily="34" charset="0"/>
                </a:rPr>
                <a:t>Pa</a:t>
              </a:r>
              <a:endParaRPr lang="ko-KR" altLang="en-US" b="1" dirty="0"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74080" y="2969656"/>
              <a:ext cx="576000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atin typeface="Arial Narrow" pitchFamily="34" charset="0"/>
                </a:rPr>
                <a:t>FFR</a:t>
              </a:r>
              <a:endParaRPr lang="ko-KR" altLang="en-US" b="1" dirty="0"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74080" y="3662440"/>
              <a:ext cx="576000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atin typeface="Arial Narrow" pitchFamily="34" charset="0"/>
                </a:rPr>
                <a:t>C</a:t>
              </a:r>
              <a:r>
                <a:rPr lang="en-US" altLang="ko-KR" b="1" dirty="0" smtClean="0">
                  <a:latin typeface="Arial Narrow" pitchFamily="34" charset="0"/>
                </a:rPr>
                <a:t>FR</a:t>
              </a:r>
              <a:endParaRPr lang="ko-KR" altLang="en-US" b="1" dirty="0">
                <a:latin typeface="Arial Narrow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74080" y="4219427"/>
              <a:ext cx="576000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atin typeface="Arial Narrow" pitchFamily="34" charset="0"/>
                </a:rPr>
                <a:t>IMR</a:t>
              </a:r>
              <a:endParaRPr lang="ko-KR" altLang="en-US" b="1" dirty="0">
                <a:latin typeface="Arial Narrow" pitchFamily="34" charset="0"/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28577" r="55984" b="14392"/>
            <a:stretch/>
          </p:blipFill>
          <p:spPr bwMode="auto">
            <a:xfrm>
              <a:off x="7493406" y="1683620"/>
              <a:ext cx="912434" cy="5057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09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 bwMode="auto">
          <a:xfrm>
            <a:off x="457200" y="53752"/>
            <a:ext cx="8229600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atinLnBrk="0"/>
            <a:r>
              <a:rPr kumimoji="0" lang="en-US" altLang="ko-KR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Typical Angina, TMT (+)</a:t>
            </a:r>
            <a:endParaRPr kumimoji="0" lang="ko-KR" altLang="en-US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398" y="5445224"/>
            <a:ext cx="7958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atin typeface="Arial Narrow" pitchFamily="34" charset="0"/>
              </a:rPr>
              <a:t>Exercise Duration : 9 min 58 sec, 12.8 METS</a:t>
            </a:r>
          </a:p>
          <a:p>
            <a:pPr algn="ctr"/>
            <a:r>
              <a:rPr lang="en-US" altLang="ko-KR" b="1" dirty="0" smtClean="0">
                <a:latin typeface="Arial Narrow" pitchFamily="34" charset="0"/>
              </a:rPr>
              <a:t>Chest pain during Stage 3 and 4</a:t>
            </a:r>
          </a:p>
          <a:p>
            <a:pPr algn="ctr"/>
            <a:r>
              <a:rPr lang="en-US" altLang="ko-KR" b="1" dirty="0" smtClean="0">
                <a:latin typeface="Arial Narrow" pitchFamily="34" charset="0"/>
              </a:rPr>
              <a:t>Horizontal ST depression in II, III, </a:t>
            </a:r>
            <a:r>
              <a:rPr lang="en-US" altLang="ko-KR" b="1" dirty="0" err="1" smtClean="0">
                <a:latin typeface="Arial Narrow" pitchFamily="34" charset="0"/>
              </a:rPr>
              <a:t>aVF</a:t>
            </a:r>
            <a:r>
              <a:rPr lang="en-US" altLang="ko-KR" b="1" dirty="0" smtClean="0">
                <a:latin typeface="Arial Narrow" pitchFamily="34" charset="0"/>
              </a:rPr>
              <a:t>, V3, V4, V5</a:t>
            </a:r>
          </a:p>
          <a:p>
            <a:pPr algn="ctr"/>
            <a:r>
              <a:rPr lang="en-US" altLang="ko-KR" b="1" dirty="0" smtClean="0">
                <a:solidFill>
                  <a:srgbClr val="002060"/>
                </a:solidFill>
                <a:latin typeface="Arial Narrow" pitchFamily="34" charset="0"/>
              </a:rPr>
              <a:t>Duke score : -5 (moderate risk)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2057893" y="1419470"/>
            <a:ext cx="5141167" cy="3728391"/>
            <a:chOff x="189326" y="675658"/>
            <a:chExt cx="5141167" cy="3728391"/>
          </a:xfrm>
        </p:grpSpPr>
        <p:pic>
          <p:nvPicPr>
            <p:cNvPr id="20" name="Picture 2" descr="C:\Users\DM500T4A\Desktop\TMT beseline00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6" t="14909" r="3681" b="5519"/>
            <a:stretch/>
          </p:blipFill>
          <p:spPr bwMode="auto">
            <a:xfrm>
              <a:off x="189326" y="1035698"/>
              <a:ext cx="5141167" cy="3368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07907" y="675658"/>
              <a:ext cx="45040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/>
                <a:t>Resting ECG</a:t>
              </a:r>
              <a:endParaRPr lang="ko-KR" altLang="en-US" b="1" dirty="0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2039232" y="1419470"/>
            <a:ext cx="5178489" cy="3728391"/>
            <a:chOff x="498791" y="1953952"/>
            <a:chExt cx="5178489" cy="3728391"/>
          </a:xfrm>
        </p:grpSpPr>
        <p:pic>
          <p:nvPicPr>
            <p:cNvPr id="23" name="Picture 3" descr="C:\Users\DM500T4A\Desktop\TMT stage 3007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3" t="14228" r="3205" b="6176"/>
            <a:stretch/>
          </p:blipFill>
          <p:spPr bwMode="auto">
            <a:xfrm>
              <a:off x="498791" y="2313992"/>
              <a:ext cx="5178489" cy="3368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836033" y="1953952"/>
              <a:ext cx="45040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/>
                <a:t>Stage 3</a:t>
              </a:r>
              <a:endParaRPr lang="ko-KR" altLang="en-US" b="1" dirty="0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2062558" y="1419470"/>
            <a:ext cx="5131837" cy="3719061"/>
            <a:chOff x="952881" y="2691070"/>
            <a:chExt cx="5131837" cy="3719061"/>
          </a:xfrm>
        </p:grpSpPr>
        <p:pic>
          <p:nvPicPr>
            <p:cNvPr id="26" name="Picture 5" descr="C:\Users\DM500T4A\Desktop\TMT stage 4-2009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1" t="14781" r="3689" b="5843"/>
            <a:stretch/>
          </p:blipFill>
          <p:spPr bwMode="auto">
            <a:xfrm>
              <a:off x="952881" y="3051110"/>
              <a:ext cx="5131837" cy="3359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266797" y="2691070"/>
              <a:ext cx="45040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/>
                <a:t>Stage 4</a:t>
              </a:r>
              <a:endParaRPr lang="ko-KR" altLang="en-US" b="1" dirty="0"/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043897" y="1419470"/>
            <a:ext cx="5169159" cy="3737722"/>
            <a:chOff x="3778898" y="862270"/>
            <a:chExt cx="5169159" cy="3737722"/>
          </a:xfrm>
        </p:grpSpPr>
        <p:pic>
          <p:nvPicPr>
            <p:cNvPr id="29" name="Picture 6" descr="C:\Users\DM500T4A\Desktop\TMT recovery 3min015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2" t="14612" r="3425" b="5572"/>
            <a:stretch/>
          </p:blipFill>
          <p:spPr bwMode="auto">
            <a:xfrm>
              <a:off x="3778898" y="1222310"/>
              <a:ext cx="5169159" cy="337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4111475" y="862270"/>
              <a:ext cx="45040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/>
                <a:t>Recovery 3-min</a:t>
              </a:r>
              <a:endParaRPr lang="ko-KR" altLang="en-US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697796" y="1196752"/>
            <a:ext cx="7861360" cy="4143375"/>
            <a:chOff x="801714" y="-3627784"/>
            <a:chExt cx="7861360" cy="4143375"/>
          </a:xfrm>
          <a:solidFill>
            <a:schemeClr val="bg1"/>
          </a:solidFill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-3625251"/>
              <a:ext cx="3947058" cy="41408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14" y="-3627784"/>
              <a:ext cx="3762375" cy="414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그룹 12"/>
          <p:cNvGrpSpPr/>
          <p:nvPr/>
        </p:nvGrpSpPr>
        <p:grpSpPr>
          <a:xfrm>
            <a:off x="107504" y="1484784"/>
            <a:ext cx="9041944" cy="3827238"/>
            <a:chOff x="107504" y="1616288"/>
            <a:chExt cx="9041944" cy="3827238"/>
          </a:xfrm>
        </p:grpSpPr>
        <p:pic>
          <p:nvPicPr>
            <p:cNvPr id="1026" name="Picture 2" descr="C:\Users\DM500T4A\Desktop\non PCI LAD CFR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616288"/>
              <a:ext cx="4462667" cy="334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DM500T4A\Desktop\non PCI LCX CFR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952" y="1616560"/>
              <a:ext cx="4464496" cy="3348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2449326" y="3956643"/>
              <a:ext cx="1797886" cy="10541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363538" indent="-363538">
                <a:lnSpc>
                  <a:spcPts val="25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LAD FFR 0.85</a:t>
              </a:r>
            </a:p>
            <a:p>
              <a:pPr marL="363538" indent="-363538">
                <a:lnSpc>
                  <a:spcPts val="25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 CFR 1.5</a:t>
              </a:r>
            </a:p>
            <a:p>
              <a:pPr marL="363538" indent="-363538">
                <a:lnSpc>
                  <a:spcPts val="25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 IMR 53</a:t>
              </a: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7020712" y="3956643"/>
              <a:ext cx="1797886" cy="10541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363538" indent="-363538">
                <a:lnSpc>
                  <a:spcPts val="25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LCX FFR 0.99</a:t>
              </a:r>
            </a:p>
            <a:p>
              <a:pPr marL="363538" indent="-363538">
                <a:lnSpc>
                  <a:spcPts val="25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 CFR 1.7</a:t>
              </a:r>
            </a:p>
            <a:p>
              <a:pPr marL="363538" indent="-363538">
                <a:lnSpc>
                  <a:spcPts val="25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 IMR 45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88752" y="5030592"/>
              <a:ext cx="7685328" cy="4129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363538" indent="-363538" algn="ctr">
                <a:lnSpc>
                  <a:spcPts val="2500"/>
                </a:lnSpc>
              </a:pPr>
              <a:r>
                <a:rPr lang="en-US" altLang="ko-KR" sz="2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Diagnosis of Micro-Vascular Disease</a:t>
              </a: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84537" r="24220" b="11732"/>
          <a:stretch/>
        </p:blipFill>
        <p:spPr bwMode="auto">
          <a:xfrm>
            <a:off x="0" y="6528470"/>
            <a:ext cx="2627784" cy="3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0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4330</Words>
  <Application>Microsoft Office PowerPoint</Application>
  <PresentationFormat>화면 슬라이드 쇼(4:3)</PresentationFormat>
  <Paragraphs>737</Paragraphs>
  <Slides>33</Slides>
  <Notes>31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DM500T4A</dc:creator>
  <cp:lastModifiedBy>user</cp:lastModifiedBy>
  <cp:revision>19</cp:revision>
  <dcterms:created xsi:type="dcterms:W3CDTF">2016-09-01T01:32:03Z</dcterms:created>
  <dcterms:modified xsi:type="dcterms:W3CDTF">2016-12-06T03:40:24Z</dcterms:modified>
</cp:coreProperties>
</file>